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61" r:id="rId5"/>
    <p:sldId id="362" r:id="rId6"/>
    <p:sldId id="364" r:id="rId7"/>
    <p:sldId id="363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972C155-D5BF-46A7-B591-A42909CFC1FA}">
          <p14:sldIdLst>
            <p14:sldId id="361"/>
            <p14:sldId id="362"/>
            <p14:sldId id="364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0A816-C826-06E4-0D79-88E04957F8F3}" name="Malin Age" initials="MA" userId="S::malin.age@skogsindustrierna.se::5cf56e92-3e69-4b32-887c-673a7ba435c4" providerId="AD"/>
  <p188:author id="{AEAE361B-09FB-7251-6330-3A6C5E162F42}" name="Spektra Design" initials="SD" userId="S::office@spektradesign.onmicrosoft.com::a6f61c22-5c90-475a-b1de-bea383058c26" providerId="AD"/>
  <p188:author id="{8AE8DFE6-8413-EB8B-985A-C494BE876516}" name="Esma Muhic" initials="EM" userId="S::esma.muhic@skogsindustrierna.se::240a2287-6a11-4955-a9ff-bcb19e6dfa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A7D72-8288-4BCC-9CB5-D8C59134DD9E}" v="6" dt="2025-10-06T08:07:41.414"/>
    <p1510:client id="{B9775B63-1A21-43AA-A5AC-D576F7C9401D}" v="1" dt="2025-10-06T13:40:55.4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52" autoAdjust="0"/>
    <p:restoredTop sz="70925" autoAdjust="0"/>
  </p:normalViewPr>
  <p:slideViewPr>
    <p:cSldViewPr snapToGrid="0">
      <p:cViewPr varScale="1">
        <p:scale>
          <a:sx n="44" d="100"/>
          <a:sy n="44" d="100"/>
        </p:scale>
        <p:origin x="1812" y="2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1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in Age" userId="S::malin.age@skogsindustrierna.se::5cf56e92-3e69-4b32-887c-673a7ba435c4" providerId="AD" clId="Web-{A6EA7D72-8288-4BCC-9CB5-D8C59134DD9E}"/>
    <pc:docChg chg="modSld">
      <pc:chgData name="Malin Age" userId="S::malin.age@skogsindustrierna.se::5cf56e92-3e69-4b32-887c-673a7ba435c4" providerId="AD" clId="Web-{A6EA7D72-8288-4BCC-9CB5-D8C59134DD9E}" dt="2025-10-06T08:07:39.460" v="2" actId="20577"/>
      <pc:docMkLst>
        <pc:docMk/>
      </pc:docMkLst>
      <pc:sldChg chg="modSp">
        <pc:chgData name="Malin Age" userId="S::malin.age@skogsindustrierna.se::5cf56e92-3e69-4b32-887c-673a7ba435c4" providerId="AD" clId="Web-{A6EA7D72-8288-4BCC-9CB5-D8C59134DD9E}" dt="2025-10-06T08:07:16.944" v="0" actId="20577"/>
        <pc:sldMkLst>
          <pc:docMk/>
          <pc:sldMk cId="687225251" sldId="361"/>
        </pc:sldMkLst>
        <pc:spChg chg="mod">
          <ac:chgData name="Malin Age" userId="S::malin.age@skogsindustrierna.se::5cf56e92-3e69-4b32-887c-673a7ba435c4" providerId="AD" clId="Web-{A6EA7D72-8288-4BCC-9CB5-D8C59134DD9E}" dt="2025-10-06T08:07:16.944" v="0" actId="20577"/>
          <ac:spMkLst>
            <pc:docMk/>
            <pc:sldMk cId="687225251" sldId="361"/>
            <ac:spMk id="8" creationId="{5EDFB688-BCF4-2051-0AB0-0738D06AAADB}"/>
          </ac:spMkLst>
        </pc:spChg>
      </pc:sldChg>
      <pc:sldChg chg="modSp">
        <pc:chgData name="Malin Age" userId="S::malin.age@skogsindustrierna.se::5cf56e92-3e69-4b32-887c-673a7ba435c4" providerId="AD" clId="Web-{A6EA7D72-8288-4BCC-9CB5-D8C59134DD9E}" dt="2025-10-06T08:07:39.460" v="2" actId="20577"/>
        <pc:sldMkLst>
          <pc:docMk/>
          <pc:sldMk cId="3693134596" sldId="363"/>
        </pc:sldMkLst>
        <pc:spChg chg="mod">
          <ac:chgData name="Malin Age" userId="S::malin.age@skogsindustrierna.se::5cf56e92-3e69-4b32-887c-673a7ba435c4" providerId="AD" clId="Web-{A6EA7D72-8288-4BCC-9CB5-D8C59134DD9E}" dt="2025-10-06T08:07:39.460" v="2" actId="20577"/>
          <ac:spMkLst>
            <pc:docMk/>
            <pc:sldMk cId="3693134596" sldId="363"/>
            <ac:spMk id="4" creationId="{38E48C98-E1A3-0DF4-50FB-1C224DDDD249}"/>
          </ac:spMkLst>
        </pc:spChg>
      </pc:sldChg>
      <pc:sldChg chg="modSp">
        <pc:chgData name="Malin Age" userId="S::malin.age@skogsindustrierna.se::5cf56e92-3e69-4b32-887c-673a7ba435c4" providerId="AD" clId="Web-{A6EA7D72-8288-4BCC-9CB5-D8C59134DD9E}" dt="2025-10-06T08:07:33.507" v="1" actId="20577"/>
        <pc:sldMkLst>
          <pc:docMk/>
          <pc:sldMk cId="1066770486" sldId="364"/>
        </pc:sldMkLst>
        <pc:spChg chg="mod">
          <ac:chgData name="Malin Age" userId="S::malin.age@skogsindustrierna.se::5cf56e92-3e69-4b32-887c-673a7ba435c4" providerId="AD" clId="Web-{A6EA7D72-8288-4BCC-9CB5-D8C59134DD9E}" dt="2025-10-06T08:07:33.507" v="1" actId="20577"/>
          <ac:spMkLst>
            <pc:docMk/>
            <pc:sldMk cId="1066770486" sldId="364"/>
            <ac:spMk id="4" creationId="{8EE8E888-022F-D1D7-88A2-3FC8B4209776}"/>
          </ac:spMkLst>
        </pc:spChg>
      </pc:sldChg>
    </pc:docChg>
  </pc:docChgLst>
  <pc:docChgLst>
    <pc:chgData name="Esma Muhic" userId="S::esma.muhic@skogsindustrierna.se::240a2287-6a11-4955-a9ff-bcb19e6dfa5f" providerId="AD" clId="Web-{B9775B63-1A21-43AA-A5AC-D576F7C9401D}"/>
    <pc:docChg chg="sldOrd">
      <pc:chgData name="Esma Muhic" userId="S::esma.muhic@skogsindustrierna.se::240a2287-6a11-4955-a9ff-bcb19e6dfa5f" providerId="AD" clId="Web-{B9775B63-1A21-43AA-A5AC-D576F7C9401D}" dt="2025-10-06T13:40:55.454" v="0"/>
      <pc:docMkLst>
        <pc:docMk/>
      </pc:docMkLst>
      <pc:sldChg chg="ord">
        <pc:chgData name="Esma Muhic" userId="S::esma.muhic@skogsindustrierna.se::240a2287-6a11-4955-a9ff-bcb19e6dfa5f" providerId="AD" clId="Web-{B9775B63-1A21-43AA-A5AC-D576F7C9401D}" dt="2025-10-06T13:40:55.454" v="0"/>
        <pc:sldMkLst>
          <pc:docMk/>
          <pc:sldMk cId="3693134596" sldId="363"/>
        </pc:sldMkLst>
      </pc:sldChg>
    </pc:docChg>
  </pc:docChgLst>
  <pc:docChgLst>
    <pc:chgData name="Esma Muhic" userId="240a2287-6a11-4955-a9ff-bcb19e6dfa5f" providerId="ADAL" clId="{0A06A25A-0758-463D-84E2-723F37DF0D0F}"/>
    <pc:docChg chg="modSld">
      <pc:chgData name="Esma Muhic" userId="240a2287-6a11-4955-a9ff-bcb19e6dfa5f" providerId="ADAL" clId="{0A06A25A-0758-463D-84E2-723F37DF0D0F}" dt="2025-10-06T08:37:44.026" v="1" actId="1035"/>
      <pc:docMkLst>
        <pc:docMk/>
      </pc:docMkLst>
      <pc:sldChg chg="modSp mod">
        <pc:chgData name="Esma Muhic" userId="240a2287-6a11-4955-a9ff-bcb19e6dfa5f" providerId="ADAL" clId="{0A06A25A-0758-463D-84E2-723F37DF0D0F}" dt="2025-10-06T08:37:44.026" v="1" actId="1035"/>
        <pc:sldMkLst>
          <pc:docMk/>
          <pc:sldMk cId="1066770486" sldId="364"/>
        </pc:sldMkLst>
        <pc:spChg chg="mod">
          <ac:chgData name="Esma Muhic" userId="240a2287-6a11-4955-a9ff-bcb19e6dfa5f" providerId="ADAL" clId="{0A06A25A-0758-463D-84E2-723F37DF0D0F}" dt="2025-10-06T08:37:44.026" v="1" actId="1035"/>
          <ac:spMkLst>
            <pc:docMk/>
            <pc:sldMk cId="1066770486" sldId="364"/>
            <ac:spMk id="18" creationId="{1D5132B1-8DF6-4D92-7E08-4CF3F3C6AD9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5BF620A-666A-29AE-9401-2DECD72B3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067DF-42A6-393B-508E-255586F29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7A6B-56DF-41E3-B0EF-9AFAE75794CE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C28B7-E603-051E-40FE-56E8195A3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57A3A37-2E29-9F1D-B3B0-13277A407A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A37B5-F8DD-4639-9E46-FF8DB15B62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96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D27F-57ED-4050-A749-338366197E0D}" type="datetimeFigureOut">
              <a:rPr lang="sv-SE" smtClean="0"/>
              <a:t>2025-10-14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D586-C145-4C08-8ECD-C931AA6281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effectLst/>
              <a:latin typeface="Futura PT Bold" panose="020B0502020204020303" pitchFamily="34" charset="77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12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27013-B820-D74B-03AF-D8080403C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9109E3E-D319-AFA5-D900-7D85CFB80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2327BA3-8541-9385-A179-E82BF18EE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7860BA7-9DDF-58B9-A224-FD37F2679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5101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7EDD9-00D1-2626-2115-7E250E275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1A3B594-1420-BA71-1833-65366A935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C2AB1D4-4FC5-4C18-AB1B-2E5FE1A3B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71A3F1A-8DAB-1220-0F3A-2B5E5D3AE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8409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38516-988A-A7CF-0B56-425BDE71C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19AE9AF-4F59-94BE-FB71-37A05F199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0712313-0B60-4D49-B35E-BB3B8BA23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2D9F737-C40F-5EBB-C240-37361E391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23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B7DFCB2-5C17-4464-9286-657130EB662F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0303-FE1A-47F6-A603-AD7B6A30B985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(Cambria)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sv-SE" dirty="0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C9DDF-C960-482F-9064-D69D1D573A3C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874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551021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14BD2-8B87-47F6-86B1-AB89AE19B520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1491C38-48A8-AE21-646F-B8DB338147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648" y="1701800"/>
            <a:ext cx="5511600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01504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4642-A2CC-40AC-9DCA-3999D07AC3A3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423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626474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2241-32B0-41C5-B9ED-82BB3C46F5AF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11519162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112340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523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20FDA5A-87B2-4A5D-9FDA-002BCC349F74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943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5351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5606ED8-D704-4F18-9855-C95B89C9A26D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5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38335E0B-0CBF-4CE4-B4BB-0D3F6A7754DF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65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636B50C3-89EB-46B5-BEA7-3483DBDEE2EF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0" name="Platshållare för text 19">
            <a:extLst>
              <a:ext uri="{FF2B5EF4-FFF2-40B4-BE49-F238E27FC236}">
                <a16:creationId xmlns:a16="http://schemas.microsoft.com/office/drawing/2014/main" id="{844C17B9-DB33-0286-37B0-4C5B2FEF5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10852" y="282708"/>
            <a:ext cx="1270291" cy="342167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900122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2C121B0-57F2-48F0-A6AA-E9EF8DC87934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164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ljus bild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20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053C041B-2AD0-4A56-BF83-A2ED4C5BFDD6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5593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ljus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FC94DB3-3943-4577-8AB8-0A2FE407DC6A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3000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mörk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72D9446-B923-47FD-9E8C-1B0A65090C84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1657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3"/>
            <a:ext cx="10073479" cy="5476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2C2B8-557C-4638-8C64-2543791A08B2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276FF-6D2D-4B09-8904-8F08A806E35A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5700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74B5121-75D3-49A5-A1B0-0CF01564F740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90558A27-2E38-9635-1B28-8FA8DD4D2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0852" y="282708"/>
            <a:ext cx="1270291" cy="3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 dirty="0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1CC77D1-4F9D-4539-9574-AD4723B90C60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 dirty="0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7D28153-4931-4562-B3E4-69553FEB52E9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981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skog">
    <p:bg>
      <p:bgPr>
        <a:solidFill>
          <a:srgbClr val="2D8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B1AD9872-46A5-4A2C-BFFD-88682F332685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D1F9CF1-AC49-43FC-9D9F-96C623AF58C2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7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8757D00-07EE-48DE-9238-2131F11190A1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 dirty="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204194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 dirty="0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272FA6D4-5F4A-40CE-A194-157BA3F0B8E7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text 19">
            <a:extLst>
              <a:ext uri="{FF2B5EF4-FFF2-40B4-BE49-F238E27FC236}">
                <a16:creationId xmlns:a16="http://schemas.microsoft.com/office/drawing/2014/main" id="{113D9E3F-2BD8-9A5C-A506-2FEC1B3B0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 dirty="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</p:spTree>
    <p:extLst>
      <p:ext uri="{BB962C8B-B14F-4D97-AF65-F5344CB8AC3E}">
        <p14:creationId xmlns:p14="http://schemas.microsoft.com/office/powerpoint/2010/main" val="62559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9588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8" y="2349500"/>
            <a:ext cx="4782153" cy="3867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  <a:p>
            <a:pPr lvl="5"/>
            <a:r>
              <a:rPr lang="sv-SE" dirty="0"/>
              <a:t>Nivå 6</a:t>
            </a:r>
          </a:p>
          <a:p>
            <a:pPr lvl="6"/>
            <a:r>
              <a:rPr lang="sv-SE" dirty="0"/>
              <a:t>Nivå 7</a:t>
            </a:r>
          </a:p>
          <a:p>
            <a:pPr lvl="7"/>
            <a:r>
              <a:rPr lang="sv-SE" dirty="0"/>
              <a:t>Nivå 8</a:t>
            </a:r>
          </a:p>
          <a:p>
            <a:pPr lvl="8"/>
            <a:r>
              <a:rPr lang="sv-SE" dirty="0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1773" y="6506334"/>
            <a:ext cx="90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9287B541-0771-4933-B01B-9D70FA9B0442}" type="datetime1">
              <a:rPr lang="sv-SE" smtClean="0"/>
              <a:t>2025-10-14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138" y="254033"/>
            <a:ext cx="4765487" cy="264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300" y="6506334"/>
            <a:ext cx="54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B64C99ED-F302-2C77-4AC0-8463529F531C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78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80" r:id="rId17"/>
    <p:sldLayoutId id="2147483681" r:id="rId18"/>
    <p:sldLayoutId id="2147483673" r:id="rId19"/>
    <p:sldLayoutId id="2147483675" r:id="rId20"/>
    <p:sldLayoutId id="2147483674" r:id="rId21"/>
    <p:sldLayoutId id="2147483676" r:id="rId22"/>
    <p:sldLayoutId id="2147483677" r:id="rId23"/>
    <p:sldLayoutId id="2147483654" r:id="rId24"/>
    <p:sldLayoutId id="2147483679" r:id="rId25"/>
    <p:sldLayoutId id="2147483658" r:id="rId26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7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3916" userDrawn="1">
          <p15:clr>
            <a:srgbClr val="A4A3A4"/>
          </p15:clr>
        </p15:guide>
        <p15:guide id="5" orient="horz" pos="177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orient="horz" pos="1476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388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arta, konst&#10;&#10;Automatiskt genererad beskrivning">
            <a:extLst>
              <a:ext uri="{FF2B5EF4-FFF2-40B4-BE49-F238E27FC236}">
                <a16:creationId xmlns:a16="http://schemas.microsoft.com/office/drawing/2014/main" id="{FAF91306-EB58-5668-CB5B-B2B30D6494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174" r="4153" b="494"/>
          <a:stretch/>
        </p:blipFill>
        <p:spPr>
          <a:xfrm>
            <a:off x="6567853" y="-647428"/>
            <a:ext cx="4937483" cy="7271396"/>
          </a:xfrm>
          <a:prstGeom prst="rect">
            <a:avLst/>
          </a:prstGeom>
          <a:ln>
            <a:noFill/>
          </a:ln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E4AC216-9E06-5F02-7FE5-67FE42B1E1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Karta: </a:t>
            </a:r>
            <a:r>
              <a:rPr lang="en-GB" dirty="0" err="1"/>
              <a:t>Skogforsk</a:t>
            </a:r>
            <a:endParaRPr lang="en-GB" dirty="0"/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5EDFB688-BCF4-2051-0AB0-0738D06AAA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181137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sv-SE" dirty="0"/>
              <a:t>Varje år hämtas skogsråvara på 280 000 olika platser runt om i Sverige. På de vägar som är markerade i rött på kartan fraktas minst 5 000 ton ­skogsråvara årligen. Skogsindustrins transporter på väg är ofta ganska korta. I genomsnitt fraktar en svensk virkesbil sin last 10 mil.</a:t>
            </a:r>
          </a:p>
          <a:p>
            <a:pPr marL="0" indent="0">
              <a:buNone/>
            </a:pPr>
            <a:r>
              <a:rPr lang="sv-SE" dirty="0"/>
              <a:t>Kartan visar flöde av biomassa längs det svenska vägnätet år 2022. Linjebredden är proportion­erlig med transporterad mängd.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7" name="Rubrik 3">
            <a:extLst>
              <a:ext uri="{FF2B5EF4-FFF2-40B4-BE49-F238E27FC236}">
                <a16:creationId xmlns:a16="http://schemas.microsoft.com/office/drawing/2014/main" id="{3688D01B-F2C0-A6B3-76F3-B9794E733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/>
          <a:p>
            <a:r>
              <a:rPr lang="sv-SE" dirty="0"/>
              <a:t>Skogsindustrins blodomlopp</a:t>
            </a:r>
            <a:br>
              <a:rPr lang="sv-SE" dirty="0"/>
            </a:br>
            <a:endParaRPr lang="sv-SE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F0D3D0A8-FBCD-1CF2-9214-7E1031A2DC8E}"/>
              </a:ext>
            </a:extLst>
          </p:cNvPr>
          <p:cNvCxnSpPr/>
          <p:nvPr/>
        </p:nvCxnSpPr>
        <p:spPr>
          <a:xfrm flipH="1">
            <a:off x="10220263" y="5403168"/>
            <a:ext cx="288175" cy="0"/>
          </a:xfrm>
          <a:prstGeom prst="line">
            <a:avLst/>
          </a:prstGeom>
          <a:ln w="1016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71A9EA80-AB68-3420-C884-16D2F04E17D3}"/>
              </a:ext>
            </a:extLst>
          </p:cNvPr>
          <p:cNvCxnSpPr/>
          <p:nvPr/>
        </p:nvCxnSpPr>
        <p:spPr>
          <a:xfrm flipH="1">
            <a:off x="10220263" y="5552393"/>
            <a:ext cx="288175" cy="0"/>
          </a:xfrm>
          <a:prstGeom prst="line">
            <a:avLst/>
          </a:prstGeom>
          <a:ln w="1524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F9262F40-ACFC-C9B2-D2D7-42A99B57313C}"/>
              </a:ext>
            </a:extLst>
          </p:cNvPr>
          <p:cNvCxnSpPr/>
          <p:nvPr/>
        </p:nvCxnSpPr>
        <p:spPr>
          <a:xfrm flipH="1">
            <a:off x="10220263" y="5704793"/>
            <a:ext cx="288175" cy="0"/>
          </a:xfrm>
          <a:prstGeom prst="line">
            <a:avLst/>
          </a:prstGeom>
          <a:ln w="2032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78D59DF3-F2A8-FAA8-D3B5-0E08FDE8B171}"/>
              </a:ext>
            </a:extLst>
          </p:cNvPr>
          <p:cNvCxnSpPr/>
          <p:nvPr/>
        </p:nvCxnSpPr>
        <p:spPr>
          <a:xfrm flipH="1">
            <a:off x="10220263" y="5854018"/>
            <a:ext cx="288175" cy="0"/>
          </a:xfrm>
          <a:prstGeom prst="line">
            <a:avLst/>
          </a:prstGeom>
          <a:ln w="2159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927F7609-00F8-234A-B565-362E4DA32403}"/>
              </a:ext>
            </a:extLst>
          </p:cNvPr>
          <p:cNvCxnSpPr/>
          <p:nvPr/>
        </p:nvCxnSpPr>
        <p:spPr>
          <a:xfrm flipH="1">
            <a:off x="10220263" y="6000068"/>
            <a:ext cx="288175" cy="0"/>
          </a:xfrm>
          <a:prstGeom prst="line">
            <a:avLst/>
          </a:prstGeom>
          <a:ln w="2794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Rak 13">
            <a:extLst>
              <a:ext uri="{FF2B5EF4-FFF2-40B4-BE49-F238E27FC236}">
                <a16:creationId xmlns:a16="http://schemas.microsoft.com/office/drawing/2014/main" id="{14A8705E-4984-A20F-1A1B-B0814EE58E79}"/>
              </a:ext>
            </a:extLst>
          </p:cNvPr>
          <p:cNvCxnSpPr/>
          <p:nvPr/>
        </p:nvCxnSpPr>
        <p:spPr>
          <a:xfrm flipH="1">
            <a:off x="10220263" y="6158818"/>
            <a:ext cx="2881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ruta 14">
            <a:extLst>
              <a:ext uri="{FF2B5EF4-FFF2-40B4-BE49-F238E27FC236}">
                <a16:creationId xmlns:a16="http://schemas.microsoft.com/office/drawing/2014/main" id="{3A120167-3F86-1A07-8B1B-2763A315F954}"/>
              </a:ext>
            </a:extLst>
          </p:cNvPr>
          <p:cNvSpPr txBox="1"/>
          <p:nvPr/>
        </p:nvSpPr>
        <p:spPr>
          <a:xfrm>
            <a:off x="10615118" y="5330795"/>
            <a:ext cx="135255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1000" dirty="0">
                <a:latin typeface="+mj-lt"/>
                <a:cs typeface="Arial" panose="020B0604020202020204" pitchFamily="34" charset="0"/>
              </a:rPr>
              <a:t>5 000 – 50 000</a:t>
            </a:r>
          </a:p>
          <a:p>
            <a:pPr algn="l"/>
            <a:r>
              <a:rPr lang="sv-SE" sz="1000" dirty="0">
                <a:latin typeface="+mj-lt"/>
                <a:cs typeface="Arial" panose="020B0604020202020204" pitchFamily="34" charset="0"/>
              </a:rPr>
              <a:t>50 000 – 100 000</a:t>
            </a:r>
          </a:p>
          <a:p>
            <a:pPr algn="l"/>
            <a:r>
              <a:rPr lang="sv-SE" sz="1000" dirty="0">
                <a:latin typeface="+mj-lt"/>
                <a:cs typeface="Arial" panose="020B0604020202020204" pitchFamily="34" charset="0"/>
              </a:rPr>
              <a:t>10 000 – 250 000</a:t>
            </a:r>
          </a:p>
          <a:p>
            <a:pPr algn="l"/>
            <a:r>
              <a:rPr lang="sv-SE" sz="1000" dirty="0">
                <a:latin typeface="+mj-lt"/>
                <a:cs typeface="Arial" panose="020B0604020202020204" pitchFamily="34" charset="0"/>
              </a:rPr>
              <a:t>250 000 – 500 000</a:t>
            </a:r>
          </a:p>
          <a:p>
            <a:pPr algn="l"/>
            <a:r>
              <a:rPr lang="sv-SE" sz="1000" dirty="0">
                <a:latin typeface="+mj-lt"/>
                <a:cs typeface="Arial" panose="020B0604020202020204" pitchFamily="34" charset="0"/>
              </a:rPr>
              <a:t>500 000 – 1 000 000</a:t>
            </a:r>
          </a:p>
          <a:p>
            <a:pPr algn="l"/>
            <a:r>
              <a:rPr lang="sv-SE" sz="1000" dirty="0">
                <a:latin typeface="+mj-lt"/>
                <a:cs typeface="Arial" panose="020B0604020202020204" pitchFamily="34" charset="0"/>
              </a:rPr>
              <a:t>1 000 000 – 2 500 000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C7E9CA8E-5FDC-0EFE-638A-51D0B2BA905A}"/>
              </a:ext>
            </a:extLst>
          </p:cNvPr>
          <p:cNvSpPr txBox="1"/>
          <p:nvPr/>
        </p:nvSpPr>
        <p:spPr>
          <a:xfrm>
            <a:off x="10131363" y="5058460"/>
            <a:ext cx="16013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000" b="1" dirty="0">
                <a:latin typeface="+mj-lt"/>
                <a:cs typeface="Arial" panose="020B0604020202020204" pitchFamily="34" charset="0"/>
              </a:rPr>
              <a:t>Totalt flöde (ton)</a:t>
            </a:r>
            <a:endParaRPr lang="sv-SE" sz="1000" b="1" dirty="0"/>
          </a:p>
        </p:txBody>
      </p:sp>
      <p:sp>
        <p:nvSpPr>
          <p:cNvPr id="5" name="Platshållare för sidfot 18">
            <a:extLst>
              <a:ext uri="{FF2B5EF4-FFF2-40B4-BE49-F238E27FC236}">
                <a16:creationId xmlns:a16="http://schemas.microsoft.com/office/drawing/2014/main" id="{2783C437-81AD-0B78-1796-7CC27605C37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sv-SE" dirty="0"/>
              <a:t>TRANSPORT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7225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F8212-BE53-D376-AF81-AC9FD3252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57DE83E-E4E5-8F1B-8AFF-3A67A63E14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552"/>
          <a:stretch>
            <a:fillRect/>
          </a:stretch>
        </p:blipFill>
        <p:spPr>
          <a:xfrm>
            <a:off x="0" y="2712481"/>
            <a:ext cx="12192000" cy="414551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3F06310-5231-BF6F-E055-DA0F180C2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Eftersom råvaran finns ute i skogen sker de flesta </a:t>
            </a:r>
            <a:br>
              <a:rPr lang="sv-SE" dirty="0"/>
            </a:br>
            <a:r>
              <a:rPr lang="sv-SE" dirty="0"/>
              <a:t>transporter med lastbil – i alla fall de första milen.</a:t>
            </a:r>
            <a:br>
              <a:rPr lang="sv-SE" dirty="0"/>
            </a:br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EDF06D15-070C-AA7D-A8E3-86E16E0AB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sv-SE" dirty="0"/>
              <a:t>TRANSPORT</a:t>
            </a:r>
          </a:p>
          <a:p>
            <a:endParaRPr lang="sv-S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8A2C0D-CDA5-5C67-E171-9C79EF80460D}"/>
              </a:ext>
            </a:extLst>
          </p:cNvPr>
          <p:cNvSpPr txBox="1"/>
          <p:nvPr/>
        </p:nvSpPr>
        <p:spPr>
          <a:xfrm>
            <a:off x="338138" y="2343150"/>
            <a:ext cx="367889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200" b="1" dirty="0">
                <a:latin typeface="+mj-lt"/>
                <a:cs typeface="Arial" panose="020B0604020202020204" pitchFamily="34" charset="0"/>
              </a:rPr>
              <a:t>Skogsnäringens inrikes transporter</a:t>
            </a:r>
          </a:p>
          <a:p>
            <a:r>
              <a:rPr lang="sv-SE" sz="1200" dirty="0">
                <a:latin typeface="+mj-lt"/>
                <a:cs typeface="Arial" panose="020B0604020202020204" pitchFamily="34" charset="0"/>
              </a:rPr>
              <a:t>Fördelat per trafikslag, miljoner tonkilometer, 2024</a:t>
            </a:r>
          </a:p>
        </p:txBody>
      </p:sp>
    </p:spTree>
    <p:extLst>
      <p:ext uri="{BB962C8B-B14F-4D97-AF65-F5344CB8AC3E}">
        <p14:creationId xmlns:p14="http://schemas.microsoft.com/office/powerpoint/2010/main" val="245666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31D2A-8B6C-AEB7-1C43-9FA17D8E5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352881-24C2-8418-C7A5-CEA7A11039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5B996E8-DE1E-9C75-784B-1D85E9C6AEE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Källa: Trafikanalys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EE8E888-022F-D1D7-88A2-3FC8B4209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5706268" cy="1030268"/>
          </a:xfrm>
        </p:spPr>
        <p:txBody>
          <a:bodyPr/>
          <a:lstStyle/>
          <a:p>
            <a:r>
              <a:rPr lang="en-GB" dirty="0"/>
              <a:t>17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r>
              <a:rPr lang="en-GB" dirty="0" err="1"/>
              <a:t>skogsprodukter</a:t>
            </a:r>
            <a:br>
              <a:rPr lang="en-GB" dirty="0"/>
            </a:br>
            <a:r>
              <a:rPr lang="en-GB" dirty="0" err="1"/>
              <a:t>fraktas</a:t>
            </a:r>
            <a:r>
              <a:rPr lang="en-GB" dirty="0"/>
              <a:t> via </a:t>
            </a:r>
            <a:r>
              <a:rPr lang="en-GB" dirty="0" err="1"/>
              <a:t>järnväg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D5132B1-8DF6-4D92-7E08-4CF3F3C6AD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27729"/>
            <a:ext cx="4801997" cy="386715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Varje</a:t>
            </a:r>
            <a:r>
              <a:rPr lang="en-GB" dirty="0"/>
              <a:t> </a:t>
            </a:r>
            <a:r>
              <a:rPr lang="en-GB" dirty="0" err="1"/>
              <a:t>år</a:t>
            </a:r>
            <a:r>
              <a:rPr lang="en-GB" dirty="0"/>
              <a:t> </a:t>
            </a:r>
            <a:r>
              <a:rPr lang="en-GB" dirty="0" err="1"/>
              <a:t>fraktas</a:t>
            </a:r>
            <a:r>
              <a:rPr lang="en-GB" dirty="0"/>
              <a:t> 70 </a:t>
            </a:r>
            <a:r>
              <a:rPr lang="en-GB" dirty="0" err="1"/>
              <a:t>miljoner</a:t>
            </a:r>
            <a:r>
              <a:rPr lang="en-GB" dirty="0"/>
              <a:t> ton gods via </a:t>
            </a:r>
            <a:r>
              <a:rPr lang="en-GB" dirty="0" err="1"/>
              <a:t>järnväg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inom</a:t>
            </a:r>
            <a:r>
              <a:rPr lang="en-GB" dirty="0"/>
              <a:t> Sverige. </a:t>
            </a:r>
          </a:p>
          <a:p>
            <a:pPr marL="0" indent="0">
              <a:buNone/>
            </a:pPr>
            <a:r>
              <a:rPr lang="en-GB" dirty="0"/>
              <a:t>17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detta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skogs­produkter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– till </a:t>
            </a:r>
            <a:r>
              <a:rPr lang="en-GB" dirty="0" err="1"/>
              <a:t>exempel</a:t>
            </a:r>
            <a:r>
              <a:rPr lang="en-GB" dirty="0"/>
              <a:t> </a:t>
            </a:r>
            <a:r>
              <a:rPr lang="en-GB" dirty="0" err="1"/>
              <a:t>rundvirke</a:t>
            </a:r>
            <a:r>
              <a:rPr lang="en-GB" dirty="0"/>
              <a:t>, </a:t>
            </a:r>
            <a:r>
              <a:rPr lang="en-GB" dirty="0" err="1"/>
              <a:t>flis</a:t>
            </a:r>
            <a:r>
              <a:rPr lang="en-GB" dirty="0"/>
              <a:t>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sågade</a:t>
            </a:r>
            <a:r>
              <a:rPr lang="en-GB" dirty="0"/>
              <a:t> </a:t>
            </a:r>
            <a:r>
              <a:rPr lang="en-GB" dirty="0" err="1"/>
              <a:t>trävaror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9" name="Platshållare för sidfot 5">
            <a:extLst>
              <a:ext uri="{FF2B5EF4-FFF2-40B4-BE49-F238E27FC236}">
                <a16:creationId xmlns:a16="http://schemas.microsoft.com/office/drawing/2014/main" id="{2837A9A4-E396-D0B4-9161-BCBA748AF17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38138" y="254033"/>
            <a:ext cx="4765487" cy="264728"/>
          </a:xfrm>
        </p:spPr>
        <p:txBody>
          <a:bodyPr/>
          <a:lstStyle/>
          <a:p>
            <a:r>
              <a:rPr lang="sv-SE" dirty="0"/>
              <a:t>TRANSPORT</a:t>
            </a:r>
          </a:p>
        </p:txBody>
      </p:sp>
      <p:pic>
        <p:nvPicPr>
          <p:cNvPr id="24" name="Bild 9">
            <a:extLst>
              <a:ext uri="{FF2B5EF4-FFF2-40B4-BE49-F238E27FC236}">
                <a16:creationId xmlns:a16="http://schemas.microsoft.com/office/drawing/2014/main" id="{C3A568B7-5C46-696B-5B53-593996BD0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3582" y="284262"/>
            <a:ext cx="982800" cy="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8FE42-C227-252B-4B82-8096E789D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38E48C98-E1A3-0DF4-50FB-1C224DDD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5706268" cy="1499952"/>
          </a:xfrm>
        </p:spPr>
        <p:txBody>
          <a:bodyPr/>
          <a:lstStyle/>
          <a:p>
            <a:r>
              <a:rPr lang="en-GB" dirty="0"/>
              <a:t>80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r>
              <a:rPr lang="en-GB" dirty="0" err="1"/>
              <a:t>skogsprodukter</a:t>
            </a:r>
            <a:br>
              <a:rPr lang="en-GB" dirty="0"/>
            </a:br>
            <a:r>
              <a:rPr lang="en-GB" dirty="0" err="1"/>
              <a:t>fraktas</a:t>
            </a:r>
            <a:r>
              <a:rPr lang="en-GB" dirty="0"/>
              <a:t> via </a:t>
            </a:r>
            <a:r>
              <a:rPr lang="en-GB" dirty="0" err="1"/>
              <a:t>lastbil</a:t>
            </a:r>
            <a:endParaRPr lang="en-GB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33EE7C6-2AE8-7C4F-E74B-3F388ECA8B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284963"/>
            <a:ext cx="4801997" cy="3384398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Varje</a:t>
            </a:r>
            <a:r>
              <a:rPr lang="en-GB" dirty="0"/>
              <a:t> </a:t>
            </a:r>
            <a:r>
              <a:rPr lang="en-GB" dirty="0" err="1"/>
              <a:t>år</a:t>
            </a:r>
            <a:r>
              <a:rPr lang="en-GB" dirty="0"/>
              <a:t> </a:t>
            </a:r>
            <a:r>
              <a:rPr lang="en-GB" dirty="0" err="1"/>
              <a:t>fraktas</a:t>
            </a:r>
            <a:r>
              <a:rPr lang="en-GB" dirty="0"/>
              <a:t> 460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br>
              <a:rPr lang="en-GB" dirty="0"/>
            </a:br>
            <a:r>
              <a:rPr lang="en-GB" dirty="0"/>
              <a:t>gods via </a:t>
            </a:r>
            <a:r>
              <a:rPr lang="en-GB" dirty="0" err="1"/>
              <a:t>lastbil</a:t>
            </a:r>
            <a:r>
              <a:rPr lang="en-GB" dirty="0"/>
              <a:t> </a:t>
            </a:r>
            <a:r>
              <a:rPr lang="en-GB" dirty="0" err="1"/>
              <a:t>inom</a:t>
            </a:r>
            <a:r>
              <a:rPr lang="en-GB" dirty="0"/>
              <a:t> Sverige. </a:t>
            </a:r>
          </a:p>
          <a:p>
            <a:pPr marL="0" indent="0">
              <a:buNone/>
            </a:pPr>
            <a:r>
              <a:rPr lang="en-GB" dirty="0"/>
              <a:t>80 </a:t>
            </a:r>
            <a:r>
              <a:rPr lang="en-GB" dirty="0" err="1"/>
              <a:t>miljoner</a:t>
            </a:r>
            <a:r>
              <a:rPr lang="en-GB" dirty="0"/>
              <a:t> ton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detta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­</a:t>
            </a:r>
            <a:r>
              <a:rPr lang="en-GB" dirty="0" err="1"/>
              <a:t>skogsprodukter</a:t>
            </a:r>
            <a:r>
              <a:rPr lang="en-GB" dirty="0"/>
              <a:t>.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C1C1CE-B2A8-47F4-4928-5006C500D6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/>
              <a:t>Källa: Trafikanalys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16A5AFD-D5D9-07C3-3AAE-A3FC31F2B52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 dirty="0"/>
              <a:t>TRANSPORT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09E580-8577-33FC-5C59-4126B262EA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000"/>
          <a:stretch>
            <a:fillRect/>
          </a:stretch>
        </p:blipFill>
        <p:spPr>
          <a:xfrm>
            <a:off x="6096000" y="-1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34596"/>
      </p:ext>
    </p:extLst>
  </p:cSld>
  <p:clrMapOvr>
    <a:masterClrMapping/>
  </p:clrMapOvr>
</p:sld>
</file>

<file path=ppt/theme/theme1.xml><?xml version="1.0" encoding="utf-8"?>
<a:theme xmlns:a="http://schemas.openxmlformats.org/drawingml/2006/main" name="Skogsindustrierna">
  <a:themeElements>
    <a:clrScheme name="Skogsindustrierna">
      <a:dk1>
        <a:sysClr val="windowText" lastClr="000000"/>
      </a:dk1>
      <a:lt1>
        <a:sysClr val="window" lastClr="FFFFFF"/>
      </a:lt1>
      <a:dk2>
        <a:srgbClr val="506441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000000"/>
      </a:hlink>
      <a:folHlink>
        <a:srgbClr val="000000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500" dirty="0" err="1" smtClean="0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500" dirty="0" err="1">
            <a:cs typeface="Arial" panose="020B0604020202020204" pitchFamily="34" charset="0"/>
          </a:defRPr>
        </a:defPPr>
      </a:lstStyle>
    </a:txDef>
  </a:objectDefaults>
  <a:extraClrSchemeLst/>
  <a:custClrLst>
    <a:custClr name="Kantarell 100%">
      <a:srgbClr val="EF8246"/>
    </a:custClr>
    <a:custClr name="Solgul 100%">
      <a:srgbClr val="F3DA72"/>
    </a:custClr>
    <a:custClr name="Äppel 100%">
      <a:srgbClr val="87C387"/>
    </a:custClr>
    <a:custClr name="Skog 100%">
      <a:srgbClr val="2D8E2D"/>
    </a:custClr>
    <a:custClr name="Ocean 100%">
      <a:srgbClr val="00B1BF"/>
    </a:custClr>
    <a:custClr name="Bordeaux 100%">
      <a:srgbClr val="B0173E"/>
    </a:custClr>
    <a:custClr name="Berg 100%">
      <a:srgbClr val="666666"/>
    </a:custClr>
    <a:custClr>
      <a:srgbClr val="FFFFFF"/>
    </a:custClr>
    <a:custClr>
      <a:srgbClr val="FFFFFF"/>
    </a:custClr>
    <a:custClr>
      <a:srgbClr val="FFFFFF"/>
    </a:custClr>
    <a:custClr name="Kantarell 40%">
      <a:srgbClr val="F9CDB5"/>
    </a:custClr>
    <a:custClr name="Solgul 40%">
      <a:srgbClr val="FAF0C7"/>
    </a:custClr>
    <a:custClr name="Äppel 40%">
      <a:srgbClr val="CFE7CF"/>
    </a:custClr>
    <a:custClr name="Skog 40%">
      <a:srgbClr val="ABD2AB"/>
    </a:custClr>
    <a:custClr name="Ocean 40%">
      <a:srgbClr val="99E0E5"/>
    </a:custClr>
    <a:custClr name="Bordeaux 40%">
      <a:srgbClr val="DFA2B2"/>
    </a:custClr>
    <a:custClr name="Berg 40%">
      <a:srgbClr val="C2C2C2"/>
    </a:custClr>
    <a:custClr>
      <a:srgbClr val="FFFFFF"/>
    </a:custClr>
    <a:custClr>
      <a:srgbClr val="FFFFFF"/>
    </a:custClr>
    <a:custClr>
      <a:srgbClr val="FFFFFF"/>
    </a:custClr>
    <a:custClr name="Lindblomsgrönt">
      <a:srgbClr val="E7F6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andsten">
      <a:srgbClr val="F7F3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kogsindustrierna ver 3.potx" id="{EFEC14F5-9C23-4BEC-9188-D5B5BE7B0C46}" vid="{38C559C6-E27E-4190-9C8E-9B81666F2DC4}"/>
    </a:ext>
  </a:extLst>
</a:theme>
</file>

<file path=ppt/theme/theme2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79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9DA0F120A40A439E64B5032BA7EA02" ma:contentTypeVersion="15" ma:contentTypeDescription="Skapa ett nytt dokument." ma:contentTypeScope="" ma:versionID="cd0f54b47f112861eb24527ab552b2cf">
  <xsd:schema xmlns:xsd="http://www.w3.org/2001/XMLSchema" xmlns:xs="http://www.w3.org/2001/XMLSchema" xmlns:p="http://schemas.microsoft.com/office/2006/metadata/properties" xmlns:ns2="cd2d91bb-f3e4-4efa-8ece-a470883cd5f1" xmlns:ns3="9e149d53-5c3f-4218-9e76-7cef0360e55b" targetNamespace="http://schemas.microsoft.com/office/2006/metadata/properties" ma:root="true" ma:fieldsID="841a8724a588462b7aae69d4b0ec232a" ns2:_="" ns3:_="">
    <xsd:import namespace="cd2d91bb-f3e4-4efa-8ece-a470883cd5f1"/>
    <xsd:import namespace="9e149d53-5c3f-4218-9e76-7cef0360e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d91bb-f3e4-4efa-8ece-a470883cd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ildmarkeringar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9d53-5c3f-4218-9e76-7cef0360e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36725fb-1e6f-4f91-b752-e7bb73992894}" ma:internalName="TaxCatchAll" ma:showField="CatchAllData" ma:web="9e149d53-5c3f-4218-9e76-7cef0360e5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149d53-5c3f-4218-9e76-7cef0360e55b" xsi:nil="true"/>
    <lcf76f155ced4ddcb4097134ff3c332f xmlns="cd2d91bb-f3e4-4efa-8ece-a470883cd5f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FCCC57-1C0E-48F3-A92F-C55A2BD19BC0}"/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elements/1.1/"/>
    <ds:schemaRef ds:uri="9e149d53-5c3f-4218-9e76-7cef0360e55b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cd2d91bb-f3e4-4efa-8ece-a470883cd5f1"/>
    <ds:schemaRef ds:uri="http://www.w3.org/XML/1998/namespace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1d019c94-da7b-49c2-bf93-5ee1bb4b6882}" enabled="0" method="" siteId="{1d019c94-da7b-49c2-bf93-5ee1bb4b688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Skogsindustrierna</Template>
  <TotalTime>317</TotalTime>
  <Words>236</Words>
  <Application>Microsoft Office PowerPoint</Application>
  <PresentationFormat>Bredbild</PresentationFormat>
  <Paragraphs>30</Paragraphs>
  <Slides>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Cambria</vt:lpstr>
      <vt:lpstr>Century Gothic</vt:lpstr>
      <vt:lpstr>Futura PT Bold</vt:lpstr>
      <vt:lpstr>Skogsindustrierna</vt:lpstr>
      <vt:lpstr>Skogsindustrins blodomlopp </vt:lpstr>
      <vt:lpstr>Eftersom råvaran finns ute i skogen sker de flesta  transporter med lastbil – i alla fall de första milen. </vt:lpstr>
      <vt:lpstr>17 miljoner ton skogsprodukter fraktas via järnväg</vt:lpstr>
      <vt:lpstr>80 miljoner ton skogsprodukter fraktas via lastbil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Liljesand</dc:creator>
  <cp:lastModifiedBy>Esma Muhic</cp:lastModifiedBy>
  <cp:revision>28</cp:revision>
  <dcterms:created xsi:type="dcterms:W3CDTF">2025-07-16T12:36:24Z</dcterms:created>
  <dcterms:modified xsi:type="dcterms:W3CDTF">2025-10-14T06:51:52Z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0x010100439DA0F120A40A439E64B5032BA7EA02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