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61" r:id="rId5"/>
    <p:sldId id="362" r:id="rId6"/>
    <p:sldId id="372" r:id="rId7"/>
    <p:sldId id="364" r:id="rId8"/>
    <p:sldId id="3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61"/>
            <p14:sldId id="362"/>
            <p14:sldId id="372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A7D72-8288-4BCC-9CB5-D8C59134DD9E}" v="6" dt="2025-10-06T08:07:41.414"/>
    <p1510:client id="{B9775B63-1A21-43AA-A5AC-D576F7C9401D}" v="1" dt="2025-10-06T13:40:5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61" autoAdjust="0"/>
    <p:restoredTop sz="70925" autoAdjust="0"/>
  </p:normalViewPr>
  <p:slideViewPr>
    <p:cSldViewPr snapToGrid="0">
      <p:cViewPr varScale="1">
        <p:scale>
          <a:sx n="78" d="100"/>
          <a:sy n="78" d="100"/>
        </p:scale>
        <p:origin x="1445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S::malin.age@skogsindustrierna.se::5cf56e92-3e69-4b32-887c-673a7ba435c4" providerId="AD" clId="Web-{A6EA7D72-8288-4BCC-9CB5-D8C59134DD9E}"/>
    <pc:docChg chg="modSld">
      <pc:chgData name="Malin Age" userId="S::malin.age@skogsindustrierna.se::5cf56e92-3e69-4b32-887c-673a7ba435c4" providerId="AD" clId="Web-{A6EA7D72-8288-4BCC-9CB5-D8C59134DD9E}" dt="2025-10-06T08:07:39.460" v="2" actId="20577"/>
      <pc:docMkLst>
        <pc:docMk/>
      </pc:docMkLst>
      <pc:sldChg chg="modSp">
        <pc:chgData name="Malin Age" userId="S::malin.age@skogsindustrierna.se::5cf56e92-3e69-4b32-887c-673a7ba435c4" providerId="AD" clId="Web-{A6EA7D72-8288-4BCC-9CB5-D8C59134DD9E}" dt="2025-10-06T08:07:16.944" v="0" actId="20577"/>
        <pc:sldMkLst>
          <pc:docMk/>
          <pc:sldMk cId="687225251" sldId="361"/>
        </pc:sldMkLst>
        <pc:spChg chg="mod">
          <ac:chgData name="Malin Age" userId="S::malin.age@skogsindustrierna.se::5cf56e92-3e69-4b32-887c-673a7ba435c4" providerId="AD" clId="Web-{A6EA7D72-8288-4BCC-9CB5-D8C59134DD9E}" dt="2025-10-06T08:07:16.944" v="0" actId="20577"/>
          <ac:spMkLst>
            <pc:docMk/>
            <pc:sldMk cId="687225251" sldId="361"/>
            <ac:spMk id="8" creationId="{5EDFB688-BCF4-2051-0AB0-0738D06AAADB}"/>
          </ac:spMkLst>
        </pc:spChg>
      </pc:sldChg>
      <pc:sldChg chg="modSp">
        <pc:chgData name="Malin Age" userId="S::malin.age@skogsindustrierna.se::5cf56e92-3e69-4b32-887c-673a7ba435c4" providerId="AD" clId="Web-{A6EA7D72-8288-4BCC-9CB5-D8C59134DD9E}" dt="2025-10-06T08:07:39.460" v="2" actId="20577"/>
        <pc:sldMkLst>
          <pc:docMk/>
          <pc:sldMk cId="3693134596" sldId="363"/>
        </pc:sldMkLst>
        <pc:spChg chg="mod">
          <ac:chgData name="Malin Age" userId="S::malin.age@skogsindustrierna.se::5cf56e92-3e69-4b32-887c-673a7ba435c4" providerId="AD" clId="Web-{A6EA7D72-8288-4BCC-9CB5-D8C59134DD9E}" dt="2025-10-06T08:07:39.460" v="2" actId="20577"/>
          <ac:spMkLst>
            <pc:docMk/>
            <pc:sldMk cId="3693134596" sldId="363"/>
            <ac:spMk id="4" creationId="{38E48C98-E1A3-0DF4-50FB-1C224DDDD249}"/>
          </ac:spMkLst>
        </pc:spChg>
      </pc:sldChg>
      <pc:sldChg chg="modSp">
        <pc:chgData name="Malin Age" userId="S::malin.age@skogsindustrierna.se::5cf56e92-3e69-4b32-887c-673a7ba435c4" providerId="AD" clId="Web-{A6EA7D72-8288-4BCC-9CB5-D8C59134DD9E}" dt="2025-10-06T08:07:33.507" v="1" actId="20577"/>
        <pc:sldMkLst>
          <pc:docMk/>
          <pc:sldMk cId="1066770486" sldId="364"/>
        </pc:sldMkLst>
        <pc:spChg chg="mod">
          <ac:chgData name="Malin Age" userId="S::malin.age@skogsindustrierna.se::5cf56e92-3e69-4b32-887c-673a7ba435c4" providerId="AD" clId="Web-{A6EA7D72-8288-4BCC-9CB5-D8C59134DD9E}" dt="2025-10-06T08:07:33.507" v="1" actId="20577"/>
          <ac:spMkLst>
            <pc:docMk/>
            <pc:sldMk cId="1066770486" sldId="364"/>
            <ac:spMk id="4" creationId="{8EE8E888-022F-D1D7-88A2-3FC8B4209776}"/>
          </ac:spMkLst>
        </pc:spChg>
      </pc:sldChg>
    </pc:docChg>
  </pc:docChgLst>
  <pc:docChgLst>
    <pc:chgData name="Esma Muhic" userId="S::esma.muhic@skogsindustrierna.se::240a2287-6a11-4955-a9ff-bcb19e6dfa5f" providerId="AD" clId="Web-{B9775B63-1A21-43AA-A5AC-D576F7C9401D}"/>
    <pc:docChg chg="sldOrd">
      <pc:chgData name="Esma Muhic" userId="S::esma.muhic@skogsindustrierna.se::240a2287-6a11-4955-a9ff-bcb19e6dfa5f" providerId="AD" clId="Web-{B9775B63-1A21-43AA-A5AC-D576F7C9401D}" dt="2025-10-06T13:40:55.454" v="0"/>
      <pc:docMkLst>
        <pc:docMk/>
      </pc:docMkLst>
      <pc:sldChg chg="ord">
        <pc:chgData name="Esma Muhic" userId="S::esma.muhic@skogsindustrierna.se::240a2287-6a11-4955-a9ff-bcb19e6dfa5f" providerId="AD" clId="Web-{B9775B63-1A21-43AA-A5AC-D576F7C9401D}" dt="2025-10-06T13:40:55.454" v="0"/>
        <pc:sldMkLst>
          <pc:docMk/>
          <pc:sldMk cId="3693134596" sldId="363"/>
        </pc:sldMkLst>
      </pc:sldChg>
    </pc:docChg>
  </pc:docChgLst>
  <pc:docChgLst>
    <pc:chgData name="Esma Muhic" userId="240a2287-6a11-4955-a9ff-bcb19e6dfa5f" providerId="ADAL" clId="{0A06A25A-0758-463D-84E2-723F37DF0D0F}"/>
    <pc:docChg chg="modSld">
      <pc:chgData name="Esma Muhic" userId="240a2287-6a11-4955-a9ff-bcb19e6dfa5f" providerId="ADAL" clId="{0A06A25A-0758-463D-84E2-723F37DF0D0F}" dt="2025-10-06T08:37:44.026" v="1" actId="1035"/>
      <pc:docMkLst>
        <pc:docMk/>
      </pc:docMkLst>
      <pc:sldChg chg="modSp mod">
        <pc:chgData name="Esma Muhic" userId="240a2287-6a11-4955-a9ff-bcb19e6dfa5f" providerId="ADAL" clId="{0A06A25A-0758-463D-84E2-723F37DF0D0F}" dt="2025-10-06T08:37:44.026" v="1" actId="1035"/>
        <pc:sldMkLst>
          <pc:docMk/>
          <pc:sldMk cId="1066770486" sldId="364"/>
        </pc:sldMkLst>
        <pc:spChg chg="mod">
          <ac:chgData name="Esma Muhic" userId="240a2287-6a11-4955-a9ff-bcb19e6dfa5f" providerId="ADAL" clId="{0A06A25A-0758-463D-84E2-723F37DF0D0F}" dt="2025-10-06T08:37:44.026" v="1" actId="1035"/>
          <ac:spMkLst>
            <pc:docMk/>
            <pc:sldMk cId="1066770486" sldId="364"/>
            <ac:spMk id="18" creationId="{1D5132B1-8DF6-4D92-7E08-4CF3F3C6AD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2026-03-12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effectLst/>
              <a:latin typeface="Futura PT Bold" panose="020B0502020204020303" pitchFamily="34" charset="77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12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7013-B820-D74B-03AF-D8080403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9109E3E-D319-AFA5-D900-7D85CFB80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327BA3-8541-9385-A179-E82BF18EE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860BA7-9DDF-58B9-A224-FD37F2679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1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EDD9-00D1-2626-2115-7E250E27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1A3B594-1420-BA71-1833-65366A935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2AB1D4-4FC5-4C18-AB1B-2E5FE1A3B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1A3F1A-8DAB-1220-0F3A-2B5E5D3A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40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8516-988A-A7CF-0B56-425BDE71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19AE9AF-4F59-94BE-FB71-37A05F199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0712313-0B60-4D49-B35E-BB3B8BA2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D9F737-C40F-5EBB-C240-37361E391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2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B7DFCB2-5C17-4464-9286-657130EB662F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303-FE1A-47F6-A603-AD7B6A30B985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DDF-C960-482F-9064-D69D1D573A3C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BD2-8B87-47F6-86B1-AB89AE19B520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4642-A2CC-40AC-9DCA-3999D07AC3A3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241-32B0-41C5-B9ED-82BB3C46F5AF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0FDA5A-87B2-4A5D-9FDA-002BCC349F74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335E0B-0CBF-4CE4-B4BB-0D3F6A7754DF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36B50C3-89EB-46B5-BEA7-3483DBDEE2EF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C121B0-57F2-48F0-A6AA-E9EF8DC87934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53C041B-2AD0-4A56-BF83-A2ED4C5BFDD6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FC94DB3-3943-4577-8AB8-0A2FE407DC6A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72D9446-B923-47FD-9E8C-1B0A65090C84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C2B8-557C-4638-8C64-2543791A08B2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76FF-6D2D-4B09-8904-8F08A806E35A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74B5121-75D3-49A5-A1B0-0CF01564F740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1CC77D1-4F9D-4539-9574-AD4723B90C60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D28153-4931-4562-B3E4-69553FEB52E9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1AD9872-46A5-4A2C-BFFD-88682F332685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1F9CF1-AC49-43FC-9D9F-96C623AF58C2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8757D00-07EE-48DE-9238-2131F11190A1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 dirty="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72FA6D4-5F4A-40CE-A194-157BA3F0B8E7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 dirty="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287B541-0771-4933-B01B-9D70FA9B0442}" type="datetime1">
              <a:rPr lang="sv-SE" smtClean="0"/>
              <a:t>2026-03-12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, konst&#10;&#10;Automatiskt genererad beskrivning">
            <a:extLst>
              <a:ext uri="{FF2B5EF4-FFF2-40B4-BE49-F238E27FC236}">
                <a16:creationId xmlns:a16="http://schemas.microsoft.com/office/drawing/2014/main" id="{FAF91306-EB58-5668-CB5B-B2B30D64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174" r="4153" b="494"/>
          <a:stretch/>
        </p:blipFill>
        <p:spPr>
          <a:xfrm>
            <a:off x="6567853" y="-647428"/>
            <a:ext cx="4937483" cy="7271396"/>
          </a:xfrm>
          <a:prstGeom prst="rect">
            <a:avLst/>
          </a:prstGeom>
          <a:ln>
            <a:noFill/>
          </a:ln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4AC216-9E06-5F02-7FE5-67FE42B1E1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Karta: </a:t>
            </a:r>
            <a:r>
              <a:rPr lang="en-GB" dirty="0" err="1"/>
              <a:t>Skogforsk</a:t>
            </a:r>
            <a:endParaRPr lang="en-GB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5EDFB688-BCF4-2051-0AB0-0738D06AAA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181137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Varje år hämtas skogsråvara på 280 000 olika platser runt om i Sverige. På de vägar som är markerade i rött på kartan fraktas minst 5 000 ton ­skogsråvara årligen. Skogsindustrins transporter på väg är ofta ganska korta. I genomsnitt fraktar en svensk virkesbil sin last 10 mil.</a:t>
            </a:r>
          </a:p>
          <a:p>
            <a:pPr marL="0" indent="0">
              <a:buNone/>
            </a:pPr>
            <a:r>
              <a:rPr lang="sv-SE" dirty="0"/>
              <a:t>Kartan visar flöde av biomassa längs det svenska vägnätet år 2022. Linjebredden är proportion­erlig med transporterad mängd.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3688D01B-F2C0-A6B3-76F3-B9794E73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/>
          <a:p>
            <a:r>
              <a:rPr lang="sv-SE" dirty="0"/>
              <a:t>Skogsindustrins blodomlopp</a:t>
            </a:r>
            <a:br>
              <a:rPr lang="sv-SE" dirty="0"/>
            </a:b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F0D3D0A8-FBCD-1CF2-9214-7E1031A2DC8E}"/>
              </a:ext>
            </a:extLst>
          </p:cNvPr>
          <p:cNvCxnSpPr/>
          <p:nvPr/>
        </p:nvCxnSpPr>
        <p:spPr>
          <a:xfrm flipH="1">
            <a:off x="10220263" y="5403168"/>
            <a:ext cx="288175" cy="0"/>
          </a:xfrm>
          <a:prstGeom prst="line">
            <a:avLst/>
          </a:prstGeom>
          <a:ln w="1016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71A9EA80-AB68-3420-C884-16D2F04E17D3}"/>
              </a:ext>
            </a:extLst>
          </p:cNvPr>
          <p:cNvCxnSpPr/>
          <p:nvPr/>
        </p:nvCxnSpPr>
        <p:spPr>
          <a:xfrm flipH="1">
            <a:off x="10220263" y="5552393"/>
            <a:ext cx="288175" cy="0"/>
          </a:xfrm>
          <a:prstGeom prst="line">
            <a:avLst/>
          </a:prstGeom>
          <a:ln w="1524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F9262F40-ACFC-C9B2-D2D7-42A99B57313C}"/>
              </a:ext>
            </a:extLst>
          </p:cNvPr>
          <p:cNvCxnSpPr/>
          <p:nvPr/>
        </p:nvCxnSpPr>
        <p:spPr>
          <a:xfrm flipH="1">
            <a:off x="10220263" y="5704793"/>
            <a:ext cx="288175" cy="0"/>
          </a:xfrm>
          <a:prstGeom prst="line">
            <a:avLst/>
          </a:prstGeom>
          <a:ln w="2032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78D59DF3-F2A8-FAA8-D3B5-0E08FDE8B171}"/>
              </a:ext>
            </a:extLst>
          </p:cNvPr>
          <p:cNvCxnSpPr/>
          <p:nvPr/>
        </p:nvCxnSpPr>
        <p:spPr>
          <a:xfrm flipH="1">
            <a:off x="10220263" y="5854018"/>
            <a:ext cx="288175" cy="0"/>
          </a:xfrm>
          <a:prstGeom prst="line">
            <a:avLst/>
          </a:prstGeom>
          <a:ln w="2159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927F7609-00F8-234A-B565-362E4DA32403}"/>
              </a:ext>
            </a:extLst>
          </p:cNvPr>
          <p:cNvCxnSpPr/>
          <p:nvPr/>
        </p:nvCxnSpPr>
        <p:spPr>
          <a:xfrm flipH="1">
            <a:off x="10220263" y="6000068"/>
            <a:ext cx="288175" cy="0"/>
          </a:xfrm>
          <a:prstGeom prst="line">
            <a:avLst/>
          </a:prstGeom>
          <a:ln w="2794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4A8705E-4984-A20F-1A1B-B0814EE58E79}"/>
              </a:ext>
            </a:extLst>
          </p:cNvPr>
          <p:cNvCxnSpPr/>
          <p:nvPr/>
        </p:nvCxnSpPr>
        <p:spPr>
          <a:xfrm flipH="1">
            <a:off x="10220263" y="6158818"/>
            <a:ext cx="288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3A120167-3F86-1A07-8B1B-2763A315F954}"/>
              </a:ext>
            </a:extLst>
          </p:cNvPr>
          <p:cNvSpPr txBox="1"/>
          <p:nvPr/>
        </p:nvSpPr>
        <p:spPr>
          <a:xfrm>
            <a:off x="10615118" y="5330795"/>
            <a:ext cx="135255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5 000 – 50 000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50 000 – 100 000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10 000 – 250 000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250 000 – 500 000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500 000 – 1 000 000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1 000 000 – 2 500 000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7E9CA8E-5FDC-0EFE-638A-51D0B2BA905A}"/>
              </a:ext>
            </a:extLst>
          </p:cNvPr>
          <p:cNvSpPr txBox="1"/>
          <p:nvPr/>
        </p:nvSpPr>
        <p:spPr>
          <a:xfrm>
            <a:off x="10131363" y="5058460"/>
            <a:ext cx="16013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="1" dirty="0">
                <a:latin typeface="+mj-lt"/>
                <a:cs typeface="Arial" panose="020B0604020202020204" pitchFamily="34" charset="0"/>
              </a:rPr>
              <a:t>Totalt flöde (ton)</a:t>
            </a:r>
            <a:endParaRPr lang="sv-SE" sz="1000" b="1" dirty="0"/>
          </a:p>
        </p:txBody>
      </p:sp>
      <p:sp>
        <p:nvSpPr>
          <p:cNvPr id="5" name="Platshållare för sidfot 18">
            <a:extLst>
              <a:ext uri="{FF2B5EF4-FFF2-40B4-BE49-F238E27FC236}">
                <a16:creationId xmlns:a16="http://schemas.microsoft.com/office/drawing/2014/main" id="{2783C437-81AD-0B78-1796-7CC27605C3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22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F8212-BE53-D376-AF81-AC9FD325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7DE83E-E4E5-8F1B-8AFF-3A67A63E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552"/>
          <a:stretch>
            <a:fillRect/>
          </a:stretch>
        </p:blipFill>
        <p:spPr>
          <a:xfrm>
            <a:off x="0" y="2712481"/>
            <a:ext cx="12192000" cy="414551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F06310-5231-BF6F-E055-DA0F180C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Eftersom råvaran finns ute i skogen sker de flesta </a:t>
            </a:r>
            <a:br>
              <a:rPr lang="sv-SE" dirty="0"/>
            </a:br>
            <a:r>
              <a:rPr lang="sv-SE" dirty="0"/>
              <a:t>transporter med lastbil – i alla fall de första milen.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EDF06D15-070C-AA7D-A8E3-86E16E0A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  <a:p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A2C0D-CDA5-5C67-E171-9C79EF80460D}"/>
              </a:ext>
            </a:extLst>
          </p:cNvPr>
          <p:cNvSpPr txBox="1"/>
          <p:nvPr/>
        </p:nvSpPr>
        <p:spPr>
          <a:xfrm>
            <a:off x="338138" y="2343150"/>
            <a:ext cx="36788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Skogsnäringens inrikes transporter</a:t>
            </a:r>
          </a:p>
          <a:p>
            <a:r>
              <a:rPr lang="sv-SE" sz="1200" dirty="0">
                <a:latin typeface="+mj-lt"/>
                <a:cs typeface="Arial" panose="020B0604020202020204" pitchFamily="34" charset="0"/>
              </a:rPr>
              <a:t>Fördelat per trafikslag, miljoner tonkilometer, 2024</a:t>
            </a:r>
          </a:p>
        </p:txBody>
      </p:sp>
    </p:spTree>
    <p:extLst>
      <p:ext uri="{BB962C8B-B14F-4D97-AF65-F5344CB8AC3E}">
        <p14:creationId xmlns:p14="http://schemas.microsoft.com/office/powerpoint/2010/main" val="245666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D457-2901-4D4C-1063-CAB4B7E5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30973A-5909-1251-9EBE-B711E1874AF8}"/>
              </a:ext>
            </a:extLst>
          </p:cNvPr>
          <p:cNvSpPr txBox="1"/>
          <p:nvPr/>
        </p:nvSpPr>
        <p:spPr>
          <a:xfrm>
            <a:off x="330645" y="2439203"/>
            <a:ext cx="568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Skogsindustrins andel av näringslivets transporter inrikes 2024</a:t>
            </a:r>
          </a:p>
          <a:p>
            <a:r>
              <a:rPr lang="sv-SE" sz="1200" dirty="0">
                <a:latin typeface="+mj-lt"/>
                <a:cs typeface="Arial" panose="020B0604020202020204" pitchFamily="34" charset="0"/>
              </a:rPr>
              <a:t>Inklusive och exklusive Malmbanan och petroleum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D5373-65CC-9FCB-4B1B-361EADD1A8F8}"/>
              </a:ext>
            </a:extLst>
          </p:cNvPr>
          <p:cNvSpPr txBox="1"/>
          <p:nvPr/>
        </p:nvSpPr>
        <p:spPr>
          <a:xfrm>
            <a:off x="334963" y="2908208"/>
            <a:ext cx="27814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Mängd – Ton</a:t>
            </a:r>
            <a:endParaRPr lang="sv-S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7B219-471B-E9DF-7BF4-1E2BA6A07A06}"/>
              </a:ext>
            </a:extLst>
          </p:cNvPr>
          <p:cNvSpPr txBox="1"/>
          <p:nvPr/>
        </p:nvSpPr>
        <p:spPr>
          <a:xfrm>
            <a:off x="6171756" y="2908208"/>
            <a:ext cx="4983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Transportarbete – Tonkilometer</a:t>
            </a:r>
            <a:endParaRPr lang="sv-S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112343E-77B1-6079-4C77-312C3372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  <a:p>
            <a:endParaRPr lang="sv-SE" dirty="0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B752353E-EBE4-FBF1-963C-3504D544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stor andel av de varor som transporteras med olika transportslag i Sverige kommer från skogsindustrin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09F07-A550-BEB7-0B81-C6E4D2CC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31D2A-8B6C-AEB7-1C43-9FA17D8E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52881-24C2-8418-C7A5-CEA7A110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B996E8-DE1E-9C75-784B-1D85E9C6A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Trafikanalys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E8E888-022F-D1D7-88A2-3FC8B420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5706268" cy="1030268"/>
          </a:xfrm>
        </p:spPr>
        <p:txBody>
          <a:bodyPr/>
          <a:lstStyle/>
          <a:p>
            <a:r>
              <a:rPr lang="en-GB" dirty="0"/>
              <a:t>17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skogsprodukter</a:t>
            </a:r>
            <a:br>
              <a:rPr lang="en-GB" dirty="0"/>
            </a:br>
            <a:r>
              <a:rPr lang="en-GB" dirty="0" err="1"/>
              <a:t>fraktas</a:t>
            </a:r>
            <a:r>
              <a:rPr lang="en-GB" dirty="0"/>
              <a:t> via </a:t>
            </a:r>
            <a:r>
              <a:rPr lang="en-GB" dirty="0" err="1"/>
              <a:t>järnväg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5132B1-8DF6-4D92-7E08-4CF3F3C6A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27729"/>
            <a:ext cx="4801997" cy="386715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fraktas</a:t>
            </a:r>
            <a:r>
              <a:rPr lang="en-GB" dirty="0"/>
              <a:t> 70 </a:t>
            </a:r>
            <a:r>
              <a:rPr lang="en-GB" dirty="0" err="1"/>
              <a:t>miljoner</a:t>
            </a:r>
            <a:r>
              <a:rPr lang="en-GB" dirty="0"/>
              <a:t> ton gods via </a:t>
            </a:r>
            <a:r>
              <a:rPr lang="en-GB" dirty="0" err="1"/>
              <a:t>järnväg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inom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17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skogs­produkter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– till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rundvirke</a:t>
            </a:r>
            <a:r>
              <a:rPr lang="en-GB" dirty="0"/>
              <a:t>, </a:t>
            </a:r>
            <a:r>
              <a:rPr lang="en-GB" dirty="0" err="1"/>
              <a:t>flis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sågade</a:t>
            </a:r>
            <a:r>
              <a:rPr lang="en-GB" dirty="0"/>
              <a:t> </a:t>
            </a:r>
            <a:r>
              <a:rPr lang="en-GB" dirty="0" err="1"/>
              <a:t>trävaror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9" name="Platshållare för sidfot 5">
            <a:extLst>
              <a:ext uri="{FF2B5EF4-FFF2-40B4-BE49-F238E27FC236}">
                <a16:creationId xmlns:a16="http://schemas.microsoft.com/office/drawing/2014/main" id="{2837A9A4-E396-D0B4-9161-BCBA748AF17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C3A568B7-5C46-696B-5B53-593996BD0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8FE42-C227-252B-4B82-8096E789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E48C98-E1A3-0DF4-50FB-1C224DD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5706268" cy="1499952"/>
          </a:xfrm>
        </p:spPr>
        <p:txBody>
          <a:bodyPr/>
          <a:lstStyle/>
          <a:p>
            <a:r>
              <a:rPr lang="en-GB" dirty="0"/>
              <a:t>80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skogsprodukter</a:t>
            </a:r>
            <a:br>
              <a:rPr lang="en-GB" dirty="0"/>
            </a:br>
            <a:r>
              <a:rPr lang="en-GB" dirty="0" err="1"/>
              <a:t>fraktas</a:t>
            </a:r>
            <a:r>
              <a:rPr lang="en-GB" dirty="0"/>
              <a:t> via </a:t>
            </a:r>
            <a:r>
              <a:rPr lang="en-GB" dirty="0" err="1"/>
              <a:t>lastbil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3EE7C6-2AE8-7C4F-E74B-3F388ECA8B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284963"/>
            <a:ext cx="4801997" cy="338439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fraktas</a:t>
            </a:r>
            <a:r>
              <a:rPr lang="en-GB" dirty="0"/>
              <a:t> 460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br>
              <a:rPr lang="en-GB" dirty="0"/>
            </a:br>
            <a:r>
              <a:rPr lang="en-GB" dirty="0"/>
              <a:t>gods via </a:t>
            </a:r>
            <a:r>
              <a:rPr lang="en-GB" dirty="0" err="1"/>
              <a:t>lastbil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80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­</a:t>
            </a:r>
            <a:r>
              <a:rPr lang="en-GB" dirty="0" err="1"/>
              <a:t>skogsprodukter</a:t>
            </a:r>
            <a:r>
              <a:rPr lang="en-GB" dirty="0"/>
              <a:t>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C1C1CE-B2A8-47F4-4928-5006C500D6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Trafikanalys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6A5AFD-D5D9-07C3-3AAE-A3FC31F2B5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TRANSPORT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09E580-8577-33FC-5C59-4126B262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4596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9DA0F120A40A439E64B5032BA7EA02" ma:contentTypeVersion="15" ma:contentTypeDescription="Skapa ett nytt dokument." ma:contentTypeScope="" ma:versionID="cd0f54b47f112861eb24527ab552b2cf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41a8724a588462b7aae69d4b0ec232a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FCCC57-1C0E-48F3-A92F-C55A2BD19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d91bb-f3e4-4efa-8ece-a470883cd5f1"/>
    <ds:schemaRef ds:uri="9e149d53-5c3f-4218-9e76-7cef0360e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9e149d53-5c3f-4218-9e76-7cef0360e55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d2d91bb-f3e4-4efa-8ece-a470883cd5f1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d019c94-da7b-49c2-bf93-5ee1bb4b6882}" enabled="0" method="" siteId="{1d019c94-da7b-49c2-bf93-5ee1bb4b68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321</TotalTime>
  <Words>272</Words>
  <Application>Microsoft Office PowerPoint</Application>
  <PresentationFormat>Bredbild</PresentationFormat>
  <Paragraphs>36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Cambria</vt:lpstr>
      <vt:lpstr>Century Gothic</vt:lpstr>
      <vt:lpstr>Futura PT Bold</vt:lpstr>
      <vt:lpstr>Skogsindustrierna</vt:lpstr>
      <vt:lpstr>Skogsindustrins blodomlopp </vt:lpstr>
      <vt:lpstr>Eftersom råvaran finns ute i skogen sker de flesta  transporter med lastbil – i alla fall de första milen. </vt:lpstr>
      <vt:lpstr>En stor andel av de varor som transporteras med olika transportslag i Sverige kommer från skogsindustrin</vt:lpstr>
      <vt:lpstr>17 miljoner ton skogsprodukter fraktas via järnväg</vt:lpstr>
      <vt:lpstr>80 miljoner ton skogsprodukter fraktas via lastbil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29</cp:revision>
  <dcterms:created xsi:type="dcterms:W3CDTF">2025-07-16T12:36:24Z</dcterms:created>
  <dcterms:modified xsi:type="dcterms:W3CDTF">2026-03-12T14:41:08Z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