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375" r:id="rId5"/>
    <p:sldId id="376" r:id="rId6"/>
    <p:sldId id="370" r:id="rId7"/>
    <p:sldId id="391" r:id="rId8"/>
    <p:sldId id="367" r:id="rId9"/>
    <p:sldId id="385" r:id="rId10"/>
    <p:sldId id="905" r:id="rId11"/>
    <p:sldId id="904" r:id="rId12"/>
    <p:sldId id="373" r:id="rId13"/>
    <p:sldId id="394" r:id="rId14"/>
    <p:sldId id="374" r:id="rId15"/>
    <p:sldId id="379"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972C155-D5BF-46A7-B591-A42909CFC1FA}">
          <p14:sldIdLst>
            <p14:sldId id="375"/>
            <p14:sldId id="376"/>
            <p14:sldId id="370"/>
            <p14:sldId id="391"/>
            <p14:sldId id="367"/>
            <p14:sldId id="385"/>
            <p14:sldId id="905"/>
            <p14:sldId id="904"/>
            <p14:sldId id="373"/>
            <p14:sldId id="394"/>
            <p14:sldId id="374"/>
            <p14:sldId id="379"/>
          </p14:sldIdLst>
        </p14:section>
      </p14:sectionLst>
    </p:ext>
    <p:ext uri="{EFAFB233-063F-42B5-8137-9DF3F51BA10A}">
      <p15:sldGuideLst xmlns:p15="http://schemas.microsoft.com/office/powerpoint/2012/main">
        <p15:guide id="1" orient="horz" pos="3521" userDrawn="1">
          <p15:clr>
            <a:srgbClr val="A4A3A4"/>
          </p15:clr>
        </p15:guide>
        <p15:guide id="2" orient="horz" pos="1956"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50A816-C826-06E4-0D79-88E04957F8F3}" name="Malin Age" initials="MA" userId="S::malin.age@skogsindustrierna.se::5cf56e92-3e69-4b32-887c-673a7ba435c4" providerId="AD"/>
  <p188:author id="{AEAE361B-09FB-7251-6330-3A6C5E162F42}" name="Spektra Design" initials="SD" userId="S::office@spektradesign.onmicrosoft.com::a6f61c22-5c90-475a-b1de-bea383058c26" providerId="AD"/>
  <p188:author id="{A188E0BA-EFCF-F042-082D-74D87547CAA8}" name="Alexandra Carmback" initials="AC" userId="S::alexandra.carmback@skogsindustrierna.se::3d11f291-39a3-484c-91c7-745b038ce41b" providerId="AD"/>
  <p188:author id="{8AE8DFE6-8413-EB8B-985A-C494BE876516}" name="Esma Muhic" initials="EM" userId="S::esma.muhic@skogsindustrierna.se::240a2287-6a11-4955-a9ff-bcb19e6dfa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0" autoAdjust="0"/>
    <p:restoredTop sz="74088" autoAdjust="0"/>
  </p:normalViewPr>
  <p:slideViewPr>
    <p:cSldViewPr snapToGrid="0">
      <p:cViewPr varScale="1">
        <p:scale>
          <a:sx n="55" d="100"/>
          <a:sy n="55" d="100"/>
        </p:scale>
        <p:origin x="800" y="32"/>
      </p:cViewPr>
      <p:guideLst>
        <p:guide orient="horz" pos="3521"/>
        <p:guide orient="horz" pos="195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in Age" userId="S::malin.age@skogsindustrierna.se::5cf56e92-3e69-4b32-887c-673a7ba435c4" providerId="AD" clId="Web-{48D79FF6-1C38-4CAF-8E3B-879471050299}"/>
    <pc:docChg chg="modSld sldOrd">
      <pc:chgData name="Malin Age" userId="S::malin.age@skogsindustrierna.se::5cf56e92-3e69-4b32-887c-673a7ba435c4" providerId="AD" clId="Web-{48D79FF6-1C38-4CAF-8E3B-879471050299}" dt="2025-10-06T07:56:22.379" v="79"/>
      <pc:docMkLst>
        <pc:docMk/>
      </pc:docMkLst>
      <pc:sldChg chg="ord">
        <pc:chgData name="Malin Age" userId="S::malin.age@skogsindustrierna.se::5cf56e92-3e69-4b32-887c-673a7ba435c4" providerId="AD" clId="Web-{48D79FF6-1C38-4CAF-8E3B-879471050299}" dt="2025-10-06T07:49:32.867" v="21"/>
        <pc:sldMkLst>
          <pc:docMk/>
          <pc:sldMk cId="2819901247" sldId="378"/>
        </pc:sldMkLst>
      </pc:sldChg>
      <pc:sldChg chg="ord">
        <pc:chgData name="Malin Age" userId="S::malin.age@skogsindustrierna.se::5cf56e92-3e69-4b32-887c-673a7ba435c4" providerId="AD" clId="Web-{48D79FF6-1C38-4CAF-8E3B-879471050299}" dt="2025-10-06T07:56:22.379" v="79"/>
        <pc:sldMkLst>
          <pc:docMk/>
          <pc:sldMk cId="3226502752" sldId="379"/>
        </pc:sldMkLst>
      </pc:sldChg>
      <pc:sldChg chg="modSp ord">
        <pc:chgData name="Malin Age" userId="S::malin.age@skogsindustrierna.se::5cf56e92-3e69-4b32-887c-673a7ba435c4" providerId="AD" clId="Web-{48D79FF6-1C38-4CAF-8E3B-879471050299}" dt="2025-10-06T07:50:21.509" v="29" actId="20577"/>
        <pc:sldMkLst>
          <pc:docMk/>
          <pc:sldMk cId="2768595163" sldId="380"/>
        </pc:sldMkLst>
        <pc:spChg chg="mod">
          <ac:chgData name="Malin Age" userId="S::malin.age@skogsindustrierna.se::5cf56e92-3e69-4b32-887c-673a7ba435c4" providerId="AD" clId="Web-{48D79FF6-1C38-4CAF-8E3B-879471050299}" dt="2025-10-06T07:48:16.334" v="9" actId="20577"/>
          <ac:spMkLst>
            <pc:docMk/>
            <pc:sldMk cId="2768595163" sldId="380"/>
            <ac:spMk id="4" creationId="{F48854FF-A5E5-FF2A-BCDA-0DB64445A3E9}"/>
          </ac:spMkLst>
        </pc:spChg>
        <pc:spChg chg="mod">
          <ac:chgData name="Malin Age" userId="S::malin.age@skogsindustrierna.se::5cf56e92-3e69-4b32-887c-673a7ba435c4" providerId="AD" clId="Web-{48D79FF6-1C38-4CAF-8E3B-879471050299}" dt="2025-10-06T07:50:21.509" v="29" actId="20577"/>
          <ac:spMkLst>
            <pc:docMk/>
            <pc:sldMk cId="2768595163" sldId="380"/>
            <ac:spMk id="5" creationId="{55E1E931-8817-EFC0-7791-4DB62515680C}"/>
          </ac:spMkLst>
        </pc:spChg>
      </pc:sldChg>
      <pc:sldChg chg="modSp ord">
        <pc:chgData name="Malin Age" userId="S::malin.age@skogsindustrierna.se::5cf56e92-3e69-4b32-887c-673a7ba435c4" providerId="AD" clId="Web-{48D79FF6-1C38-4CAF-8E3B-879471050299}" dt="2025-10-06T07:50:24.368" v="30"/>
        <pc:sldMkLst>
          <pc:docMk/>
          <pc:sldMk cId="2337976199" sldId="382"/>
        </pc:sldMkLst>
        <pc:spChg chg="mod">
          <ac:chgData name="Malin Age" userId="S::malin.age@skogsindustrierna.se::5cf56e92-3e69-4b32-887c-673a7ba435c4" providerId="AD" clId="Web-{48D79FF6-1C38-4CAF-8E3B-879471050299}" dt="2025-10-06T07:47:35.067" v="3" actId="20577"/>
          <ac:spMkLst>
            <pc:docMk/>
            <pc:sldMk cId="2337976199" sldId="382"/>
            <ac:spMk id="4" creationId="{A22ECE60-E8EE-BFF2-B4BA-91E43697776C}"/>
          </ac:spMkLst>
        </pc:spChg>
      </pc:sldChg>
      <pc:sldChg chg="ord">
        <pc:chgData name="Malin Age" userId="S::malin.age@skogsindustrierna.se::5cf56e92-3e69-4b32-887c-673a7ba435c4" providerId="AD" clId="Web-{48D79FF6-1C38-4CAF-8E3B-879471050299}" dt="2025-10-06T07:55:35.935" v="77"/>
        <pc:sldMkLst>
          <pc:docMk/>
          <pc:sldMk cId="3103308131" sldId="385"/>
        </pc:sldMkLst>
      </pc:sldChg>
      <pc:sldChg chg="modSp ord">
        <pc:chgData name="Malin Age" userId="S::malin.age@skogsindustrierna.se::5cf56e92-3e69-4b32-887c-673a7ba435c4" providerId="AD" clId="Web-{48D79FF6-1C38-4CAF-8E3B-879471050299}" dt="2025-10-06T07:50:53.259" v="32"/>
        <pc:sldMkLst>
          <pc:docMk/>
          <pc:sldMk cId="2528973306" sldId="391"/>
        </pc:sldMkLst>
        <pc:spChg chg="mod">
          <ac:chgData name="Malin Age" userId="S::malin.age@skogsindustrierna.se::5cf56e92-3e69-4b32-887c-673a7ba435c4" providerId="AD" clId="Web-{48D79FF6-1C38-4CAF-8E3B-879471050299}" dt="2025-10-06T07:48:37.350" v="12" actId="20577"/>
          <ac:spMkLst>
            <pc:docMk/>
            <pc:sldMk cId="2528973306" sldId="391"/>
            <ac:spMk id="4" creationId="{DDE22A4A-4E7C-6A55-C10C-EDE331AA70B3}"/>
          </ac:spMkLst>
        </pc:spChg>
        <pc:picChg chg="mod">
          <ac:chgData name="Malin Age" userId="S::malin.age@skogsindustrierna.se::5cf56e92-3e69-4b32-887c-673a7ba435c4" providerId="AD" clId="Web-{48D79FF6-1C38-4CAF-8E3B-879471050299}" dt="2025-10-06T07:48:41.554" v="13" actId="14100"/>
          <ac:picMkLst>
            <pc:docMk/>
            <pc:sldMk cId="2528973306" sldId="391"/>
            <ac:picMk id="12" creationId="{70ADC8D9-1153-684F-7F3A-0D143E973771}"/>
          </ac:picMkLst>
        </pc:picChg>
      </pc:sldChg>
      <pc:sldChg chg="modSp ord">
        <pc:chgData name="Malin Age" userId="S::malin.age@skogsindustrierna.se::5cf56e92-3e69-4b32-887c-673a7ba435c4" providerId="AD" clId="Web-{48D79FF6-1C38-4CAF-8E3B-879471050299}" dt="2025-10-06T07:55:04.961" v="73"/>
        <pc:sldMkLst>
          <pc:docMk/>
          <pc:sldMk cId="2944159219" sldId="393"/>
        </pc:sldMkLst>
        <pc:spChg chg="mod">
          <ac:chgData name="Malin Age" userId="S::malin.age@skogsindustrierna.se::5cf56e92-3e69-4b32-887c-673a7ba435c4" providerId="AD" clId="Web-{48D79FF6-1C38-4CAF-8E3B-879471050299}" dt="2025-10-06T07:54:30.265" v="69" actId="20577"/>
          <ac:spMkLst>
            <pc:docMk/>
            <pc:sldMk cId="2944159219" sldId="393"/>
            <ac:spMk id="10" creationId="{29EDDB70-FD3B-D73B-4D49-0E8E2F2A6299}"/>
          </ac:spMkLst>
        </pc:spChg>
        <pc:picChg chg="mod modCrop">
          <ac:chgData name="Malin Age" userId="S::malin.age@skogsindustrierna.se::5cf56e92-3e69-4b32-887c-673a7ba435c4" providerId="AD" clId="Web-{48D79FF6-1C38-4CAF-8E3B-879471050299}" dt="2025-10-06T07:54:37.001" v="71" actId="14100"/>
          <ac:picMkLst>
            <pc:docMk/>
            <pc:sldMk cId="2944159219" sldId="393"/>
            <ac:picMk id="3" creationId="{22F909AE-28AE-F5A7-6915-A4DC9317DA36}"/>
          </ac:picMkLst>
        </pc:picChg>
      </pc:sldChg>
    </pc:docChg>
  </pc:docChgLst>
  <pc:docChgLst>
    <pc:chgData name="Esma Muhic" userId="S::esma.muhic@skogsindustrierna.se::240a2287-6a11-4955-a9ff-bcb19e6dfa5f" providerId="AD" clId="Web-{ADFA4057-A75D-442C-2C1F-C52CF270BFC5}"/>
    <pc:docChg chg="modSld">
      <pc:chgData name="Esma Muhic" userId="S::esma.muhic@skogsindustrierna.se::240a2287-6a11-4955-a9ff-bcb19e6dfa5f" providerId="AD" clId="Web-{ADFA4057-A75D-442C-2C1F-C52CF270BFC5}" dt="2025-10-06T08:23:34.096" v="0"/>
      <pc:docMkLst>
        <pc:docMk/>
      </pc:docMkLst>
      <pc:sldChg chg="delSp">
        <pc:chgData name="Esma Muhic" userId="S::esma.muhic@skogsindustrierna.se::240a2287-6a11-4955-a9ff-bcb19e6dfa5f" providerId="AD" clId="Web-{ADFA4057-A75D-442C-2C1F-C52CF270BFC5}" dt="2025-10-06T08:23:34.096" v="0"/>
        <pc:sldMkLst>
          <pc:docMk/>
          <pc:sldMk cId="2528973306" sldId="391"/>
        </pc:sldMkLst>
      </pc:sldChg>
    </pc:docChg>
  </pc:docChgLst>
  <pc:docChgLst>
    <pc:chgData name="Esma Muhic" userId="240a2287-6a11-4955-a9ff-bcb19e6dfa5f" providerId="ADAL" clId="{345EE78A-89D2-4FD9-A338-0C72DAED6963}"/>
    <pc:docChg chg="undo custSel addSld delSld modSld modSection">
      <pc:chgData name="Esma Muhic" userId="240a2287-6a11-4955-a9ff-bcb19e6dfa5f" providerId="ADAL" clId="{345EE78A-89D2-4FD9-A338-0C72DAED6963}" dt="2025-10-09T12:23:26.628" v="52" actId="20577"/>
      <pc:docMkLst>
        <pc:docMk/>
      </pc:docMkLst>
      <pc:sldChg chg="modSp mod">
        <pc:chgData name="Esma Muhic" userId="240a2287-6a11-4955-a9ff-bcb19e6dfa5f" providerId="ADAL" clId="{345EE78A-89D2-4FD9-A338-0C72DAED6963}" dt="2025-10-06T08:29:24.086" v="6" actId="14100"/>
        <pc:sldMkLst>
          <pc:docMk/>
          <pc:sldMk cId="2944159219" sldId="393"/>
        </pc:sldMkLst>
        <pc:spChg chg="mod">
          <ac:chgData name="Esma Muhic" userId="240a2287-6a11-4955-a9ff-bcb19e6dfa5f" providerId="ADAL" clId="{345EE78A-89D2-4FD9-A338-0C72DAED6963}" dt="2025-10-06T08:29:24.086" v="6" actId="14100"/>
          <ac:spMkLst>
            <pc:docMk/>
            <pc:sldMk cId="2944159219" sldId="393"/>
            <ac:spMk id="10" creationId="{29EDDB70-FD3B-D73B-4D49-0E8E2F2A6299}"/>
          </ac:spMkLst>
        </pc:spChg>
      </pc:sldChg>
      <pc:sldChg chg="modSp add mod">
        <pc:chgData name="Esma Muhic" userId="240a2287-6a11-4955-a9ff-bcb19e6dfa5f" providerId="ADAL" clId="{345EE78A-89D2-4FD9-A338-0C72DAED6963}" dt="2025-10-09T12:23:26.628" v="52" actId="20577"/>
        <pc:sldMkLst>
          <pc:docMk/>
          <pc:sldMk cId="1123406707" sldId="400"/>
        </pc:sldMkLst>
        <pc:spChg chg="mod">
          <ac:chgData name="Esma Muhic" userId="240a2287-6a11-4955-a9ff-bcb19e6dfa5f" providerId="ADAL" clId="{345EE78A-89D2-4FD9-A338-0C72DAED6963}" dt="2025-10-09T12:23:26.628" v="52" actId="20577"/>
          <ac:spMkLst>
            <pc:docMk/>
            <pc:sldMk cId="1123406707" sldId="400"/>
            <ac:spMk id="6" creationId="{28A0E469-F253-EED6-A159-03163FC5619D}"/>
          </ac:spMkLst>
        </pc:spChg>
      </pc:sldChg>
    </pc:docChg>
  </pc:docChgLst>
  <pc:docChgLst>
    <pc:chgData name="Esma Muhic" userId="240a2287-6a11-4955-a9ff-bcb19e6dfa5f" providerId="ADAL" clId="{63E091E2-A2D1-44EC-A14F-C3FC96C85783}"/>
    <pc:docChg chg="delSld modSection">
      <pc:chgData name="Esma Muhic" userId="240a2287-6a11-4955-a9ff-bcb19e6dfa5f" providerId="ADAL" clId="{63E091E2-A2D1-44EC-A14F-C3FC96C85783}" dt="2025-10-14T11:31:57.874" v="1" actId="2696"/>
      <pc:docMkLst>
        <pc:docMk/>
      </pc:docMkLst>
      <pc:sldChg chg="del">
        <pc:chgData name="Esma Muhic" userId="240a2287-6a11-4955-a9ff-bcb19e6dfa5f" providerId="ADAL" clId="{63E091E2-A2D1-44EC-A14F-C3FC96C85783}" dt="2025-10-14T11:26:15.616" v="0" actId="47"/>
        <pc:sldMkLst>
          <pc:docMk/>
          <pc:sldMk cId="1340156423" sldId="361"/>
        </pc:sldMkLst>
      </pc:sldChg>
      <pc:sldChg chg="del">
        <pc:chgData name="Esma Muhic" userId="240a2287-6a11-4955-a9ff-bcb19e6dfa5f" providerId="ADAL" clId="{63E091E2-A2D1-44EC-A14F-C3FC96C85783}" dt="2025-10-14T11:31:57.874" v="1" actId="2696"/>
        <pc:sldMkLst>
          <pc:docMk/>
          <pc:sldMk cId="87180489" sldId="374"/>
        </pc:sldMkLst>
      </pc:sldChg>
      <pc:sldChg chg="del">
        <pc:chgData name="Esma Muhic" userId="240a2287-6a11-4955-a9ff-bcb19e6dfa5f" providerId="ADAL" clId="{63E091E2-A2D1-44EC-A14F-C3FC96C85783}" dt="2025-10-14T11:26:15.616" v="0" actId="47"/>
        <pc:sldMkLst>
          <pc:docMk/>
          <pc:sldMk cId="3953567001" sldId="375"/>
        </pc:sldMkLst>
      </pc:sldChg>
      <pc:sldChg chg="del">
        <pc:chgData name="Esma Muhic" userId="240a2287-6a11-4955-a9ff-bcb19e6dfa5f" providerId="ADAL" clId="{63E091E2-A2D1-44EC-A14F-C3FC96C85783}" dt="2025-10-14T11:26:15.616" v="0" actId="47"/>
        <pc:sldMkLst>
          <pc:docMk/>
          <pc:sldMk cId="1385847483" sldId="384"/>
        </pc:sldMkLst>
      </pc:sldChg>
      <pc:sldChg chg="del">
        <pc:chgData name="Esma Muhic" userId="240a2287-6a11-4955-a9ff-bcb19e6dfa5f" providerId="ADAL" clId="{63E091E2-A2D1-44EC-A14F-C3FC96C85783}" dt="2025-10-14T11:26:15.616" v="0" actId="47"/>
        <pc:sldMkLst>
          <pc:docMk/>
          <pc:sldMk cId="1048233361" sldId="389"/>
        </pc:sldMkLst>
      </pc:sldChg>
      <pc:sldChg chg="del">
        <pc:chgData name="Esma Muhic" userId="240a2287-6a11-4955-a9ff-bcb19e6dfa5f" providerId="ADAL" clId="{63E091E2-A2D1-44EC-A14F-C3FC96C85783}" dt="2025-10-14T11:26:15.616" v="0" actId="47"/>
        <pc:sldMkLst>
          <pc:docMk/>
          <pc:sldMk cId="3675919767" sldId="390"/>
        </pc:sldMkLst>
      </pc:sldChg>
      <pc:sldChg chg="del">
        <pc:chgData name="Esma Muhic" userId="240a2287-6a11-4955-a9ff-bcb19e6dfa5f" providerId="ADAL" clId="{63E091E2-A2D1-44EC-A14F-C3FC96C85783}" dt="2025-10-14T11:26:15.616" v="0" actId="47"/>
        <pc:sldMkLst>
          <pc:docMk/>
          <pc:sldMk cId="2056156953" sldId="392"/>
        </pc:sldMkLst>
      </pc:sldChg>
      <pc:sldChg chg="del">
        <pc:chgData name="Esma Muhic" userId="240a2287-6a11-4955-a9ff-bcb19e6dfa5f" providerId="ADAL" clId="{63E091E2-A2D1-44EC-A14F-C3FC96C85783}" dt="2025-10-14T11:26:15.616" v="0" actId="47"/>
        <pc:sldMkLst>
          <pc:docMk/>
          <pc:sldMk cId="576903876" sldId="399"/>
        </pc:sldMkLst>
      </pc:sldChg>
    </pc:docChg>
  </pc:docChgLst>
  <pc:docChgLst>
    <pc:chgData name="Malin Age" userId="S::malin.age@skogsindustrierna.se::5cf56e92-3e69-4b32-887c-673a7ba435c4" providerId="AD" clId="Web-{92D6B214-3E5C-412D-9DF1-841E354FAD39}"/>
    <pc:docChg chg="modSld">
      <pc:chgData name="Malin Age" userId="S::malin.age@skogsindustrierna.se::5cf56e92-3e69-4b32-887c-673a7ba435c4" providerId="AD" clId="Web-{92D6B214-3E5C-412D-9DF1-841E354FAD39}" dt="2025-10-06T08:31:36.214" v="1" actId="1410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5BF620A-666A-29AE-9401-2DECD72B3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B9067DF-42A6-393B-508E-255586F29A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047A6B-56DF-41E3-B0EF-9AFAE75794CE}" type="datetimeFigureOut">
              <a:rPr lang="sv-SE" smtClean="0"/>
              <a:t>2026-06-29</a:t>
            </a:fld>
            <a:endParaRPr lang="sv-SE"/>
          </a:p>
        </p:txBody>
      </p:sp>
      <p:sp>
        <p:nvSpPr>
          <p:cNvPr id="4" name="Platshållare för sidfot 3">
            <a:extLst>
              <a:ext uri="{FF2B5EF4-FFF2-40B4-BE49-F238E27FC236}">
                <a16:creationId xmlns:a16="http://schemas.microsoft.com/office/drawing/2014/main" id="{3CFC28B7-E603-051E-40FE-56E8195A34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57A3A37-2E29-9F1D-B3B0-13277A407A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5A37B5-F8DD-4639-9E46-FF8DB15B6201}" type="slidenum">
              <a:rPr lang="sv-SE" smtClean="0"/>
              <a:t>‹#›</a:t>
            </a:fld>
            <a:endParaRPr lang="sv-SE"/>
          </a:p>
        </p:txBody>
      </p:sp>
    </p:spTree>
    <p:extLst>
      <p:ext uri="{BB962C8B-B14F-4D97-AF65-F5344CB8AC3E}">
        <p14:creationId xmlns:p14="http://schemas.microsoft.com/office/powerpoint/2010/main" val="3900963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CD27F-57ED-4050-A749-338366197E0D}" type="datetimeFigureOut">
              <a:rPr lang="sv-SE" smtClean="0"/>
              <a:t>2026-06-29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586-C145-4C08-8ECD-C931AA628107}" type="slidenum">
              <a:rPr lang="sv-SE" smtClean="0"/>
              <a:t>‹#›</a:t>
            </a:fld>
            <a:endParaRPr lang="sv-SE"/>
          </a:p>
        </p:txBody>
      </p:sp>
    </p:spTree>
    <p:extLst>
      <p:ext uri="{BB962C8B-B14F-4D97-AF65-F5344CB8AC3E}">
        <p14:creationId xmlns:p14="http://schemas.microsoft.com/office/powerpoint/2010/main" val="399841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2B64C-76CA-39CD-1D5C-FB919F79916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626238A-64DB-9B0D-DDA8-171F4E8F4F1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30B26E0-B5BB-B6C2-390E-FB42BF46A51A}"/>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46212C3B-C113-D7CD-9325-51FE657B55A7}"/>
              </a:ext>
            </a:extLst>
          </p:cNvPr>
          <p:cNvSpPr>
            <a:spLocks noGrp="1"/>
          </p:cNvSpPr>
          <p:nvPr>
            <p:ph type="sldNum" sz="quarter" idx="5"/>
          </p:nvPr>
        </p:nvSpPr>
        <p:spPr/>
        <p:txBody>
          <a:bodyPr/>
          <a:lstStyle/>
          <a:p>
            <a:fld id="{A29CD586-C145-4C08-8ECD-C931AA628107}" type="slidenum">
              <a:rPr lang="sv-SE" smtClean="0"/>
              <a:t>2</a:t>
            </a:fld>
            <a:endParaRPr lang="sv-SE"/>
          </a:p>
        </p:txBody>
      </p:sp>
    </p:spTree>
    <p:extLst>
      <p:ext uri="{BB962C8B-B14F-4D97-AF65-F5344CB8AC3E}">
        <p14:creationId xmlns:p14="http://schemas.microsoft.com/office/powerpoint/2010/main" val="39692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2875B-E5E8-C346-B5D6-4D5C0F2FB86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83F5510-94BB-B20D-C424-5515424DA0F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4260987-C30A-D8D5-45F7-1369C6BD800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1EC55C5-466A-B736-4555-43B18BEF704D}"/>
              </a:ext>
            </a:extLst>
          </p:cNvPr>
          <p:cNvSpPr>
            <a:spLocks noGrp="1"/>
          </p:cNvSpPr>
          <p:nvPr>
            <p:ph type="sldNum" sz="quarter" idx="5"/>
          </p:nvPr>
        </p:nvSpPr>
        <p:spPr/>
        <p:txBody>
          <a:bodyPr/>
          <a:lstStyle/>
          <a:p>
            <a:fld id="{A29CD586-C145-4C08-8ECD-C931AA628107}" type="slidenum">
              <a:rPr lang="sv-SE" smtClean="0"/>
              <a:t>3</a:t>
            </a:fld>
            <a:endParaRPr lang="sv-SE"/>
          </a:p>
        </p:txBody>
      </p:sp>
    </p:spTree>
    <p:extLst>
      <p:ext uri="{BB962C8B-B14F-4D97-AF65-F5344CB8AC3E}">
        <p14:creationId xmlns:p14="http://schemas.microsoft.com/office/powerpoint/2010/main" val="223872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29CD586-C145-4C08-8ECD-C931AA628107}" type="slidenum">
              <a:rPr lang="sv-SE" smtClean="0"/>
              <a:t>4</a:t>
            </a:fld>
            <a:endParaRPr lang="sv-SE"/>
          </a:p>
        </p:txBody>
      </p:sp>
    </p:spTree>
    <p:extLst>
      <p:ext uri="{BB962C8B-B14F-4D97-AF65-F5344CB8AC3E}">
        <p14:creationId xmlns:p14="http://schemas.microsoft.com/office/powerpoint/2010/main" val="250926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73A1-5C1D-9C7C-322A-CD9B951724D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4A20EAA-153F-BC12-DDF2-D6CD1767666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2795F0E-FE31-62C8-51E2-A605F25E6C01}"/>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27B5229-B8A9-1D1A-665F-49A2C3811EE2}"/>
              </a:ext>
            </a:extLst>
          </p:cNvPr>
          <p:cNvSpPr>
            <a:spLocks noGrp="1"/>
          </p:cNvSpPr>
          <p:nvPr>
            <p:ph type="sldNum" sz="quarter" idx="5"/>
          </p:nvPr>
        </p:nvSpPr>
        <p:spPr/>
        <p:txBody>
          <a:bodyPr/>
          <a:lstStyle/>
          <a:p>
            <a:fld id="{A29CD586-C145-4C08-8ECD-C931AA628107}" type="slidenum">
              <a:rPr lang="sv-SE" smtClean="0"/>
              <a:t>5</a:t>
            </a:fld>
            <a:endParaRPr lang="sv-SE"/>
          </a:p>
        </p:txBody>
      </p:sp>
    </p:spTree>
    <p:extLst>
      <p:ext uri="{BB962C8B-B14F-4D97-AF65-F5344CB8AC3E}">
        <p14:creationId xmlns:p14="http://schemas.microsoft.com/office/powerpoint/2010/main" val="42036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925D-5DAA-EB3B-9E93-B644DC6E11F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227FCBB-13C8-3684-F064-3F9B8C9766D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584AC99-24B1-57E5-B469-A2473276A7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a:extLst>
              <a:ext uri="{FF2B5EF4-FFF2-40B4-BE49-F238E27FC236}">
                <a16:creationId xmlns:a16="http://schemas.microsoft.com/office/drawing/2014/main" id="{50ECE5A4-B57C-9E76-2AD1-299F5D01F07C}"/>
              </a:ext>
            </a:extLst>
          </p:cNvPr>
          <p:cNvSpPr>
            <a:spLocks noGrp="1"/>
          </p:cNvSpPr>
          <p:nvPr>
            <p:ph type="sldNum" sz="quarter" idx="5"/>
          </p:nvPr>
        </p:nvSpPr>
        <p:spPr/>
        <p:txBody>
          <a:bodyPr/>
          <a:lstStyle/>
          <a:p>
            <a:fld id="{A29CD586-C145-4C08-8ECD-C931AA628107}" type="slidenum">
              <a:rPr lang="sv-SE" smtClean="0"/>
              <a:t>6</a:t>
            </a:fld>
            <a:endParaRPr lang="sv-SE"/>
          </a:p>
        </p:txBody>
      </p:sp>
    </p:spTree>
    <p:extLst>
      <p:ext uri="{BB962C8B-B14F-4D97-AF65-F5344CB8AC3E}">
        <p14:creationId xmlns:p14="http://schemas.microsoft.com/office/powerpoint/2010/main" val="286158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7C272-2AB2-51E1-04A1-F9796ABA816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4B7341A-FE55-FD7B-38CB-94B0ED4A7A8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9E186C2-C8AD-69B3-427E-F6E0473338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a:extLst>
              <a:ext uri="{FF2B5EF4-FFF2-40B4-BE49-F238E27FC236}">
                <a16:creationId xmlns:a16="http://schemas.microsoft.com/office/drawing/2014/main" id="{0850CF88-B85F-A1D0-EA74-D88F7BCF34B7}"/>
              </a:ext>
            </a:extLst>
          </p:cNvPr>
          <p:cNvSpPr>
            <a:spLocks noGrp="1"/>
          </p:cNvSpPr>
          <p:nvPr>
            <p:ph type="sldNum" sz="quarter" idx="5"/>
          </p:nvPr>
        </p:nvSpPr>
        <p:spPr/>
        <p:txBody>
          <a:bodyPr/>
          <a:lstStyle/>
          <a:p>
            <a:fld id="{A29CD586-C145-4C08-8ECD-C931AA628107}" type="slidenum">
              <a:rPr lang="sv-SE" smtClean="0"/>
              <a:t>9</a:t>
            </a:fld>
            <a:endParaRPr lang="sv-SE"/>
          </a:p>
        </p:txBody>
      </p:sp>
    </p:spTree>
    <p:extLst>
      <p:ext uri="{BB962C8B-B14F-4D97-AF65-F5344CB8AC3E}">
        <p14:creationId xmlns:p14="http://schemas.microsoft.com/office/powerpoint/2010/main" val="58419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29CD586-C145-4C08-8ECD-C931AA628107}" type="slidenum">
              <a:rPr lang="sv-SE" smtClean="0"/>
              <a:t>10</a:t>
            </a:fld>
            <a:endParaRPr lang="sv-SE"/>
          </a:p>
        </p:txBody>
      </p:sp>
    </p:spTree>
    <p:extLst>
      <p:ext uri="{BB962C8B-B14F-4D97-AF65-F5344CB8AC3E}">
        <p14:creationId xmlns:p14="http://schemas.microsoft.com/office/powerpoint/2010/main" val="352145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29CD586-C145-4C08-8ECD-C931AA628107}" type="slidenum">
              <a:rPr lang="sv-SE" smtClean="0"/>
              <a:t>11</a:t>
            </a:fld>
            <a:endParaRPr lang="sv-SE"/>
          </a:p>
        </p:txBody>
      </p:sp>
    </p:spTree>
    <p:extLst>
      <p:ext uri="{BB962C8B-B14F-4D97-AF65-F5344CB8AC3E}">
        <p14:creationId xmlns:p14="http://schemas.microsoft.com/office/powerpoint/2010/main" val="228069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7EB30-E9BB-03AB-DA6C-C83C6A47098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3E350D1-AA6B-E0E4-7039-44AAA69F3F3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A5DAB88-49E0-D8A6-F689-928F7315422E}"/>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FA9950F-9A5F-F28F-AD97-77E23859C89E}"/>
              </a:ext>
            </a:extLst>
          </p:cNvPr>
          <p:cNvSpPr>
            <a:spLocks noGrp="1"/>
          </p:cNvSpPr>
          <p:nvPr>
            <p:ph type="sldNum" sz="quarter" idx="5"/>
          </p:nvPr>
        </p:nvSpPr>
        <p:spPr/>
        <p:txBody>
          <a:bodyPr/>
          <a:lstStyle/>
          <a:p>
            <a:fld id="{A29CD586-C145-4C08-8ECD-C931AA628107}" type="slidenum">
              <a:rPr lang="sv-SE" smtClean="0"/>
              <a:t>12</a:t>
            </a:fld>
            <a:endParaRPr lang="sv-SE"/>
          </a:p>
        </p:txBody>
      </p:sp>
    </p:spTree>
    <p:extLst>
      <p:ext uri="{BB962C8B-B14F-4D97-AF65-F5344CB8AC3E}">
        <p14:creationId xmlns:p14="http://schemas.microsoft.com/office/powerpoint/2010/main" val="2681066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 mörk bild">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16232762-51AB-9C26-EBEA-1662DE123394}"/>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bwMode="white">
          <a:xfrm>
            <a:off x="341155" y="1015999"/>
            <a:ext cx="7419975" cy="1336031"/>
          </a:xfrm>
        </p:spPr>
        <p:txBody>
          <a:bodyPr anchor="b"/>
          <a:lstStyle>
            <a:lvl1pPr algn="l">
              <a:defRPr sz="45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bwMode="white">
          <a:xfrm>
            <a:off x="341155" y="2432384"/>
            <a:ext cx="7419975" cy="935646"/>
          </a:xfrm>
        </p:spPr>
        <p:txBody>
          <a:bodyPr/>
          <a:lstStyle>
            <a:lvl1pPr marL="0" indent="0" algn="l">
              <a:spcAft>
                <a:spcPts val="0"/>
              </a:spcAft>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87436EB7-B520-5A47-97B0-FF7277D922C8}" type="datetime1">
              <a:rPr lang="sv-SE" smtClean="0"/>
              <a:t>2026-06-29</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20" name="Platshållare för text 19">
            <a:extLst>
              <a:ext uri="{FF2B5EF4-FFF2-40B4-BE49-F238E27FC236}">
                <a16:creationId xmlns:a16="http://schemas.microsoft.com/office/drawing/2014/main" id="{844C17B9-DB33-0286-37B0-4C5B2FEF58BC}"/>
              </a:ext>
            </a:extLst>
          </p:cNvPr>
          <p:cNvSpPr>
            <a:spLocks noGrp="1"/>
          </p:cNvSpPr>
          <p:nvPr>
            <p:ph type="body" sz="quarter" idx="13"/>
          </p:nvPr>
        </p:nvSpPr>
        <p:spPr>
          <a:xfrm>
            <a:off x="10610852" y="282708"/>
            <a:ext cx="1270291" cy="342167"/>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25" name="Platshållare för text 24">
            <a:extLst>
              <a:ext uri="{FF2B5EF4-FFF2-40B4-BE49-F238E27FC236}">
                <a16:creationId xmlns:a16="http://schemas.microsoft.com/office/drawing/2014/main" id="{E71825D5-D79E-7B7C-D5C6-E0A6958F7A25}"/>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Tree>
    <p:extLst>
      <p:ext uri="{BB962C8B-B14F-4D97-AF65-F5344CB8AC3E}">
        <p14:creationId xmlns:p14="http://schemas.microsoft.com/office/powerpoint/2010/main" val="3177692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1151916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39DF180-7C46-D744-8228-3168DA0D5F45}" type="datetime1">
              <a:rPr lang="sv-SE" smtClean="0"/>
              <a:t>2026-06-29</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24">
            <a:extLst>
              <a:ext uri="{FF2B5EF4-FFF2-40B4-BE49-F238E27FC236}">
                <a16:creationId xmlns:a16="http://schemas.microsoft.com/office/drawing/2014/main" id="{C801A9C3-970D-17E1-D566-35E8C0B3D5B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205451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Cambria) och innehåll">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b="0">
                <a:latin typeface="+mn-lt"/>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1151916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39B48C84-9FA1-2043-89C2-E99D2403D5B0}" type="datetime1">
              <a:rPr lang="sv-SE" smtClean="0"/>
              <a:t>2026-06-29</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7" name="Platshållare för text 24">
            <a:extLst>
              <a:ext uri="{FF2B5EF4-FFF2-40B4-BE49-F238E27FC236}">
                <a16:creationId xmlns:a16="http://schemas.microsoft.com/office/drawing/2014/main" id="{35EC15DE-893B-6C8D-BDAD-49747D717AB9}"/>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44874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38138" y="1701800"/>
            <a:ext cx="5510212"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141E9662-9B0C-8C46-8D1A-E8DF0F74BE2D}" type="datetime1">
              <a:rPr lang="sv-SE" smtClean="0"/>
              <a:t>2026-06-29</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9" name="Platshållare för innehåll 2">
            <a:extLst>
              <a:ext uri="{FF2B5EF4-FFF2-40B4-BE49-F238E27FC236}">
                <a16:creationId xmlns:a16="http://schemas.microsoft.com/office/drawing/2014/main" id="{31491C38-48A8-AE21-646F-B8DB33814702}"/>
              </a:ext>
            </a:extLst>
          </p:cNvPr>
          <p:cNvSpPr>
            <a:spLocks noGrp="1"/>
          </p:cNvSpPr>
          <p:nvPr>
            <p:ph idx="13"/>
          </p:nvPr>
        </p:nvSpPr>
        <p:spPr>
          <a:xfrm>
            <a:off x="6343648" y="1701800"/>
            <a:ext cx="5511600" cy="45148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text 24">
            <a:extLst>
              <a:ext uri="{FF2B5EF4-FFF2-40B4-BE49-F238E27FC236}">
                <a16:creationId xmlns:a16="http://schemas.microsoft.com/office/drawing/2014/main" id="{856676C6-5165-E5DC-98C1-EC123BD71700}"/>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90150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vå bilder">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EB4F0F0-224E-C940-9860-993CA0336193}" type="datetime1">
              <a:rPr lang="sv-SE" smtClean="0"/>
              <a:t>2026-06-29</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7A8FC7F2-A42D-5081-D4FA-AD5C5A3C6A33}"/>
              </a:ext>
            </a:extLst>
          </p:cNvPr>
          <p:cNvSpPr>
            <a:spLocks noGrp="1"/>
          </p:cNvSpPr>
          <p:nvPr>
            <p:ph type="pic" sz="quarter" idx="14"/>
          </p:nvPr>
        </p:nvSpPr>
        <p:spPr>
          <a:xfrm>
            <a:off x="338138" y="1701800"/>
            <a:ext cx="5694363"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150423" y="1701800"/>
            <a:ext cx="5694363"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62647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 bild">
    <p:bg>
      <p:bgPr>
        <a:solidFill>
          <a:srgbClr val="F7F3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18295" y="925533"/>
            <a:ext cx="10073478" cy="547668"/>
          </a:xfrm>
        </p:spPr>
        <p:txBody>
          <a:bodyPr/>
          <a:lstStyle>
            <a:lvl1pPr>
              <a:defRPr/>
            </a:lvl1pPr>
          </a:lstStyle>
          <a:p>
            <a:r>
              <a:rPr lang="sv-SE"/>
              <a:t>Klicka här för att ändra mall för rubrikformat </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9E5CDFF-BB5F-5F4F-8625-63E766409D95}" type="datetime1">
              <a:rPr lang="sv-SE" smtClean="0"/>
              <a:t>2026-06-29</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Koll på skogen</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7A8FC7F2-A42D-5081-D4FA-AD5C5A3C6A33}"/>
              </a:ext>
            </a:extLst>
          </p:cNvPr>
          <p:cNvSpPr>
            <a:spLocks noGrp="1"/>
          </p:cNvSpPr>
          <p:nvPr>
            <p:ph type="pic" sz="quarter" idx="14"/>
          </p:nvPr>
        </p:nvSpPr>
        <p:spPr>
          <a:xfrm>
            <a:off x="338138" y="1701800"/>
            <a:ext cx="11519162" cy="45148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4112340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586AC84-7F63-3E41-8144-F161D14EBD63}" type="datetime1">
              <a:rPr lang="sv-SE" smtClean="0"/>
              <a:t>2026-06-29</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1761523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ch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1"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4C1211F9-4724-6641-A922-94437D59D56C}" type="datetime1">
              <a:rPr lang="sv-SE" smtClean="0"/>
              <a:t>2026-06-29</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2414943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3 rader, text och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1"/>
            <a:ext cx="4801996" cy="1499952"/>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832253"/>
            <a:ext cx="4801997" cy="33843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8DCD9B5-0B14-E949-9522-81EC9A796420}" type="datetime1">
              <a:rPr lang="sv-SE" smtClean="0"/>
              <a:t>2026-06-29</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129535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3 rader, text och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6000" y="1028700"/>
            <a:ext cx="5748786" cy="518795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1"/>
            <a:ext cx="4801996" cy="1499952"/>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832253"/>
            <a:ext cx="4801997" cy="33843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8" name="Platshållare för datum 17">
            <a:extLst>
              <a:ext uri="{FF2B5EF4-FFF2-40B4-BE49-F238E27FC236}">
                <a16:creationId xmlns:a16="http://schemas.microsoft.com/office/drawing/2014/main" id="{9F072957-3EEB-AB86-834E-A2CAEDA6ECE1}"/>
              </a:ext>
            </a:extLst>
          </p:cNvPr>
          <p:cNvSpPr>
            <a:spLocks noGrp="1"/>
          </p:cNvSpPr>
          <p:nvPr>
            <p:ph type="dt" sz="half" idx="18"/>
          </p:nvPr>
        </p:nvSpPr>
        <p:spPr/>
        <p:txBody>
          <a:bodyPr/>
          <a:lstStyle/>
          <a:p>
            <a:fld id="{1E78F75B-332F-FC48-8FC0-126DBFB0AE82}" type="datetime1">
              <a:rPr lang="sv-SE" smtClean="0"/>
              <a:t>2026-06-29</a:t>
            </a:fld>
            <a:endParaRPr lang="sv-SE"/>
          </a:p>
        </p:txBody>
      </p:sp>
      <p:sp>
        <p:nvSpPr>
          <p:cNvPr id="19" name="Platshållare för sidfot 18">
            <a:extLst>
              <a:ext uri="{FF2B5EF4-FFF2-40B4-BE49-F238E27FC236}">
                <a16:creationId xmlns:a16="http://schemas.microsoft.com/office/drawing/2014/main" id="{5AC8B7EE-F477-B7A6-7E8E-E6E0083AFD45}"/>
              </a:ext>
            </a:extLst>
          </p:cNvPr>
          <p:cNvSpPr>
            <a:spLocks noGrp="1"/>
          </p:cNvSpPr>
          <p:nvPr>
            <p:ph type="ftr" sz="quarter" idx="19"/>
          </p:nvPr>
        </p:nvSpPr>
        <p:spPr/>
        <p:txBody>
          <a:bodyPr/>
          <a:lstStyle/>
          <a:p>
            <a:r>
              <a:rPr lang="sv-SE"/>
              <a:t>Koll på skogen</a:t>
            </a:r>
          </a:p>
        </p:txBody>
      </p:sp>
      <p:sp>
        <p:nvSpPr>
          <p:cNvPr id="20" name="Platshållare för bildnummer 19">
            <a:extLst>
              <a:ext uri="{FF2B5EF4-FFF2-40B4-BE49-F238E27FC236}">
                <a16:creationId xmlns:a16="http://schemas.microsoft.com/office/drawing/2014/main" id="{6E8CCBE5-8CE8-67C9-C46E-33BCA9D44BAA}"/>
              </a:ext>
            </a:extLst>
          </p:cNvPr>
          <p:cNvSpPr>
            <a:spLocks noGrp="1"/>
          </p:cNvSpPr>
          <p:nvPr>
            <p:ph type="sldNum" sz="quarter" idx="20"/>
          </p:nvPr>
        </p:nvSpPr>
        <p:spPr/>
        <p:txBody>
          <a:bodyPr/>
          <a:lstStyle/>
          <a:p>
            <a:fld id="{AE086683-F536-42AB-ABBC-F4803DFE8DBC}" type="slidenum">
              <a:rPr lang="sv-SE" smtClean="0"/>
              <a:pPr/>
              <a:t>‹#›</a:t>
            </a:fld>
            <a:endParaRPr lang="sv-SE"/>
          </a:p>
        </p:txBody>
      </p:sp>
    </p:spTree>
    <p:extLst>
      <p:ext uri="{BB962C8B-B14F-4D97-AF65-F5344CB8AC3E}">
        <p14:creationId xmlns:p14="http://schemas.microsoft.com/office/powerpoint/2010/main" val="36553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mörk bild, lindblomsgrönt">
    <p:bg>
      <p:bgPr>
        <a:solidFill>
          <a:srgbClr val="E7F6DE"/>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199"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7C38220A-A4DB-164D-B4DD-CA818D7E67B4}" type="datetime1">
              <a:rPr lang="sv-SE" smtClean="0"/>
              <a:t>2026-06-29</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47658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ljus bild">
    <p:spTree>
      <p:nvGrpSpPr>
        <p:cNvPr id="1" name=""/>
        <p:cNvGrpSpPr/>
        <p:nvPr/>
      </p:nvGrpSpPr>
      <p:grpSpPr>
        <a:xfrm>
          <a:off x="0" y="0"/>
          <a:ext cx="0" cy="0"/>
          <a:chOff x="0" y="0"/>
          <a:chExt cx="0" cy="0"/>
        </a:xfrm>
      </p:grpSpPr>
      <p:sp>
        <p:nvSpPr>
          <p:cNvPr id="23" name="Platshållare för bild 22">
            <a:extLst>
              <a:ext uri="{FF2B5EF4-FFF2-40B4-BE49-F238E27FC236}">
                <a16:creationId xmlns:a16="http://schemas.microsoft.com/office/drawing/2014/main" id="{16232762-51AB-9C26-EBEA-1662DE123394}"/>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341155" y="1015999"/>
            <a:ext cx="7419975" cy="1336031"/>
          </a:xfrm>
        </p:spPr>
        <p:txBody>
          <a:bodyPr anchor="b"/>
          <a:lstStyle>
            <a:lvl1pPr algn="l">
              <a:defRPr sz="45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341155" y="2432384"/>
            <a:ext cx="7419975" cy="935646"/>
          </a:xfrm>
        </p:spPr>
        <p:txBody>
          <a:bodyPr/>
          <a:lstStyle>
            <a:lvl1pPr marL="0" indent="0" algn="l">
              <a:spcAft>
                <a:spcPts val="0"/>
              </a:spcAft>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1AF46884-7ACE-8A4D-A57E-06D77E266EB4}" type="datetime1">
              <a:rPr lang="sv-SE" smtClean="0"/>
              <a:t>2026-06-29</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20" name="Platshållare för text 19">
            <a:extLst>
              <a:ext uri="{FF2B5EF4-FFF2-40B4-BE49-F238E27FC236}">
                <a16:creationId xmlns:a16="http://schemas.microsoft.com/office/drawing/2014/main" id="{844C17B9-DB33-0286-37B0-4C5B2FEF58BC}"/>
              </a:ext>
            </a:extLst>
          </p:cNvPr>
          <p:cNvSpPr>
            <a:spLocks noGrp="1"/>
          </p:cNvSpPr>
          <p:nvPr>
            <p:ph type="body" sz="quarter" idx="13"/>
          </p:nvPr>
        </p:nvSpPr>
        <p:spPr>
          <a:xfrm>
            <a:off x="10610852" y="282708"/>
            <a:ext cx="1270291" cy="342167"/>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25" name="Platshållare för text 24">
            <a:extLst>
              <a:ext uri="{FF2B5EF4-FFF2-40B4-BE49-F238E27FC236}">
                <a16:creationId xmlns:a16="http://schemas.microsoft.com/office/drawing/2014/main" id="{E71825D5-D79E-7B7C-D5C6-E0A6958F7A25}"/>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Tree>
    <p:extLst>
      <p:ext uri="{BB962C8B-B14F-4D97-AF65-F5344CB8AC3E}">
        <p14:creationId xmlns:p14="http://schemas.microsoft.com/office/powerpoint/2010/main" val="1900122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mörk bild, sandsten">
    <p:bg>
      <p:bgPr>
        <a:solidFill>
          <a:srgbClr val="F7F3ED"/>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199"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2EC13587-549A-0F4E-A527-ABDAC680C7A1}" type="datetime1">
              <a:rPr lang="sv-SE" smtClean="0"/>
              <a:t>2026-06-29</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98164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och utfallande ljus bild, barrträd">
    <p:bg>
      <p:bgPr>
        <a:solidFill>
          <a:schemeClr val="tx2"/>
        </a:solidFill>
        <a:effectLst/>
      </p:bgPr>
    </p:bg>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609720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a:xfrm>
            <a:off x="318295" y="925532"/>
            <a:ext cx="4801996" cy="1030268"/>
          </a:xfrm>
        </p:spPr>
        <p:txBody>
          <a:bodyPr/>
          <a:lstStyle>
            <a:lvl1pPr>
              <a:defRPr>
                <a:solidFill>
                  <a:schemeClr val="bg1"/>
                </a:solidFill>
              </a:defRPr>
            </a:lvl1pPr>
          </a:lstStyle>
          <a:p>
            <a:r>
              <a:rPr lang="sv-SE"/>
              <a:t>Klicka här för att ändra mall för rubrikformat</a:t>
            </a:r>
          </a:p>
        </p:txBody>
      </p:sp>
      <p:sp>
        <p:nvSpPr>
          <p:cNvPr id="9" name="Platshållare för text 8">
            <a:extLst>
              <a:ext uri="{FF2B5EF4-FFF2-40B4-BE49-F238E27FC236}">
                <a16:creationId xmlns:a16="http://schemas.microsoft.com/office/drawing/2014/main" id="{67E11533-DA92-6FA1-E109-11EE58308B78}"/>
              </a:ext>
            </a:extLst>
          </p:cNvPr>
          <p:cNvSpPr>
            <a:spLocks noGrp="1"/>
          </p:cNvSpPr>
          <p:nvPr>
            <p:ph type="body" sz="quarter" idx="17"/>
          </p:nvPr>
        </p:nvSpPr>
        <p:spPr>
          <a:xfrm>
            <a:off x="338138" y="2349501"/>
            <a:ext cx="4801997" cy="38671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F4F47344-78FE-5546-88BB-A563671AF28D}" type="datetime1">
              <a:rPr lang="sv-SE" smtClean="0"/>
              <a:t>2026-06-29</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615593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vå utfallande bilder (ljus höger)">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4" name="Platshållare för bild 7">
            <a:extLst>
              <a:ext uri="{FF2B5EF4-FFF2-40B4-BE49-F238E27FC236}">
                <a16:creationId xmlns:a16="http://schemas.microsoft.com/office/drawing/2014/main" id="{09CDA150-8439-4A6E-EC67-9A3B165567C6}"/>
              </a:ext>
            </a:extLst>
          </p:cNvPr>
          <p:cNvSpPr>
            <a:spLocks noGrp="1"/>
          </p:cNvSpPr>
          <p:nvPr>
            <p:ph type="pic" sz="quarter" idx="21"/>
          </p:nvPr>
        </p:nvSpPr>
        <p:spPr>
          <a:xfrm>
            <a:off x="6096000" y="0"/>
            <a:ext cx="60960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bwMode="white">
          <a:xfrm>
            <a:off x="318295" y="925532"/>
            <a:ext cx="4801996" cy="1417618"/>
          </a:xfrm>
        </p:spPr>
        <p:txBody>
          <a:bodyPr/>
          <a:lstStyle>
            <a:lvl1pPr>
              <a:defRPr>
                <a:solidFill>
                  <a:schemeClr val="bg1"/>
                </a:solidFill>
              </a:defRPr>
            </a:lvl1pPr>
          </a:lstStyle>
          <a:p>
            <a:r>
              <a:rPr lang="sv-SE"/>
              <a:t>Klicka här för att ändra mall för rubrikformat</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804D7616-3AC4-8D4B-B77C-0676C697AADA}" type="datetime1">
              <a:rPr lang="sv-SE" smtClean="0"/>
              <a:t>2026-06-29</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bwMode="white"/>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91300093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vå utfallande bilder (mörk höger)">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A816F9F9-2C7C-D5B3-0A04-617392B89EFA}"/>
              </a:ext>
            </a:extLst>
          </p:cNvPr>
          <p:cNvSpPr>
            <a:spLocks noGrp="1"/>
          </p:cNvSpPr>
          <p:nvPr>
            <p:ph type="pic" sz="quarter" idx="15"/>
          </p:nvPr>
        </p:nvSpPr>
        <p:spPr>
          <a:xfrm>
            <a:off x="0" y="0"/>
            <a:ext cx="60948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4" name="Platshållare för bild 7">
            <a:extLst>
              <a:ext uri="{FF2B5EF4-FFF2-40B4-BE49-F238E27FC236}">
                <a16:creationId xmlns:a16="http://schemas.microsoft.com/office/drawing/2014/main" id="{09CDA150-8439-4A6E-EC67-9A3B165567C6}"/>
              </a:ext>
            </a:extLst>
          </p:cNvPr>
          <p:cNvSpPr>
            <a:spLocks noGrp="1"/>
          </p:cNvSpPr>
          <p:nvPr>
            <p:ph type="pic" sz="quarter" idx="21"/>
          </p:nvPr>
        </p:nvSpPr>
        <p:spPr>
          <a:xfrm>
            <a:off x="6096000" y="0"/>
            <a:ext cx="6096000" cy="6858000"/>
          </a:xfrm>
          <a:solidFill>
            <a:srgbClr val="C2C2C2"/>
          </a:solidFill>
        </p:spPr>
        <p:txBody>
          <a:bodyPr lIns="72000" tIns="72000"/>
          <a:lstStyle>
            <a:lvl1pPr marL="0" indent="0">
              <a:buFontTx/>
              <a:buNone/>
              <a:defRPr sz="1200"/>
            </a:lvl1pPr>
          </a:lstStyle>
          <a:p>
            <a:r>
              <a:rPr lang="sv-SE"/>
              <a:t>Klicka på ikonen för att lägga till en bild</a:t>
            </a:r>
          </a:p>
        </p:txBody>
      </p:sp>
      <p:sp>
        <p:nvSpPr>
          <p:cNvPr id="11" name="Platshållare för text 24">
            <a:extLst>
              <a:ext uri="{FF2B5EF4-FFF2-40B4-BE49-F238E27FC236}">
                <a16:creationId xmlns:a16="http://schemas.microsoft.com/office/drawing/2014/main" id="{E6DF6817-EB33-ACBB-E51D-36FEFEAAF442}"/>
              </a:ext>
            </a:extLst>
          </p:cNvPr>
          <p:cNvSpPr>
            <a:spLocks noGrp="1"/>
          </p:cNvSpPr>
          <p:nvPr>
            <p:ph type="body" sz="quarter" idx="16" hasCustomPrompt="1"/>
          </p:nvPr>
        </p:nvSpPr>
        <p:spPr bwMode="white">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3" name="Rubrik 2">
            <a:extLst>
              <a:ext uri="{FF2B5EF4-FFF2-40B4-BE49-F238E27FC236}">
                <a16:creationId xmlns:a16="http://schemas.microsoft.com/office/drawing/2014/main" id="{642A7072-707A-E1BA-3AEE-A3788A26244B}"/>
              </a:ext>
            </a:extLst>
          </p:cNvPr>
          <p:cNvSpPr>
            <a:spLocks noGrp="1"/>
          </p:cNvSpPr>
          <p:nvPr>
            <p:ph type="title"/>
          </p:nvPr>
        </p:nvSpPr>
        <p:spPr bwMode="white">
          <a:xfrm>
            <a:off x="318295" y="925532"/>
            <a:ext cx="4801996" cy="1417618"/>
          </a:xfrm>
        </p:spPr>
        <p:txBody>
          <a:bodyPr/>
          <a:lstStyle>
            <a:lvl1pPr>
              <a:defRPr>
                <a:solidFill>
                  <a:schemeClr val="bg1"/>
                </a:solidFill>
              </a:defRPr>
            </a:lvl1pPr>
          </a:lstStyle>
          <a:p>
            <a:r>
              <a:rPr lang="sv-SE"/>
              <a:t>Klicka här för att ändra mall för rubrikformat</a:t>
            </a:r>
          </a:p>
        </p:txBody>
      </p:sp>
      <p:sp>
        <p:nvSpPr>
          <p:cNvPr id="2" name="Platshållare för text 19">
            <a:extLst>
              <a:ext uri="{FF2B5EF4-FFF2-40B4-BE49-F238E27FC236}">
                <a16:creationId xmlns:a16="http://schemas.microsoft.com/office/drawing/2014/main" id="{2F5CCA18-5DE2-D381-0988-F959F37BBF3A}"/>
              </a:ext>
            </a:extLst>
          </p:cNvPr>
          <p:cNvSpPr>
            <a:spLocks noGrp="1"/>
          </p:cNvSpPr>
          <p:nvPr>
            <p:ph type="body" sz="quarter" idx="13"/>
          </p:nvPr>
        </p:nvSpPr>
        <p:spPr>
          <a:xfrm>
            <a:off x="10893582" y="284262"/>
            <a:ext cx="982800" cy="264728"/>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3B161CA-D4B0-B78D-2004-8A242A64E2CA}"/>
              </a:ext>
            </a:extLst>
          </p:cNvPr>
          <p:cNvSpPr>
            <a:spLocks noGrp="1"/>
          </p:cNvSpPr>
          <p:nvPr>
            <p:ph type="dt" sz="half" idx="18"/>
          </p:nvPr>
        </p:nvSpPr>
        <p:spPr>
          <a:xfrm>
            <a:off x="10391773" y="6858000"/>
            <a:ext cx="900000" cy="0"/>
          </a:xfrm>
        </p:spPr>
        <p:txBody>
          <a:bodyPr/>
          <a:lstStyle>
            <a:lvl1pPr>
              <a:defRPr sz="100">
                <a:solidFill>
                  <a:schemeClr val="tx1">
                    <a:alpha val="0"/>
                  </a:schemeClr>
                </a:solidFill>
              </a:defRPr>
            </a:lvl1pPr>
          </a:lstStyle>
          <a:p>
            <a:fld id="{D3C7163A-D379-0F47-B0CC-519F080841A7}" type="datetime1">
              <a:rPr lang="sv-SE" smtClean="0"/>
              <a:t>2026-06-29</a:t>
            </a:fld>
            <a:endParaRPr lang="sv-SE"/>
          </a:p>
        </p:txBody>
      </p:sp>
      <p:sp>
        <p:nvSpPr>
          <p:cNvPr id="6" name="Platshållare för sidfot 5">
            <a:extLst>
              <a:ext uri="{FF2B5EF4-FFF2-40B4-BE49-F238E27FC236}">
                <a16:creationId xmlns:a16="http://schemas.microsoft.com/office/drawing/2014/main" id="{2BCD6A39-D3C9-FEC0-0517-ADF2170AAB48}"/>
              </a:ext>
            </a:extLst>
          </p:cNvPr>
          <p:cNvSpPr>
            <a:spLocks noGrp="1"/>
          </p:cNvSpPr>
          <p:nvPr>
            <p:ph type="ftr" sz="quarter" idx="19"/>
          </p:nvPr>
        </p:nvSpPr>
        <p:spPr bwMode="white"/>
        <p:txBody>
          <a:bodyPr/>
          <a:lstStyle>
            <a:lvl1pPr>
              <a:defRPr>
                <a:solidFill>
                  <a:schemeClr val="bg1"/>
                </a:solidFill>
              </a:defRPr>
            </a:lvl1pPr>
          </a:lstStyle>
          <a:p>
            <a:r>
              <a:rPr lang="sv-SE"/>
              <a:t>Koll på skogen</a:t>
            </a:r>
          </a:p>
        </p:txBody>
      </p:sp>
      <p:sp>
        <p:nvSpPr>
          <p:cNvPr id="7" name="Platshållare för bildnummer 6">
            <a:extLst>
              <a:ext uri="{FF2B5EF4-FFF2-40B4-BE49-F238E27FC236}">
                <a16:creationId xmlns:a16="http://schemas.microsoft.com/office/drawing/2014/main" id="{289F1C7E-A288-E8CE-FF8A-0D0D32E37FAE}"/>
              </a:ext>
            </a:extLst>
          </p:cNvPr>
          <p:cNvSpPr>
            <a:spLocks noGrp="1"/>
          </p:cNvSpPr>
          <p:nvPr>
            <p:ph type="sldNum" sz="quarter" idx="20"/>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42116572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a:xfrm>
            <a:off x="318295" y="925533"/>
            <a:ext cx="10073479" cy="547668"/>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3213C5F7-B4E2-8543-A6F1-12FA6C13E9EB}" type="datetime1">
              <a:rPr lang="sv-SE" smtClean="0"/>
              <a:t>2026-06-29</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Koll på skogen</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955FA0CD-A5EA-484A-B27A-3493C5E63144}" type="datetime1">
              <a:rPr lang="sv-SE" smtClean="0"/>
              <a:t>2026-06-29</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Koll på skogen</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5957003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7"/>
            <a:ext cx="8839200" cy="2169825"/>
          </a:xfrm>
          <a:prstGeom prst="rect">
            <a:avLst/>
          </a:prstGeom>
          <a:noFill/>
        </p:spPr>
        <p:txBody>
          <a:bodyPr wrap="square" rtlCol="0">
            <a:spAutoFit/>
          </a:bodyPr>
          <a:lstStyle/>
          <a:p>
            <a:pPr algn="ctr">
              <a:lnSpc>
                <a:spcPct val="90000"/>
              </a:lnSpc>
            </a:pPr>
            <a:r>
              <a:rPr lang="sv-SE" sz="5000" b="1" kern="1200">
                <a:solidFill>
                  <a:schemeClr val="tx1"/>
                </a:solidFill>
                <a:latin typeface="+mj-lt"/>
                <a:ea typeface="+mj-ea"/>
                <a:cs typeface="+mj-cs"/>
              </a:rPr>
              <a:t>Sidor efter denna sida tillhör ej mallen. Byt istället till en layout innan denna sida.</a:t>
            </a:r>
          </a:p>
        </p:txBody>
      </p:sp>
    </p:spTree>
    <p:extLst>
      <p:ext uri="{BB962C8B-B14F-4D97-AF65-F5344CB8AC3E}">
        <p14:creationId xmlns:p14="http://schemas.microsoft.com/office/powerpoint/2010/main" val="79489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 lindblomsgrönt">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p:nvPr>
        </p:nvSpPr>
        <p:spPr>
          <a:xfrm>
            <a:off x="341155" y="1015999"/>
            <a:ext cx="7419975" cy="1336031"/>
          </a:xfrm>
        </p:spPr>
        <p:txBody>
          <a:bodyPr anchor="b"/>
          <a:lstStyle>
            <a:lvl1pPr algn="l">
              <a:defRPr sz="4500">
                <a:solidFill>
                  <a:schemeClr val="tx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p:nvPr>
        </p:nvSpPr>
        <p:spPr>
          <a:xfrm>
            <a:off x="341155" y="2432384"/>
            <a:ext cx="7419975" cy="935646"/>
          </a:xfrm>
        </p:spPr>
        <p:txBody>
          <a:bodyPr/>
          <a:lstStyle>
            <a:lvl1pPr marL="0" indent="0" algn="l">
              <a:spcAft>
                <a:spcPts val="0"/>
              </a:spcAft>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0" name="Platshållare för datum 9">
            <a:extLst>
              <a:ext uri="{FF2B5EF4-FFF2-40B4-BE49-F238E27FC236}">
                <a16:creationId xmlns:a16="http://schemas.microsoft.com/office/drawing/2014/main" id="{30D6CB3C-5CA9-2EA1-2F9A-377EBED99E21}"/>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9FB29E4B-D9B3-394B-B5BD-D4BED986CF22}" type="datetime1">
              <a:rPr lang="sv-SE" smtClean="0"/>
              <a:t>2026-06-29</a:t>
            </a:fld>
            <a:endParaRPr lang="sv-SE"/>
          </a:p>
        </p:txBody>
      </p:sp>
      <p:sp>
        <p:nvSpPr>
          <p:cNvPr id="11" name="Platshållare för sidfot 10">
            <a:extLst>
              <a:ext uri="{FF2B5EF4-FFF2-40B4-BE49-F238E27FC236}">
                <a16:creationId xmlns:a16="http://schemas.microsoft.com/office/drawing/2014/main" id="{3BB6D2D9-1C66-91D6-CC2D-05AE2947CC11}"/>
              </a:ext>
            </a:extLst>
          </p:cNvPr>
          <p:cNvSpPr>
            <a:spLocks noGrp="1"/>
          </p:cNvSpPr>
          <p:nvPr>
            <p:ph type="ftr" sz="quarter" idx="11"/>
          </p:nvPr>
        </p:nvSpPr>
        <p:spPr>
          <a:xfrm>
            <a:off x="338138" y="6858000"/>
            <a:ext cx="4765487" cy="0"/>
          </a:xfrm>
        </p:spPr>
        <p:txBody>
          <a:bodyPr/>
          <a:lstStyle>
            <a:lvl1pPr>
              <a:defRPr sz="100">
                <a:solidFill>
                  <a:schemeClr val="tx1">
                    <a:alpha val="0"/>
                  </a:schemeClr>
                </a:solidFill>
              </a:defRPr>
            </a:lvl1pPr>
          </a:lstStyle>
          <a:p>
            <a:r>
              <a:rPr lang="sv-SE"/>
              <a:t>Koll på skogen</a:t>
            </a:r>
          </a:p>
        </p:txBody>
      </p:sp>
      <p:sp>
        <p:nvSpPr>
          <p:cNvPr id="12" name="Platshållare för bildnummer 11">
            <a:extLst>
              <a:ext uri="{FF2B5EF4-FFF2-40B4-BE49-F238E27FC236}">
                <a16:creationId xmlns:a16="http://schemas.microsoft.com/office/drawing/2014/main" id="{19EF1DCB-E9BA-8797-7CED-F580BE3545E6}"/>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4" name="Bild 3">
            <a:extLst>
              <a:ext uri="{FF2B5EF4-FFF2-40B4-BE49-F238E27FC236}">
                <a16:creationId xmlns:a16="http://schemas.microsoft.com/office/drawing/2014/main" id="{90558A27-2E38-9635-1B28-8FA8DD4D26F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610852" y="282708"/>
            <a:ext cx="1270291" cy="342167"/>
          </a:xfrm>
          <a:prstGeom prst="rect">
            <a:avLst/>
          </a:prstGeom>
        </p:spPr>
      </p:pic>
    </p:spTree>
    <p:extLst>
      <p:ext uri="{BB962C8B-B14F-4D97-AF65-F5344CB8AC3E}">
        <p14:creationId xmlns:p14="http://schemas.microsoft.com/office/powerpoint/2010/main" val="2398537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 sandsten">
    <p:bg>
      <p:bgPr>
        <a:solidFill>
          <a:srgbClr val="F7F3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38FB9D44-E550-B243-9A52-0D51A8A86F17}" type="datetime1">
              <a:rPr lang="sv-SE" smtClean="0"/>
              <a:t>2026-06-29</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3601858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 lindblomsgrönt">
    <p:bg>
      <p:bgPr>
        <a:solidFill>
          <a:srgbClr val="E7F6DE"/>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42BE9615-5C75-7C41-B1FA-E9CD2953E1FE}" type="datetime1">
              <a:rPr lang="sv-SE" smtClean="0"/>
              <a:t>2026-06-29</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42981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 skog">
    <p:bg>
      <p:bgPr>
        <a:solidFill>
          <a:srgbClr val="2D8E2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503EA03E-DAB7-F84E-8FC4-203705D248CA}" type="datetime1">
              <a:rPr lang="sv-SE" smtClean="0"/>
              <a:t>2026-06-29</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3" name="Bild 2">
            <a:extLst>
              <a:ext uri="{FF2B5EF4-FFF2-40B4-BE49-F238E27FC236}">
                <a16:creationId xmlns:a16="http://schemas.microsoft.com/office/drawing/2014/main" id="{9F142111-31BD-AB51-F205-6A63C0802F4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bwMode="black">
          <a:xfrm>
            <a:off x="10893582" y="284262"/>
            <a:ext cx="982800" cy="264728"/>
          </a:xfrm>
          <a:prstGeom prst="rect">
            <a:avLst/>
          </a:prstGeom>
        </p:spPr>
      </p:pic>
    </p:spTree>
    <p:extLst>
      <p:ext uri="{BB962C8B-B14F-4D97-AF65-F5344CB8AC3E}">
        <p14:creationId xmlns:p14="http://schemas.microsoft.com/office/powerpoint/2010/main" val="409336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 barrträ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DAD59222-CF8A-9543-97A0-86A204CCDF17}" type="datetime1">
              <a:rPr lang="sv-SE" smtClean="0"/>
              <a:t>2026-06-29</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pic>
        <p:nvPicPr>
          <p:cNvPr id="3" name="Bild 2">
            <a:extLst>
              <a:ext uri="{FF2B5EF4-FFF2-40B4-BE49-F238E27FC236}">
                <a16:creationId xmlns:a16="http://schemas.microsoft.com/office/drawing/2014/main" id="{9F142111-31BD-AB51-F205-6A63C0802F4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bwMode="black">
          <a:xfrm>
            <a:off x="10893582" y="284262"/>
            <a:ext cx="982800" cy="264728"/>
          </a:xfrm>
          <a:prstGeom prst="rect">
            <a:avLst/>
          </a:prstGeom>
        </p:spPr>
      </p:pic>
    </p:spTree>
    <p:extLst>
      <p:ext uri="{BB962C8B-B14F-4D97-AF65-F5344CB8AC3E}">
        <p14:creationId xmlns:p14="http://schemas.microsoft.com/office/powerpoint/2010/main" val="245531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 mörk bild">
    <p:spTree>
      <p:nvGrpSpPr>
        <p:cNvPr id="1" name=""/>
        <p:cNvGrpSpPr/>
        <p:nvPr/>
      </p:nvGrpSpPr>
      <p:grpSpPr>
        <a:xfrm>
          <a:off x="0" y="0"/>
          <a:ext cx="0" cy="0"/>
          <a:chOff x="0" y="0"/>
          <a:chExt cx="0" cy="0"/>
        </a:xfrm>
      </p:grpSpPr>
      <p:sp>
        <p:nvSpPr>
          <p:cNvPr id="11" name="Platshållare för bild 22">
            <a:extLst>
              <a:ext uri="{FF2B5EF4-FFF2-40B4-BE49-F238E27FC236}">
                <a16:creationId xmlns:a16="http://schemas.microsoft.com/office/drawing/2014/main" id="{3E0F2B46-EEAB-19E7-9DF5-46388069CD45}"/>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bwMode="white">
          <a:xfrm>
            <a:off x="341155" y="1628776"/>
            <a:ext cx="9945844" cy="4568824"/>
          </a:xfrm>
        </p:spPr>
        <p:txBody>
          <a:bodyPr anchor="t" anchorCtr="0"/>
          <a:lstStyle>
            <a:lvl1pPr>
              <a:lnSpc>
                <a:spcPct val="110000"/>
              </a:lnSpc>
              <a:defRPr sz="3300" b="0">
                <a:solidFill>
                  <a:schemeClr val="bg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C8959C32-66AE-7847-A04D-31576A7D2EFB}" type="datetime1">
              <a:rPr lang="sv-SE" smtClean="0"/>
              <a:t>2026-06-29</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bwMode="white"/>
        <p:txBody>
          <a:bodyPr/>
          <a:lstStyle>
            <a:lvl1pPr>
              <a:defRPr>
                <a:solidFill>
                  <a:schemeClr val="bg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4" name="Platshållare för text 19">
            <a:extLst>
              <a:ext uri="{FF2B5EF4-FFF2-40B4-BE49-F238E27FC236}">
                <a16:creationId xmlns:a16="http://schemas.microsoft.com/office/drawing/2014/main" id="{113D9E3F-2BD8-9A5C-A506-2FEC1B3B08E9}"/>
              </a:ext>
            </a:extLst>
          </p:cNvPr>
          <p:cNvSpPr>
            <a:spLocks noGrp="1"/>
          </p:cNvSpPr>
          <p:nvPr>
            <p:ph type="body" sz="quarter" idx="13"/>
          </p:nvPr>
        </p:nvSpPr>
        <p:spPr>
          <a:xfrm>
            <a:off x="10893582" y="284262"/>
            <a:ext cx="982800" cy="264728"/>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10" name="Platshållare för text 24">
            <a:extLst>
              <a:ext uri="{FF2B5EF4-FFF2-40B4-BE49-F238E27FC236}">
                <a16:creationId xmlns:a16="http://schemas.microsoft.com/office/drawing/2014/main" id="{E2EABF24-7585-D55D-71DE-B343B90B7BAB}"/>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bg1"/>
                </a:solidFill>
                <a:latin typeface="+mj-lt"/>
              </a:defRPr>
            </a:lvl1pPr>
          </a:lstStyle>
          <a:p>
            <a:pPr lvl="0"/>
            <a:r>
              <a:rPr lang="sv-SE"/>
              <a:t>Bildtext</a:t>
            </a:r>
          </a:p>
        </p:txBody>
      </p:sp>
      <p:sp>
        <p:nvSpPr>
          <p:cNvPr id="12" name="Rektangel 11">
            <a:extLst>
              <a:ext uri="{FF2B5EF4-FFF2-40B4-BE49-F238E27FC236}">
                <a16:creationId xmlns:a16="http://schemas.microsoft.com/office/drawing/2014/main" id="{442BEB19-16C1-3BD9-F9CD-B299F2FF1535}"/>
              </a:ext>
            </a:extLst>
          </p:cNvPr>
          <p:cNvSpPr/>
          <p:nvPr userDrawn="1"/>
        </p:nvSpPr>
        <p:spPr bwMode="white">
          <a:xfrm>
            <a:off x="0" y="-404713"/>
            <a:ext cx="12192000" cy="32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l"/>
            <a:r>
              <a:rPr lang="sv-SE" sz="1200">
                <a:solidFill>
                  <a:schemeClr val="tx1"/>
                </a:solidFill>
                <a:cs typeface="Arial" panose="020B0604020202020204" pitchFamily="34" charset="0"/>
              </a:rPr>
              <a:t>För att lägga till en bakgrundsbild, gå till Infoga &gt; Bilder under fliken Infoga.</a:t>
            </a:r>
          </a:p>
        </p:txBody>
      </p:sp>
    </p:spTree>
    <p:extLst>
      <p:ext uri="{BB962C8B-B14F-4D97-AF65-F5344CB8AC3E}">
        <p14:creationId xmlns:p14="http://schemas.microsoft.com/office/powerpoint/2010/main" val="204194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 ljus bild">
    <p:spTree>
      <p:nvGrpSpPr>
        <p:cNvPr id="1" name=""/>
        <p:cNvGrpSpPr/>
        <p:nvPr/>
      </p:nvGrpSpPr>
      <p:grpSpPr>
        <a:xfrm>
          <a:off x="0" y="0"/>
          <a:ext cx="0" cy="0"/>
          <a:chOff x="0" y="0"/>
          <a:chExt cx="0" cy="0"/>
        </a:xfrm>
      </p:grpSpPr>
      <p:sp>
        <p:nvSpPr>
          <p:cNvPr id="11" name="Platshållare för bild 22">
            <a:extLst>
              <a:ext uri="{FF2B5EF4-FFF2-40B4-BE49-F238E27FC236}">
                <a16:creationId xmlns:a16="http://schemas.microsoft.com/office/drawing/2014/main" id="{3E0F2B46-EEAB-19E7-9DF5-46388069CD45}"/>
              </a:ext>
            </a:extLst>
          </p:cNvPr>
          <p:cNvSpPr>
            <a:spLocks noGrp="1"/>
          </p:cNvSpPr>
          <p:nvPr>
            <p:ph type="pic" sz="quarter" idx="14"/>
          </p:nvPr>
        </p:nvSpPr>
        <p:spPr>
          <a:xfrm>
            <a:off x="0" y="0"/>
            <a:ext cx="12192000" cy="6858000"/>
          </a:xfrm>
          <a:solidFill>
            <a:srgbClr val="C2C2C2"/>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41155" y="1628776"/>
            <a:ext cx="9945844" cy="4568824"/>
          </a:xfrm>
        </p:spPr>
        <p:txBody>
          <a:bodyPr anchor="t" anchorCtr="0"/>
          <a:lstStyle>
            <a:lvl1pPr>
              <a:lnSpc>
                <a:spcPct val="110000"/>
              </a:lnSpc>
              <a:defRPr sz="3300" b="0">
                <a:solidFill>
                  <a:schemeClr val="tx1"/>
                </a:solidFill>
                <a:latin typeface="+mn-lt"/>
              </a:defRPr>
            </a:lvl1pPr>
          </a:lstStyle>
          <a:p>
            <a:r>
              <a:rPr lang="sv-SE"/>
              <a:t> Klicka här för att ändra mall för rubrikformat</a:t>
            </a:r>
          </a:p>
        </p:txBody>
      </p:sp>
      <p:sp>
        <p:nvSpPr>
          <p:cNvPr id="7" name="Platshållare för datum 6">
            <a:extLst>
              <a:ext uri="{FF2B5EF4-FFF2-40B4-BE49-F238E27FC236}">
                <a16:creationId xmlns:a16="http://schemas.microsoft.com/office/drawing/2014/main" id="{E2C9BD53-57CC-4DF6-C0E0-51CAA104E7D4}"/>
              </a:ext>
            </a:extLst>
          </p:cNvPr>
          <p:cNvSpPr>
            <a:spLocks noGrp="1"/>
          </p:cNvSpPr>
          <p:nvPr>
            <p:ph type="dt" sz="half" idx="10"/>
          </p:nvPr>
        </p:nvSpPr>
        <p:spPr>
          <a:xfrm>
            <a:off x="10391773" y="6858000"/>
            <a:ext cx="900000" cy="0"/>
          </a:xfrm>
        </p:spPr>
        <p:txBody>
          <a:bodyPr/>
          <a:lstStyle>
            <a:lvl1pPr>
              <a:defRPr sz="100">
                <a:solidFill>
                  <a:schemeClr val="tx1">
                    <a:alpha val="0"/>
                  </a:schemeClr>
                </a:solidFill>
              </a:defRPr>
            </a:lvl1pPr>
          </a:lstStyle>
          <a:p>
            <a:fld id="{10F303F1-7792-D547-A548-87EA5FAE0BAF}" type="datetime1">
              <a:rPr lang="sv-SE" smtClean="0"/>
              <a:t>2026-06-29</a:t>
            </a:fld>
            <a:endParaRPr lang="sv-SE"/>
          </a:p>
        </p:txBody>
      </p:sp>
      <p:sp>
        <p:nvSpPr>
          <p:cNvPr id="8" name="Platshållare för sidfot 7">
            <a:extLst>
              <a:ext uri="{FF2B5EF4-FFF2-40B4-BE49-F238E27FC236}">
                <a16:creationId xmlns:a16="http://schemas.microsoft.com/office/drawing/2014/main" id="{60F1F2D0-65A6-73E0-833C-1D3264153736}"/>
              </a:ext>
            </a:extLst>
          </p:cNvPr>
          <p:cNvSpPr>
            <a:spLocks noGrp="1"/>
          </p:cNvSpPr>
          <p:nvPr>
            <p:ph type="ftr" sz="quarter" idx="11"/>
          </p:nvPr>
        </p:nvSpPr>
        <p:spPr/>
        <p:txBody>
          <a:bodyPr/>
          <a:lstStyle>
            <a:lvl1pPr>
              <a:defRPr>
                <a:solidFill>
                  <a:schemeClr val="tx1"/>
                </a:solidFill>
              </a:defRPr>
            </a:lvl1pPr>
          </a:lstStyle>
          <a:p>
            <a:r>
              <a:rPr lang="sv-SE"/>
              <a:t>Koll på skogen</a:t>
            </a:r>
          </a:p>
        </p:txBody>
      </p:sp>
      <p:sp>
        <p:nvSpPr>
          <p:cNvPr id="9" name="Platshållare för bildnummer 8">
            <a:extLst>
              <a:ext uri="{FF2B5EF4-FFF2-40B4-BE49-F238E27FC236}">
                <a16:creationId xmlns:a16="http://schemas.microsoft.com/office/drawing/2014/main" id="{71FA5D31-384E-11F0-4B9A-1852F0187EE4}"/>
              </a:ext>
            </a:extLst>
          </p:cNvPr>
          <p:cNvSpPr>
            <a:spLocks noGrp="1"/>
          </p:cNvSpPr>
          <p:nvPr>
            <p:ph type="sldNum" sz="quarter" idx="12"/>
          </p:nvPr>
        </p:nvSpPr>
        <p:spPr>
          <a:xfrm>
            <a:off x="11317300" y="6858000"/>
            <a:ext cx="540000" cy="0"/>
          </a:xfrm>
        </p:spPr>
        <p:txBody>
          <a:bodyPr/>
          <a:lstStyle>
            <a:lvl1pPr>
              <a:defRPr sz="100">
                <a:solidFill>
                  <a:schemeClr val="tx1">
                    <a:alpha val="0"/>
                  </a:schemeClr>
                </a:solidFill>
              </a:defRPr>
            </a:lvl1pPr>
          </a:lstStyle>
          <a:p>
            <a:fld id="{AE086683-F536-42AB-ABBC-F4803DFE8DBC}" type="slidenum">
              <a:rPr lang="sv-SE" smtClean="0"/>
              <a:pPr/>
              <a:t>‹#›</a:t>
            </a:fld>
            <a:endParaRPr lang="sv-SE"/>
          </a:p>
        </p:txBody>
      </p:sp>
      <p:sp>
        <p:nvSpPr>
          <p:cNvPr id="4" name="Platshållare för text 19">
            <a:extLst>
              <a:ext uri="{FF2B5EF4-FFF2-40B4-BE49-F238E27FC236}">
                <a16:creationId xmlns:a16="http://schemas.microsoft.com/office/drawing/2014/main" id="{113D9E3F-2BD8-9A5C-A506-2FEC1B3B08E9}"/>
              </a:ext>
            </a:extLst>
          </p:cNvPr>
          <p:cNvSpPr>
            <a:spLocks noGrp="1"/>
          </p:cNvSpPr>
          <p:nvPr>
            <p:ph type="body" sz="quarter" idx="13"/>
          </p:nvPr>
        </p:nvSpPr>
        <p:spPr>
          <a:xfrm>
            <a:off x="10893582" y="284262"/>
            <a:ext cx="982800" cy="264728"/>
          </a:xfrm>
          <a:blipFill>
            <a:blip>
              <a:extLst>
                <a:ext uri="{96DAC541-7B7A-43D3-8B79-37D633B846F1}">
                  <asvg:svgBlip xmlns:asvg="http://schemas.microsoft.com/office/drawing/2016/SVG/main" r:embed="rId2"/>
                </a:ext>
              </a:extLst>
            </a:blip>
            <a:stretch>
              <a:fillRect/>
            </a:stretch>
          </a:blipFill>
        </p:spPr>
        <p:txBody>
          <a:bodyPr/>
          <a:lstStyle>
            <a:lvl1pPr marL="0" indent="0">
              <a:buFontTx/>
              <a:buNone/>
              <a:defRPr sz="100">
                <a:noFill/>
              </a:defRPr>
            </a:lvl1pPr>
          </a:lstStyle>
          <a:p>
            <a:pPr lvl="0"/>
            <a:r>
              <a:rPr lang="sv-SE"/>
              <a:t>Klicka här för att ändra format på bakgrundstexten</a:t>
            </a:r>
          </a:p>
        </p:txBody>
      </p:sp>
      <p:sp>
        <p:nvSpPr>
          <p:cNvPr id="10" name="Platshållare för text 24">
            <a:extLst>
              <a:ext uri="{FF2B5EF4-FFF2-40B4-BE49-F238E27FC236}">
                <a16:creationId xmlns:a16="http://schemas.microsoft.com/office/drawing/2014/main" id="{E2EABF24-7585-D55D-71DE-B343B90B7BAB}"/>
              </a:ext>
            </a:extLst>
          </p:cNvPr>
          <p:cNvSpPr>
            <a:spLocks noGrp="1"/>
          </p:cNvSpPr>
          <p:nvPr>
            <p:ph type="body" sz="quarter" idx="15" hasCustomPrompt="1"/>
          </p:nvPr>
        </p:nvSpPr>
        <p:spPr>
          <a:xfrm>
            <a:off x="338138" y="6506335"/>
            <a:ext cx="4320000" cy="151200"/>
          </a:xfrm>
        </p:spPr>
        <p:txBody>
          <a:bodyPr anchor="b" anchorCtr="0"/>
          <a:lstStyle>
            <a:lvl1pPr marL="0" indent="0">
              <a:buFontTx/>
              <a:buNone/>
              <a:defRPr sz="900">
                <a:solidFill>
                  <a:schemeClr val="tx1"/>
                </a:solidFill>
                <a:latin typeface="+mj-lt"/>
              </a:defRPr>
            </a:lvl1pPr>
          </a:lstStyle>
          <a:p>
            <a:pPr lvl="0"/>
            <a:r>
              <a:rPr lang="sv-SE"/>
              <a:t>Bildtext</a:t>
            </a:r>
          </a:p>
        </p:txBody>
      </p:sp>
      <p:sp>
        <p:nvSpPr>
          <p:cNvPr id="12" name="Rektangel 11">
            <a:extLst>
              <a:ext uri="{FF2B5EF4-FFF2-40B4-BE49-F238E27FC236}">
                <a16:creationId xmlns:a16="http://schemas.microsoft.com/office/drawing/2014/main" id="{442BEB19-16C1-3BD9-F9CD-B299F2FF1535}"/>
              </a:ext>
            </a:extLst>
          </p:cNvPr>
          <p:cNvSpPr/>
          <p:nvPr userDrawn="1"/>
        </p:nvSpPr>
        <p:spPr bwMode="white">
          <a:xfrm>
            <a:off x="0" y="-404713"/>
            <a:ext cx="12192000" cy="32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lgn="l"/>
            <a:r>
              <a:rPr lang="sv-SE" sz="1200">
                <a:solidFill>
                  <a:schemeClr val="tx1"/>
                </a:solidFill>
                <a:cs typeface="Arial" panose="020B0604020202020204" pitchFamily="34" charset="0"/>
              </a:rPr>
              <a:t>För att lägga till en bakgrundsbild, gå till Infoga &gt; Bilder under fliken Infoga.</a:t>
            </a:r>
          </a:p>
        </p:txBody>
      </p:sp>
    </p:spTree>
    <p:extLst>
      <p:ext uri="{BB962C8B-B14F-4D97-AF65-F5344CB8AC3E}">
        <p14:creationId xmlns:p14="http://schemas.microsoft.com/office/powerpoint/2010/main" val="62559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18295" y="925532"/>
            <a:ext cx="4801996" cy="958830"/>
          </a:xfrm>
          <a:prstGeom prst="rect">
            <a:avLst/>
          </a:prstGeom>
        </p:spPr>
        <p:txBody>
          <a:bodyPr vert="horz" lIns="0" tIns="0" rIns="0" bIns="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38138" y="2349500"/>
            <a:ext cx="4782153" cy="386715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10391773" y="6506334"/>
            <a:ext cx="900000" cy="150849"/>
          </a:xfrm>
          <a:prstGeom prst="rect">
            <a:avLst/>
          </a:prstGeom>
        </p:spPr>
        <p:txBody>
          <a:bodyPr vert="horz" lIns="0" tIns="0" rIns="0" bIns="0" rtlCol="0" anchor="b" anchorCtr="0">
            <a:noAutofit/>
          </a:bodyPr>
          <a:lstStyle>
            <a:lvl1pPr algn="r">
              <a:defRPr sz="900">
                <a:solidFill>
                  <a:schemeClr val="tx1"/>
                </a:solidFill>
                <a:latin typeface="+mj-lt"/>
              </a:defRPr>
            </a:lvl1pPr>
          </a:lstStyle>
          <a:p>
            <a:fld id="{7EDD061D-87C8-3E4F-9A3F-995BA568B7F1}" type="datetime1">
              <a:rPr lang="sv-SE" smtClean="0"/>
              <a:t>2026-06-29</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338138" y="254033"/>
            <a:ext cx="4765487" cy="264728"/>
          </a:xfrm>
          <a:prstGeom prst="rect">
            <a:avLst/>
          </a:prstGeom>
        </p:spPr>
        <p:txBody>
          <a:bodyPr vert="horz" lIns="0" tIns="0" rIns="0" bIns="0" rtlCol="0" anchor="t">
            <a:noAutofit/>
          </a:bodyPr>
          <a:lstStyle>
            <a:lvl1pPr algn="l">
              <a:defRPr sz="1000" cap="all" baseline="0">
                <a:solidFill>
                  <a:schemeClr val="tx1"/>
                </a:solidFill>
                <a:latin typeface="+mj-lt"/>
              </a:defRPr>
            </a:lvl1pPr>
          </a:lstStyle>
          <a:p>
            <a:r>
              <a:rPr lang="sv-SE"/>
              <a:t>Koll på skogen</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11317300" y="6506334"/>
            <a:ext cx="540000" cy="150849"/>
          </a:xfrm>
          <a:prstGeom prst="rect">
            <a:avLst/>
          </a:prstGeom>
        </p:spPr>
        <p:txBody>
          <a:bodyPr vert="horz" lIns="0" tIns="0" rIns="0" bIns="0" rtlCol="0" anchor="b" anchorCtr="0">
            <a:noAutofit/>
          </a:bodyPr>
          <a:lstStyle>
            <a:lvl1pPr algn="r">
              <a:defRPr sz="900">
                <a:solidFill>
                  <a:schemeClr val="tx1"/>
                </a:solidFill>
                <a:latin typeface="+mj-lt"/>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B64C99ED-F302-2C77-4AC0-8463529F531C}"/>
              </a:ext>
            </a:extLst>
          </p:cNvPr>
          <p:cNvPicPr>
            <a:picLocks noChangeAspect="1"/>
          </p:cNvPicPr>
          <p:nvPr userDrawn="1"/>
        </p:nvPicPr>
        <p:blipFill>
          <a:blip>
            <a:extLst>
              <a:ext uri="{96DAC541-7B7A-43D3-8B79-37D633B846F1}">
                <asvg:svgBlip xmlns:asvg="http://schemas.microsoft.com/office/drawing/2016/SVG/main" r:embed="rId28"/>
              </a:ext>
            </a:extLst>
          </a:blip>
          <a:stretch>
            <a:fillRect/>
          </a:stretch>
        </p:blipFill>
        <p:spPr>
          <a:xfrm>
            <a:off x="10893582" y="284262"/>
            <a:ext cx="982800" cy="264728"/>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1" r:id="rId4"/>
    <p:sldLayoutId id="2147483663" r:id="rId5"/>
    <p:sldLayoutId id="2147483664" r:id="rId6"/>
    <p:sldLayoutId id="2147483665" r:id="rId7"/>
    <p:sldLayoutId id="2147483666" r:id="rId8"/>
    <p:sldLayoutId id="2147483667" r:id="rId9"/>
    <p:sldLayoutId id="2147483650" r:id="rId10"/>
    <p:sldLayoutId id="2147483678" r:id="rId11"/>
    <p:sldLayoutId id="2147483668" r:id="rId12"/>
    <p:sldLayoutId id="2147483669" r:id="rId13"/>
    <p:sldLayoutId id="2147483670" r:id="rId14"/>
    <p:sldLayoutId id="2147483671" r:id="rId15"/>
    <p:sldLayoutId id="2147483672" r:id="rId16"/>
    <p:sldLayoutId id="2147483680" r:id="rId17"/>
    <p:sldLayoutId id="2147483681" r:id="rId18"/>
    <p:sldLayoutId id="2147483673" r:id="rId19"/>
    <p:sldLayoutId id="2147483675" r:id="rId20"/>
    <p:sldLayoutId id="2147483674" r:id="rId21"/>
    <p:sldLayoutId id="2147483676" r:id="rId22"/>
    <p:sldLayoutId id="2147483677" r:id="rId23"/>
    <p:sldLayoutId id="2147483654" r:id="rId24"/>
    <p:sldLayoutId id="2147483679" r:id="rId25"/>
    <p:sldLayoutId id="2147483658" r:id="rId26"/>
  </p:sldLayoutIdLst>
  <p:hf sldNum="0" hdr="0" dt="0"/>
  <p:txStyles>
    <p:titleStyle>
      <a:lvl1pPr algn="l" defTabSz="914400"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08000" indent="-108000" algn="l" defTabSz="914400" rtl="0" eaLnBrk="1" latinLnBrk="0" hangingPunct="1">
        <a:lnSpc>
          <a:spcPct val="11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69" userDrawn="1">
          <p15:clr>
            <a:srgbClr val="A4A3A4"/>
          </p15:clr>
        </p15:guide>
        <p15:guide id="2" pos="211" userDrawn="1">
          <p15:clr>
            <a:srgbClr val="A4A3A4"/>
          </p15:clr>
        </p15:guide>
        <p15:guide id="3" orient="horz" pos="3916" userDrawn="1">
          <p15:clr>
            <a:srgbClr val="A4A3A4"/>
          </p15:clr>
        </p15:guide>
        <p15:guide id="5" orient="horz" pos="177" userDrawn="1">
          <p15:clr>
            <a:srgbClr val="A4A3A4"/>
          </p15:clr>
        </p15:guide>
        <p15:guide id="6" orient="horz" pos="4178" userDrawn="1">
          <p15:clr>
            <a:srgbClr val="A4A3A4"/>
          </p15:clr>
        </p15:guide>
        <p15:guide id="7" orient="horz" pos="640" userDrawn="1">
          <p15:clr>
            <a:srgbClr val="A4A3A4"/>
          </p15:clr>
        </p15:guide>
        <p15:guide id="8" orient="horz" pos="1476" userDrawn="1">
          <p15:clr>
            <a:srgbClr val="A4A3A4"/>
          </p15:clr>
        </p15:guide>
        <p15:guide id="9" pos="3795" userDrawn="1">
          <p15:clr>
            <a:srgbClr val="A4A3A4"/>
          </p15:clr>
        </p15:guide>
        <p15:guide id="10" pos="388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em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8.emf"/><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876B52-F3C2-154E-0A4F-92566493449E}"/>
              </a:ext>
            </a:extLst>
          </p:cNvPr>
          <p:cNvSpPr>
            <a:spLocks noGrp="1"/>
          </p:cNvSpPr>
          <p:nvPr>
            <p:ph type="body" sz="quarter" idx="16"/>
          </p:nvPr>
        </p:nvSpPr>
        <p:spPr>
          <a:xfrm>
            <a:off x="338137" y="6189640"/>
            <a:ext cx="5502223" cy="467895"/>
          </a:xfrm>
        </p:spPr>
        <p:txBody>
          <a:bodyPr/>
          <a:lstStyle/>
          <a:p>
            <a:r>
              <a:rPr lang="en-GB"/>
              <a:t>m³ </a:t>
            </a:r>
            <a:r>
              <a:rPr lang="en-GB" err="1"/>
              <a:t>avser</a:t>
            </a:r>
            <a:r>
              <a:rPr lang="en-GB"/>
              <a:t> m³ fub – </a:t>
            </a:r>
            <a:r>
              <a:rPr lang="en-GB" err="1"/>
              <a:t>kubikmeter</a:t>
            </a:r>
            <a:r>
              <a:rPr lang="en-GB"/>
              <a:t> fast </a:t>
            </a:r>
            <a:r>
              <a:rPr lang="en-GB" err="1"/>
              <a:t>mått</a:t>
            </a:r>
            <a:r>
              <a:rPr lang="en-GB"/>
              <a:t> under bark, </a:t>
            </a:r>
            <a:r>
              <a:rPr lang="en-GB" err="1"/>
              <a:t>dvs</a:t>
            </a:r>
            <a:r>
              <a:rPr lang="en-GB"/>
              <a:t>. </a:t>
            </a:r>
            <a:r>
              <a:rPr lang="en-GB" err="1"/>
              <a:t>vedvolym</a:t>
            </a:r>
            <a:r>
              <a:rPr lang="en-GB"/>
              <a:t> </a:t>
            </a:r>
            <a:r>
              <a:rPr lang="en-GB" err="1"/>
              <a:t>utan</a:t>
            </a:r>
            <a:r>
              <a:rPr lang="en-GB"/>
              <a:t> bark </a:t>
            </a:r>
            <a:r>
              <a:rPr lang="en-GB" err="1"/>
              <a:t>och</a:t>
            </a:r>
            <a:r>
              <a:rPr lang="en-GB"/>
              <a:t> </a:t>
            </a:r>
            <a:r>
              <a:rPr lang="en-GB" err="1"/>
              <a:t>topp</a:t>
            </a:r>
            <a:r>
              <a:rPr lang="en-GB"/>
              <a:t>.</a:t>
            </a:r>
          </a:p>
        </p:txBody>
      </p:sp>
      <p:sp>
        <p:nvSpPr>
          <p:cNvPr id="8" name="Platshållare för sidfot 4">
            <a:extLst>
              <a:ext uri="{FF2B5EF4-FFF2-40B4-BE49-F238E27FC236}">
                <a16:creationId xmlns:a16="http://schemas.microsoft.com/office/drawing/2014/main" id="{A13F5EF6-9565-698B-1369-F201F9A6EC7F}"/>
              </a:ext>
            </a:extLst>
          </p:cNvPr>
          <p:cNvSpPr>
            <a:spLocks noGrp="1"/>
          </p:cNvSpPr>
          <p:nvPr>
            <p:ph type="ftr" sz="quarter" idx="11"/>
          </p:nvPr>
        </p:nvSpPr>
        <p:spPr>
          <a:xfrm>
            <a:off x="338138" y="254033"/>
            <a:ext cx="4765487" cy="264728"/>
          </a:xfrm>
        </p:spPr>
        <p:txBody>
          <a:bodyPr/>
          <a:lstStyle/>
          <a:p>
            <a:r>
              <a:rPr lang="sv-SE" dirty="0"/>
              <a:t>Skog och skogsbruk</a:t>
            </a:r>
          </a:p>
        </p:txBody>
      </p:sp>
      <p:sp>
        <p:nvSpPr>
          <p:cNvPr id="11" name="TextBox 10">
            <a:extLst>
              <a:ext uri="{FF2B5EF4-FFF2-40B4-BE49-F238E27FC236}">
                <a16:creationId xmlns:a16="http://schemas.microsoft.com/office/drawing/2014/main" id="{193B60EA-B944-30F9-0A17-33EF14A2C133}"/>
              </a:ext>
            </a:extLst>
          </p:cNvPr>
          <p:cNvSpPr txBox="1"/>
          <p:nvPr/>
        </p:nvSpPr>
        <p:spPr>
          <a:xfrm>
            <a:off x="1524609" y="2136127"/>
            <a:ext cx="2766759" cy="430887"/>
          </a:xfrm>
          <a:prstGeom prst="rect">
            <a:avLst/>
          </a:prstGeom>
          <a:noFill/>
        </p:spPr>
        <p:txBody>
          <a:bodyPr wrap="square" lIns="0" tIns="0" rIns="0" bIns="0" rtlCol="0" anchor="ctr" anchorCtr="0">
            <a:spAutoFit/>
          </a:bodyPr>
          <a:lstStyle/>
          <a:p>
            <a:r>
              <a:rPr lang="en-GB" sz="1400" b="1">
                <a:solidFill>
                  <a:schemeClr val="accent2">
                    <a:lumMod val="75000"/>
                  </a:schemeClr>
                </a:solidFill>
                <a:latin typeface="Century Gothic" panose="020B0502020202020204" pitchFamily="34" charset="0"/>
              </a:rPr>
              <a:t>Export </a:t>
            </a:r>
            <a:r>
              <a:rPr lang="en-GB" sz="1400" b="1" err="1">
                <a:solidFill>
                  <a:schemeClr val="accent2">
                    <a:lumMod val="75000"/>
                  </a:schemeClr>
                </a:solidFill>
                <a:latin typeface="Century Gothic" panose="020B0502020202020204" pitchFamily="34" charset="0"/>
              </a:rPr>
              <a:t>av</a:t>
            </a:r>
            <a:r>
              <a:rPr lang="en-GB" sz="1400" b="1">
                <a:solidFill>
                  <a:schemeClr val="accent2">
                    <a:lumMod val="75000"/>
                  </a:schemeClr>
                </a:solidFill>
                <a:latin typeface="Century Gothic" panose="020B0502020202020204" pitchFamily="34" charset="0"/>
              </a:rPr>
              <a:t> </a:t>
            </a:r>
            <a:r>
              <a:rPr lang="en-GB" sz="1400" b="1" err="1">
                <a:solidFill>
                  <a:schemeClr val="accent2">
                    <a:lumMod val="75000"/>
                  </a:schemeClr>
                </a:solidFill>
                <a:latin typeface="Century Gothic" panose="020B0502020202020204" pitchFamily="34" charset="0"/>
              </a:rPr>
              <a:t>sågtimmer</a:t>
            </a:r>
            <a:endParaRPr lang="en-GB" sz="1400" b="1">
              <a:solidFill>
                <a:schemeClr val="accent2">
                  <a:lumMod val="75000"/>
                </a:schemeClr>
              </a:solidFill>
              <a:latin typeface="Century Gothic" panose="020B0502020202020204" pitchFamily="34" charset="0"/>
            </a:endParaRPr>
          </a:p>
          <a:p>
            <a:r>
              <a:rPr lang="en-GB" sz="1400">
                <a:latin typeface="Century Gothic" panose="020B0502020202020204" pitchFamily="34" charset="0"/>
              </a:rPr>
              <a:t>0,5 </a:t>
            </a:r>
            <a:r>
              <a:rPr lang="en-GB" sz="1400" err="1">
                <a:latin typeface="Century Gothic" panose="020B0502020202020204" pitchFamily="34" charset="0"/>
              </a:rPr>
              <a:t>miljoner</a:t>
            </a:r>
            <a:r>
              <a:rPr lang="en-GB" sz="1400">
                <a:latin typeface="Century Gothic" panose="020B0502020202020204" pitchFamily="34" charset="0"/>
              </a:rPr>
              <a:t> m³</a:t>
            </a:r>
            <a:endParaRPr lang="en-GB" sz="1400" b="1" baseline="30000">
              <a:latin typeface="Century Gothic" panose="020B0502020202020204" pitchFamily="34" charset="0"/>
            </a:endParaRPr>
          </a:p>
        </p:txBody>
      </p:sp>
      <p:sp>
        <p:nvSpPr>
          <p:cNvPr id="12" name="TextBox 11">
            <a:extLst>
              <a:ext uri="{FF2B5EF4-FFF2-40B4-BE49-F238E27FC236}">
                <a16:creationId xmlns:a16="http://schemas.microsoft.com/office/drawing/2014/main" id="{61514A85-8627-8380-C590-5D67D796CD11}"/>
              </a:ext>
            </a:extLst>
          </p:cNvPr>
          <p:cNvSpPr txBox="1"/>
          <p:nvPr/>
        </p:nvSpPr>
        <p:spPr>
          <a:xfrm>
            <a:off x="1524609" y="5099898"/>
            <a:ext cx="2767085" cy="430887"/>
          </a:xfrm>
          <a:prstGeom prst="rect">
            <a:avLst/>
          </a:prstGeom>
          <a:noFill/>
        </p:spPr>
        <p:txBody>
          <a:bodyPr wrap="square" lIns="0" tIns="0" rIns="0" bIns="0" anchor="ctr" anchorCtr="0">
            <a:spAutoFit/>
          </a:bodyPr>
          <a:lstStyle/>
          <a:p>
            <a:r>
              <a:rPr lang="en-GB" sz="1400" b="1">
                <a:solidFill>
                  <a:schemeClr val="accent2">
                    <a:lumMod val="75000"/>
                  </a:schemeClr>
                </a:solidFill>
                <a:latin typeface="Century Gothic" panose="020B0502020202020204" pitchFamily="34" charset="0"/>
              </a:rPr>
              <a:t>Export </a:t>
            </a:r>
            <a:r>
              <a:rPr lang="en-GB" sz="1400" b="1" err="1">
                <a:solidFill>
                  <a:schemeClr val="accent2">
                    <a:lumMod val="75000"/>
                  </a:schemeClr>
                </a:solidFill>
                <a:latin typeface="Century Gothic" panose="020B0502020202020204" pitchFamily="34" charset="0"/>
              </a:rPr>
              <a:t>av</a:t>
            </a:r>
            <a:r>
              <a:rPr lang="en-GB" sz="1400" b="1">
                <a:solidFill>
                  <a:schemeClr val="accent2">
                    <a:lumMod val="75000"/>
                  </a:schemeClr>
                </a:solidFill>
                <a:latin typeface="Century Gothic" panose="020B0502020202020204" pitchFamily="34" charset="0"/>
              </a:rPr>
              <a:t> </a:t>
            </a:r>
            <a:r>
              <a:rPr lang="en-GB" sz="1400" b="1" err="1">
                <a:solidFill>
                  <a:schemeClr val="accent2">
                    <a:lumMod val="75000"/>
                  </a:schemeClr>
                </a:solidFill>
                <a:latin typeface="Century Gothic" panose="020B0502020202020204" pitchFamily="34" charset="0"/>
              </a:rPr>
              <a:t>massaved</a:t>
            </a:r>
            <a:endParaRPr lang="en-GB" sz="1400" b="1">
              <a:solidFill>
                <a:schemeClr val="accent2">
                  <a:lumMod val="75000"/>
                </a:schemeClr>
              </a:solidFill>
              <a:latin typeface="Century Gothic" panose="020B0502020202020204" pitchFamily="34" charset="0"/>
            </a:endParaRPr>
          </a:p>
          <a:p>
            <a:r>
              <a:rPr lang="en-GB" sz="1400">
                <a:latin typeface="Century Gothic" panose="020B0502020202020204" pitchFamily="34" charset="0"/>
              </a:rPr>
              <a:t>0,8 </a:t>
            </a:r>
            <a:r>
              <a:rPr lang="en-GB" sz="1400" err="1">
                <a:latin typeface="Century Gothic" panose="020B0502020202020204" pitchFamily="34" charset="0"/>
              </a:rPr>
              <a:t>miljoner</a:t>
            </a:r>
            <a:r>
              <a:rPr lang="en-GB" sz="1400">
                <a:latin typeface="Century Gothic" panose="020B0502020202020204" pitchFamily="34" charset="0"/>
              </a:rPr>
              <a:t> m³</a:t>
            </a:r>
            <a:endParaRPr lang="en-GB" sz="1400" b="1" baseline="30000">
              <a:latin typeface="Century Gothic" panose="020B0502020202020204" pitchFamily="34" charset="0"/>
            </a:endParaRPr>
          </a:p>
        </p:txBody>
      </p:sp>
      <p:sp>
        <p:nvSpPr>
          <p:cNvPr id="15" name="TextBox 14">
            <a:extLst>
              <a:ext uri="{FF2B5EF4-FFF2-40B4-BE49-F238E27FC236}">
                <a16:creationId xmlns:a16="http://schemas.microsoft.com/office/drawing/2014/main" id="{DEEA7A72-9E97-AC5F-820F-63EF3633B6FD}"/>
              </a:ext>
            </a:extLst>
          </p:cNvPr>
          <p:cNvSpPr txBox="1"/>
          <p:nvPr/>
        </p:nvSpPr>
        <p:spPr>
          <a:xfrm>
            <a:off x="8779349" y="3706527"/>
            <a:ext cx="2928675" cy="184666"/>
          </a:xfrm>
          <a:prstGeom prst="rect">
            <a:avLst/>
          </a:prstGeom>
          <a:noFill/>
        </p:spPr>
        <p:txBody>
          <a:bodyPr wrap="square" lIns="0" tIns="0" rIns="0" bIns="0">
            <a:spAutoFit/>
          </a:bodyPr>
          <a:lstStyle/>
          <a:p>
            <a:r>
              <a:rPr lang="en-GB" sz="1200" b="1" dirty="0">
                <a:latin typeface="+mj-lt"/>
              </a:rPr>
              <a:t>Cirka 10 </a:t>
            </a:r>
            <a:r>
              <a:rPr lang="en-GB" sz="1200" b="1" dirty="0" err="1">
                <a:latin typeface="+mj-lt"/>
              </a:rPr>
              <a:t>miljoner</a:t>
            </a:r>
            <a:r>
              <a:rPr lang="en-GB" sz="1200" b="1" dirty="0">
                <a:latin typeface="+mj-lt"/>
              </a:rPr>
              <a:t> m</a:t>
            </a:r>
            <a:r>
              <a:rPr lang="en-GB" sz="1200" b="1" baseline="30000" dirty="0">
                <a:latin typeface="+mj-lt"/>
              </a:rPr>
              <a:t>3</a:t>
            </a:r>
            <a:r>
              <a:rPr lang="en-GB" sz="1200" b="1" dirty="0">
                <a:latin typeface="+mj-lt"/>
              </a:rPr>
              <a:t> fub </a:t>
            </a:r>
            <a:r>
              <a:rPr lang="en-GB" sz="1200" b="1" dirty="0" err="1">
                <a:latin typeface="+mj-lt"/>
              </a:rPr>
              <a:t>flis</a:t>
            </a:r>
            <a:endParaRPr lang="en-GB" sz="1200" b="1" dirty="0">
              <a:latin typeface="+mj-lt"/>
            </a:endParaRPr>
          </a:p>
        </p:txBody>
      </p:sp>
      <p:sp>
        <p:nvSpPr>
          <p:cNvPr id="16" name="TextBox 15">
            <a:extLst>
              <a:ext uri="{FF2B5EF4-FFF2-40B4-BE49-F238E27FC236}">
                <a16:creationId xmlns:a16="http://schemas.microsoft.com/office/drawing/2014/main" id="{31AEFE89-4892-8346-D3D9-94A3D104B0BB}"/>
              </a:ext>
            </a:extLst>
          </p:cNvPr>
          <p:cNvSpPr txBox="1"/>
          <p:nvPr/>
        </p:nvSpPr>
        <p:spPr>
          <a:xfrm>
            <a:off x="7900306" y="4146408"/>
            <a:ext cx="2260604" cy="1496473"/>
          </a:xfrm>
          <a:prstGeom prst="rect">
            <a:avLst/>
          </a:prstGeom>
          <a:solidFill>
            <a:schemeClr val="accent1">
              <a:lumMod val="60000"/>
              <a:lumOff val="40000"/>
            </a:schemeClr>
          </a:solidFill>
        </p:spPr>
        <p:txBody>
          <a:bodyPr wrap="square" lIns="180000" tIns="360000" rIns="0" bIns="360000">
            <a:spAutoFit/>
          </a:bodyPr>
          <a:lstStyle/>
          <a:p>
            <a:r>
              <a:rPr lang="en-GB" b="1">
                <a:solidFill>
                  <a:schemeClr val="accent2">
                    <a:lumMod val="75000"/>
                  </a:schemeClr>
                </a:solidFill>
                <a:latin typeface="+mj-lt"/>
              </a:rPr>
              <a:t>Massa- </a:t>
            </a:r>
            <a:r>
              <a:rPr lang="en-GB" b="1" err="1">
                <a:solidFill>
                  <a:schemeClr val="accent2">
                    <a:lumMod val="75000"/>
                  </a:schemeClr>
                </a:solidFill>
                <a:latin typeface="+mj-lt"/>
              </a:rPr>
              <a:t>och</a:t>
            </a:r>
            <a:r>
              <a:rPr lang="en-GB" b="1">
                <a:solidFill>
                  <a:schemeClr val="accent2">
                    <a:lumMod val="75000"/>
                  </a:schemeClr>
                </a:solidFill>
                <a:latin typeface="+mj-lt"/>
              </a:rPr>
              <a:t> </a:t>
            </a:r>
            <a:r>
              <a:rPr lang="en-GB" b="1" err="1">
                <a:solidFill>
                  <a:schemeClr val="accent2">
                    <a:lumMod val="75000"/>
                  </a:schemeClr>
                </a:solidFill>
                <a:latin typeface="+mj-lt"/>
              </a:rPr>
              <a:t>pappersindustri</a:t>
            </a:r>
            <a:endParaRPr lang="en-GB" b="1">
              <a:solidFill>
                <a:schemeClr val="accent2">
                  <a:lumMod val="75000"/>
                </a:schemeClr>
              </a:solidFill>
              <a:latin typeface="+mj-lt"/>
            </a:endParaRPr>
          </a:p>
          <a:p>
            <a:r>
              <a:rPr lang="en-GB" sz="1400">
                <a:latin typeface="+mj-lt"/>
              </a:rPr>
              <a:t>47,4 </a:t>
            </a:r>
            <a:r>
              <a:rPr lang="en-GB" sz="1400" err="1">
                <a:latin typeface="+mj-lt"/>
              </a:rPr>
              <a:t>miljoner</a:t>
            </a:r>
            <a:r>
              <a:rPr lang="en-GB" sz="1400">
                <a:latin typeface="+mj-lt"/>
              </a:rPr>
              <a:t> m³ </a:t>
            </a:r>
            <a:endParaRPr lang="en-GB" sz="1400" b="1">
              <a:latin typeface="+mj-lt"/>
            </a:endParaRPr>
          </a:p>
        </p:txBody>
      </p:sp>
      <p:sp>
        <p:nvSpPr>
          <p:cNvPr id="17" name="TextBox 16">
            <a:extLst>
              <a:ext uri="{FF2B5EF4-FFF2-40B4-BE49-F238E27FC236}">
                <a16:creationId xmlns:a16="http://schemas.microsoft.com/office/drawing/2014/main" id="{2081AC10-D5B1-138A-F805-951C4BFB91BD}"/>
              </a:ext>
            </a:extLst>
          </p:cNvPr>
          <p:cNvSpPr txBox="1"/>
          <p:nvPr/>
        </p:nvSpPr>
        <p:spPr>
          <a:xfrm>
            <a:off x="8095034" y="5879281"/>
            <a:ext cx="2869673" cy="369332"/>
          </a:xfrm>
          <a:prstGeom prst="rect">
            <a:avLst/>
          </a:prstGeom>
          <a:noFill/>
        </p:spPr>
        <p:txBody>
          <a:bodyPr wrap="square" lIns="0" tIns="0" rIns="0" bIns="0">
            <a:spAutoFit/>
          </a:bodyPr>
          <a:lstStyle/>
          <a:p>
            <a:r>
              <a:rPr lang="en-GB" sz="1200" b="1">
                <a:solidFill>
                  <a:schemeClr val="accent2">
                    <a:lumMod val="75000"/>
                  </a:schemeClr>
                </a:solidFill>
                <a:latin typeface="+mj-lt"/>
              </a:rPr>
              <a:t>Import </a:t>
            </a:r>
            <a:r>
              <a:rPr lang="en-GB" sz="1200" b="1" err="1">
                <a:solidFill>
                  <a:schemeClr val="accent2">
                    <a:lumMod val="75000"/>
                  </a:schemeClr>
                </a:solidFill>
                <a:latin typeface="+mj-lt"/>
              </a:rPr>
              <a:t>av</a:t>
            </a:r>
            <a:r>
              <a:rPr lang="en-GB" sz="1200" b="1">
                <a:solidFill>
                  <a:schemeClr val="accent2">
                    <a:lumMod val="75000"/>
                  </a:schemeClr>
                </a:solidFill>
                <a:latin typeface="+mj-lt"/>
              </a:rPr>
              <a:t> </a:t>
            </a:r>
            <a:r>
              <a:rPr lang="en-GB" sz="1200" b="1" err="1">
                <a:solidFill>
                  <a:schemeClr val="accent2">
                    <a:lumMod val="75000"/>
                  </a:schemeClr>
                </a:solidFill>
                <a:latin typeface="+mj-lt"/>
              </a:rPr>
              <a:t>massaved</a:t>
            </a:r>
            <a:r>
              <a:rPr lang="en-GB" sz="1200" b="1">
                <a:solidFill>
                  <a:schemeClr val="accent2">
                    <a:lumMod val="75000"/>
                  </a:schemeClr>
                </a:solidFill>
                <a:latin typeface="+mj-lt"/>
              </a:rPr>
              <a:t> </a:t>
            </a:r>
            <a:r>
              <a:rPr lang="en-GB" sz="1200" b="1" err="1">
                <a:solidFill>
                  <a:schemeClr val="accent2">
                    <a:lumMod val="75000"/>
                  </a:schemeClr>
                </a:solidFill>
                <a:latin typeface="+mj-lt"/>
              </a:rPr>
              <a:t>och</a:t>
            </a:r>
            <a:r>
              <a:rPr lang="en-GB" sz="1200" b="1">
                <a:solidFill>
                  <a:schemeClr val="accent2">
                    <a:lumMod val="75000"/>
                  </a:schemeClr>
                </a:solidFill>
                <a:latin typeface="+mj-lt"/>
              </a:rPr>
              <a:t> </a:t>
            </a:r>
            <a:r>
              <a:rPr lang="en-GB" sz="1200" b="1" err="1">
                <a:solidFill>
                  <a:schemeClr val="accent2">
                    <a:lumMod val="75000"/>
                  </a:schemeClr>
                </a:solidFill>
                <a:latin typeface="+mj-lt"/>
              </a:rPr>
              <a:t>flis</a:t>
            </a:r>
            <a:endParaRPr lang="en-GB" sz="1200" b="1">
              <a:solidFill>
                <a:schemeClr val="accent2">
                  <a:lumMod val="75000"/>
                </a:schemeClr>
              </a:solidFill>
              <a:latin typeface="+mj-lt"/>
            </a:endParaRPr>
          </a:p>
          <a:p>
            <a:r>
              <a:rPr lang="en-GB" sz="1200">
                <a:latin typeface="+mj-lt"/>
              </a:rPr>
              <a:t>6,7 </a:t>
            </a:r>
            <a:r>
              <a:rPr lang="en-GB" sz="1200" err="1">
                <a:latin typeface="+mj-lt"/>
              </a:rPr>
              <a:t>miljoner</a:t>
            </a:r>
            <a:r>
              <a:rPr lang="en-GB" sz="1200">
                <a:latin typeface="+mj-lt"/>
              </a:rPr>
              <a:t> m³</a:t>
            </a:r>
            <a:endParaRPr lang="en-GB" sz="1200" b="1">
              <a:latin typeface="+mj-lt"/>
            </a:endParaRPr>
          </a:p>
        </p:txBody>
      </p:sp>
      <p:sp>
        <p:nvSpPr>
          <p:cNvPr id="20" name="TextBox 19">
            <a:extLst>
              <a:ext uri="{FF2B5EF4-FFF2-40B4-BE49-F238E27FC236}">
                <a16:creationId xmlns:a16="http://schemas.microsoft.com/office/drawing/2014/main" id="{29A06305-D2C4-2FD7-8926-287F87293063}"/>
              </a:ext>
            </a:extLst>
          </p:cNvPr>
          <p:cNvSpPr txBox="1"/>
          <p:nvPr/>
        </p:nvSpPr>
        <p:spPr>
          <a:xfrm>
            <a:off x="8095034" y="1643069"/>
            <a:ext cx="2870201" cy="369332"/>
          </a:xfrm>
          <a:prstGeom prst="rect">
            <a:avLst/>
          </a:prstGeom>
          <a:noFill/>
        </p:spPr>
        <p:txBody>
          <a:bodyPr wrap="square" lIns="0" tIns="0" rIns="0" bIns="0">
            <a:spAutoFit/>
          </a:bodyPr>
          <a:lstStyle/>
          <a:p>
            <a:r>
              <a:rPr lang="en-GB" sz="1200" b="1">
                <a:solidFill>
                  <a:schemeClr val="accent2">
                    <a:lumMod val="75000"/>
                  </a:schemeClr>
                </a:solidFill>
                <a:latin typeface="+mj-lt"/>
              </a:rPr>
              <a:t>Import </a:t>
            </a:r>
            <a:r>
              <a:rPr lang="en-GB" sz="1200" b="1" err="1">
                <a:solidFill>
                  <a:schemeClr val="accent2">
                    <a:lumMod val="75000"/>
                  </a:schemeClr>
                </a:solidFill>
                <a:latin typeface="+mj-lt"/>
              </a:rPr>
              <a:t>av</a:t>
            </a:r>
            <a:r>
              <a:rPr lang="en-GB" sz="1200" b="1">
                <a:solidFill>
                  <a:schemeClr val="accent2">
                    <a:lumMod val="75000"/>
                  </a:schemeClr>
                </a:solidFill>
                <a:latin typeface="+mj-lt"/>
              </a:rPr>
              <a:t> </a:t>
            </a:r>
            <a:r>
              <a:rPr lang="en-GB" sz="1200" b="1" err="1">
                <a:solidFill>
                  <a:schemeClr val="accent2">
                    <a:lumMod val="75000"/>
                  </a:schemeClr>
                </a:solidFill>
                <a:latin typeface="+mj-lt"/>
              </a:rPr>
              <a:t>sågtimmer</a:t>
            </a:r>
            <a:endParaRPr lang="en-GB" sz="1200" b="1">
              <a:solidFill>
                <a:schemeClr val="accent2">
                  <a:lumMod val="75000"/>
                </a:schemeClr>
              </a:solidFill>
              <a:latin typeface="+mj-lt"/>
            </a:endParaRPr>
          </a:p>
          <a:p>
            <a:r>
              <a:rPr lang="en-GB" sz="1200">
                <a:latin typeface="+mj-lt"/>
              </a:rPr>
              <a:t>1 </a:t>
            </a:r>
            <a:r>
              <a:rPr lang="en-GB" sz="1200" err="1">
                <a:latin typeface="+mj-lt"/>
              </a:rPr>
              <a:t>miljon</a:t>
            </a:r>
            <a:r>
              <a:rPr lang="en-GB" sz="1200">
                <a:latin typeface="+mj-lt"/>
              </a:rPr>
              <a:t> m³ </a:t>
            </a:r>
            <a:endParaRPr lang="en-GB" sz="1200" b="1" baseline="30000">
              <a:latin typeface="+mj-lt"/>
            </a:endParaRPr>
          </a:p>
        </p:txBody>
      </p:sp>
      <p:sp>
        <p:nvSpPr>
          <p:cNvPr id="21" name="TextBox 20">
            <a:extLst>
              <a:ext uri="{FF2B5EF4-FFF2-40B4-BE49-F238E27FC236}">
                <a16:creationId xmlns:a16="http://schemas.microsoft.com/office/drawing/2014/main" id="{320652A4-5378-58AF-4547-914D1AD50F0C}"/>
              </a:ext>
            </a:extLst>
          </p:cNvPr>
          <p:cNvSpPr txBox="1"/>
          <p:nvPr/>
        </p:nvSpPr>
        <p:spPr>
          <a:xfrm>
            <a:off x="7900306" y="2278231"/>
            <a:ext cx="2260604" cy="1219474"/>
          </a:xfrm>
          <a:prstGeom prst="rect">
            <a:avLst/>
          </a:prstGeom>
          <a:solidFill>
            <a:schemeClr val="accent1">
              <a:lumMod val="60000"/>
              <a:lumOff val="40000"/>
            </a:schemeClr>
          </a:solidFill>
        </p:spPr>
        <p:txBody>
          <a:bodyPr wrap="square" lIns="180000" tIns="360000" rIns="0" bIns="360000">
            <a:spAutoFit/>
          </a:bodyPr>
          <a:lstStyle/>
          <a:p>
            <a:r>
              <a:rPr lang="en-GB" b="1" err="1">
                <a:solidFill>
                  <a:schemeClr val="accent2">
                    <a:lumMod val="75000"/>
                  </a:schemeClr>
                </a:solidFill>
                <a:latin typeface="+mj-lt"/>
              </a:rPr>
              <a:t>Sågverk</a:t>
            </a:r>
            <a:endParaRPr lang="en-GB" b="1">
              <a:solidFill>
                <a:schemeClr val="accent2">
                  <a:lumMod val="75000"/>
                </a:schemeClr>
              </a:solidFill>
              <a:latin typeface="+mj-lt"/>
            </a:endParaRPr>
          </a:p>
          <a:p>
            <a:r>
              <a:rPr lang="en-GB" sz="1400">
                <a:latin typeface="+mj-lt"/>
              </a:rPr>
              <a:t>35,6 </a:t>
            </a:r>
            <a:r>
              <a:rPr lang="en-GB" sz="1400" err="1">
                <a:latin typeface="+mj-lt"/>
              </a:rPr>
              <a:t>miljoner</a:t>
            </a:r>
            <a:r>
              <a:rPr lang="en-GB" sz="1400">
                <a:latin typeface="+mj-lt"/>
              </a:rPr>
              <a:t> m³ </a:t>
            </a:r>
            <a:endParaRPr lang="en-GB" sz="1400" b="1" baseline="30000">
              <a:latin typeface="+mj-lt"/>
            </a:endParaRPr>
          </a:p>
        </p:txBody>
      </p:sp>
      <p:sp>
        <p:nvSpPr>
          <p:cNvPr id="33" name="Title 1">
            <a:extLst>
              <a:ext uri="{FF2B5EF4-FFF2-40B4-BE49-F238E27FC236}">
                <a16:creationId xmlns:a16="http://schemas.microsoft.com/office/drawing/2014/main" id="{86B157C6-A9A8-6175-1FDD-CC75AA58CBF6}"/>
              </a:ext>
            </a:extLst>
          </p:cNvPr>
          <p:cNvSpPr>
            <a:spLocks noGrp="1"/>
          </p:cNvSpPr>
          <p:nvPr>
            <p:ph type="title"/>
          </p:nvPr>
        </p:nvSpPr>
        <p:spPr>
          <a:xfrm>
            <a:off x="318295" y="925533"/>
            <a:ext cx="3826322" cy="547668"/>
          </a:xfrm>
        </p:spPr>
        <p:txBody>
          <a:bodyPr/>
          <a:lstStyle/>
          <a:p>
            <a:r>
              <a:rPr lang="sv-SE" b="1">
                <a:latin typeface="+mj-lt"/>
              </a:rPr>
              <a:t>Allt tas till vara</a:t>
            </a:r>
          </a:p>
        </p:txBody>
      </p:sp>
      <p:sp>
        <p:nvSpPr>
          <p:cNvPr id="2" name="TextBox 1">
            <a:extLst>
              <a:ext uri="{FF2B5EF4-FFF2-40B4-BE49-F238E27FC236}">
                <a16:creationId xmlns:a16="http://schemas.microsoft.com/office/drawing/2014/main" id="{922C9EF2-629C-5A56-5153-B9005ED30308}"/>
              </a:ext>
            </a:extLst>
          </p:cNvPr>
          <p:cNvSpPr txBox="1"/>
          <p:nvPr/>
        </p:nvSpPr>
        <p:spPr>
          <a:xfrm>
            <a:off x="334963" y="5833115"/>
            <a:ext cx="3369364" cy="415498"/>
          </a:xfrm>
          <a:prstGeom prst="rect">
            <a:avLst/>
          </a:prstGeom>
          <a:noFill/>
        </p:spPr>
        <p:txBody>
          <a:bodyPr wrap="square" lIns="0" tIns="0" rIns="0" bIns="0" rtlCol="0">
            <a:spAutoFit/>
          </a:bodyPr>
          <a:lstStyle/>
          <a:p>
            <a:r>
              <a:rPr lang="en-GB" sz="900">
                <a:latin typeface="+mj-lt"/>
              </a:rPr>
              <a:t>* </a:t>
            </a:r>
            <a:r>
              <a:rPr lang="en-GB" sz="900" err="1">
                <a:latin typeface="+mj-lt"/>
              </a:rPr>
              <a:t>Utöver</a:t>
            </a:r>
            <a:r>
              <a:rPr lang="en-GB" sz="900">
                <a:latin typeface="+mj-lt"/>
              </a:rPr>
              <a:t> den </a:t>
            </a:r>
            <a:r>
              <a:rPr lang="en-GB" sz="900" err="1">
                <a:latin typeface="+mj-lt"/>
              </a:rPr>
              <a:t>industriella</a:t>
            </a:r>
            <a:r>
              <a:rPr lang="en-GB" sz="900">
                <a:latin typeface="+mj-lt"/>
              </a:rPr>
              <a:t> </a:t>
            </a:r>
            <a:r>
              <a:rPr lang="en-GB" sz="900" err="1">
                <a:latin typeface="+mj-lt"/>
              </a:rPr>
              <a:t>rundveden</a:t>
            </a:r>
            <a:r>
              <a:rPr lang="en-GB" sz="900">
                <a:latin typeface="+mj-lt"/>
              </a:rPr>
              <a:t> </a:t>
            </a:r>
            <a:r>
              <a:rPr lang="en-GB" sz="900" err="1">
                <a:latin typeface="+mj-lt"/>
              </a:rPr>
              <a:t>från</a:t>
            </a:r>
            <a:r>
              <a:rPr lang="en-GB" sz="900">
                <a:latin typeface="+mj-lt"/>
              </a:rPr>
              <a:t> </a:t>
            </a:r>
            <a:r>
              <a:rPr lang="en-GB" sz="900" err="1">
                <a:latin typeface="+mj-lt"/>
              </a:rPr>
              <a:t>skogen</a:t>
            </a:r>
            <a:r>
              <a:rPr lang="en-GB" sz="900">
                <a:latin typeface="+mj-lt"/>
              </a:rPr>
              <a:t> </a:t>
            </a:r>
            <a:r>
              <a:rPr lang="en-GB" sz="900" err="1">
                <a:latin typeface="+mj-lt"/>
              </a:rPr>
              <a:t>tas</a:t>
            </a:r>
            <a:r>
              <a:rPr lang="en-GB" sz="900">
                <a:latin typeface="+mj-lt"/>
              </a:rPr>
              <a:t> det </a:t>
            </a:r>
            <a:r>
              <a:rPr lang="en-GB" sz="900" err="1">
                <a:latin typeface="+mj-lt"/>
              </a:rPr>
              <a:t>också</a:t>
            </a:r>
            <a:r>
              <a:rPr lang="en-GB" sz="900">
                <a:latin typeface="+mj-lt"/>
              </a:rPr>
              <a:t> </a:t>
            </a:r>
            <a:r>
              <a:rPr lang="en-GB" sz="900" err="1">
                <a:latin typeface="+mj-lt"/>
              </a:rPr>
              <a:t>ut</a:t>
            </a:r>
            <a:r>
              <a:rPr lang="en-GB" sz="900">
                <a:latin typeface="+mj-lt"/>
              </a:rPr>
              <a:t> 6,3 </a:t>
            </a:r>
            <a:r>
              <a:rPr lang="en-GB" sz="900" err="1">
                <a:latin typeface="+mj-lt"/>
              </a:rPr>
              <a:t>miljoner</a:t>
            </a:r>
            <a:r>
              <a:rPr lang="en-GB" sz="900">
                <a:latin typeface="+mj-lt"/>
              </a:rPr>
              <a:t> m³ </a:t>
            </a:r>
            <a:r>
              <a:rPr lang="en-GB" sz="900" err="1">
                <a:latin typeface="+mj-lt"/>
              </a:rPr>
              <a:t>rundved</a:t>
            </a:r>
            <a:r>
              <a:rPr lang="en-GB" sz="900">
                <a:latin typeface="+mj-lt"/>
              </a:rPr>
              <a:t> för </a:t>
            </a:r>
            <a:r>
              <a:rPr lang="en-GB" sz="900" err="1">
                <a:latin typeface="+mj-lt"/>
              </a:rPr>
              <a:t>andra</a:t>
            </a:r>
            <a:r>
              <a:rPr lang="en-GB" sz="900">
                <a:latin typeface="+mj-lt"/>
              </a:rPr>
              <a:t> </a:t>
            </a:r>
            <a:r>
              <a:rPr lang="en-GB" sz="900" err="1">
                <a:latin typeface="+mj-lt"/>
              </a:rPr>
              <a:t>ändamål</a:t>
            </a:r>
            <a:r>
              <a:rPr lang="en-GB" sz="900">
                <a:latin typeface="+mj-lt"/>
              </a:rPr>
              <a:t>, </a:t>
            </a:r>
            <a:r>
              <a:rPr lang="en-GB" sz="900" err="1">
                <a:latin typeface="+mj-lt"/>
              </a:rPr>
              <a:t>såsom</a:t>
            </a:r>
            <a:r>
              <a:rPr lang="en-GB" sz="900">
                <a:latin typeface="+mj-lt"/>
              </a:rPr>
              <a:t> </a:t>
            </a:r>
            <a:r>
              <a:rPr lang="en-GB" sz="900" err="1">
                <a:latin typeface="+mj-lt"/>
              </a:rPr>
              <a:t>exempelvis</a:t>
            </a:r>
            <a:r>
              <a:rPr lang="en-GB" sz="900">
                <a:latin typeface="+mj-lt"/>
              </a:rPr>
              <a:t> </a:t>
            </a:r>
            <a:r>
              <a:rPr lang="en-GB" sz="900" err="1">
                <a:latin typeface="+mj-lt"/>
              </a:rPr>
              <a:t>brännved</a:t>
            </a:r>
            <a:r>
              <a:rPr lang="en-GB" sz="900">
                <a:latin typeface="+mj-lt"/>
              </a:rPr>
              <a:t> (</a:t>
            </a:r>
            <a:r>
              <a:rPr lang="en-GB" sz="900" err="1">
                <a:latin typeface="+mj-lt"/>
              </a:rPr>
              <a:t>biobränsle</a:t>
            </a:r>
            <a:r>
              <a:rPr lang="en-GB" sz="900">
                <a:latin typeface="+mj-lt"/>
              </a:rPr>
              <a:t>) </a:t>
            </a:r>
            <a:r>
              <a:rPr lang="en-GB" sz="900" err="1">
                <a:latin typeface="+mj-lt"/>
              </a:rPr>
              <a:t>och</a:t>
            </a:r>
            <a:r>
              <a:rPr lang="en-GB" sz="900">
                <a:latin typeface="+mj-lt"/>
              </a:rPr>
              <a:t> </a:t>
            </a:r>
            <a:r>
              <a:rPr lang="en-GB" sz="900" err="1">
                <a:latin typeface="+mj-lt"/>
              </a:rPr>
              <a:t>ved</a:t>
            </a:r>
            <a:r>
              <a:rPr lang="en-GB" sz="900">
                <a:latin typeface="+mj-lt"/>
              </a:rPr>
              <a:t> för </a:t>
            </a:r>
            <a:r>
              <a:rPr lang="en-GB" sz="900" err="1">
                <a:latin typeface="+mj-lt"/>
              </a:rPr>
              <a:t>husbehov</a:t>
            </a:r>
            <a:r>
              <a:rPr lang="en-GB" sz="900">
                <a:latin typeface="+mj-lt"/>
              </a:rPr>
              <a:t>.</a:t>
            </a:r>
          </a:p>
        </p:txBody>
      </p:sp>
      <p:sp>
        <p:nvSpPr>
          <p:cNvPr id="3" name="Triangle 2">
            <a:extLst>
              <a:ext uri="{FF2B5EF4-FFF2-40B4-BE49-F238E27FC236}">
                <a16:creationId xmlns:a16="http://schemas.microsoft.com/office/drawing/2014/main" id="{1D4E537C-16D3-FEEC-3916-4D54DB715613}"/>
              </a:ext>
            </a:extLst>
          </p:cNvPr>
          <p:cNvSpPr>
            <a:spLocks noChangeAspect="1"/>
          </p:cNvSpPr>
          <p:nvPr/>
        </p:nvSpPr>
        <p:spPr>
          <a:xfrm rot="10800000">
            <a:off x="7900306" y="3476959"/>
            <a:ext cx="1096673" cy="643199"/>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14" name="TextBox 13">
            <a:extLst>
              <a:ext uri="{FF2B5EF4-FFF2-40B4-BE49-F238E27FC236}">
                <a16:creationId xmlns:a16="http://schemas.microsoft.com/office/drawing/2014/main" id="{8045683B-2B52-4B9E-880D-ED487F618275}"/>
              </a:ext>
            </a:extLst>
          </p:cNvPr>
          <p:cNvSpPr txBox="1"/>
          <p:nvPr/>
        </p:nvSpPr>
        <p:spPr>
          <a:xfrm>
            <a:off x="5350110" y="4371424"/>
            <a:ext cx="1332001" cy="1046440"/>
          </a:xfrm>
          <a:prstGeom prst="rect">
            <a:avLst/>
          </a:prstGeom>
          <a:noFill/>
        </p:spPr>
        <p:txBody>
          <a:bodyPr wrap="square" lIns="0" tIns="0" rIns="0" bIns="0">
            <a:spAutoFit/>
          </a:bodyPr>
          <a:lstStyle/>
          <a:p>
            <a:r>
              <a:rPr lang="en-GB" sz="3000" b="1">
                <a:solidFill>
                  <a:schemeClr val="accent2">
                    <a:lumMod val="75000"/>
                  </a:schemeClr>
                </a:solidFill>
                <a:latin typeface="+mj-lt"/>
              </a:rPr>
              <a:t>30,7</a:t>
            </a:r>
          </a:p>
          <a:p>
            <a:r>
              <a:rPr lang="en-GB" sz="2400" b="1" err="1">
                <a:solidFill>
                  <a:schemeClr val="accent2">
                    <a:lumMod val="75000"/>
                  </a:schemeClr>
                </a:solidFill>
                <a:latin typeface="+mj-lt"/>
              </a:rPr>
              <a:t>miljoner</a:t>
            </a:r>
            <a:endParaRPr lang="en-GB" sz="2400" b="1">
              <a:solidFill>
                <a:schemeClr val="accent2">
                  <a:lumMod val="75000"/>
                </a:schemeClr>
              </a:solidFill>
              <a:latin typeface="+mj-lt"/>
            </a:endParaRPr>
          </a:p>
          <a:p>
            <a:r>
              <a:rPr lang="en-GB" sz="1400">
                <a:latin typeface="+mj-lt"/>
              </a:rPr>
              <a:t>m³ </a:t>
            </a:r>
            <a:r>
              <a:rPr lang="en-GB" sz="1400" err="1">
                <a:latin typeface="+mj-lt"/>
              </a:rPr>
              <a:t>massaved</a:t>
            </a:r>
            <a:endParaRPr lang="en-GB" sz="1400">
              <a:latin typeface="+mj-lt"/>
            </a:endParaRPr>
          </a:p>
        </p:txBody>
      </p:sp>
      <p:sp>
        <p:nvSpPr>
          <p:cNvPr id="13" name="TextBox 12">
            <a:extLst>
              <a:ext uri="{FF2B5EF4-FFF2-40B4-BE49-F238E27FC236}">
                <a16:creationId xmlns:a16="http://schemas.microsoft.com/office/drawing/2014/main" id="{8672F837-8F4D-88B5-7A7F-8E1B48FBBDB6}"/>
              </a:ext>
            </a:extLst>
          </p:cNvPr>
          <p:cNvSpPr txBox="1"/>
          <p:nvPr/>
        </p:nvSpPr>
        <p:spPr>
          <a:xfrm>
            <a:off x="5350110" y="2364748"/>
            <a:ext cx="1332001" cy="1046440"/>
          </a:xfrm>
          <a:prstGeom prst="rect">
            <a:avLst/>
          </a:prstGeom>
          <a:noFill/>
        </p:spPr>
        <p:txBody>
          <a:bodyPr wrap="square" lIns="0" tIns="0" rIns="0" bIns="0">
            <a:spAutoFit/>
          </a:bodyPr>
          <a:lstStyle/>
          <a:p>
            <a:r>
              <a:rPr lang="en-GB" sz="3000" b="1">
                <a:solidFill>
                  <a:schemeClr val="accent2">
                    <a:lumMod val="75000"/>
                  </a:schemeClr>
                </a:solidFill>
                <a:latin typeface="+mj-lt"/>
              </a:rPr>
              <a:t>34,6</a:t>
            </a:r>
          </a:p>
          <a:p>
            <a:r>
              <a:rPr lang="en-GB" sz="2400" b="1" err="1">
                <a:solidFill>
                  <a:schemeClr val="accent2">
                    <a:lumMod val="75000"/>
                  </a:schemeClr>
                </a:solidFill>
                <a:latin typeface="+mj-lt"/>
              </a:rPr>
              <a:t>miljoner</a:t>
            </a:r>
            <a:endParaRPr lang="en-GB" sz="2400" b="1">
              <a:solidFill>
                <a:schemeClr val="accent2">
                  <a:lumMod val="75000"/>
                </a:schemeClr>
              </a:solidFill>
              <a:latin typeface="+mj-lt"/>
            </a:endParaRPr>
          </a:p>
          <a:p>
            <a:r>
              <a:rPr lang="en-GB" sz="1400">
                <a:latin typeface="+mj-lt"/>
              </a:rPr>
              <a:t>m³ </a:t>
            </a:r>
            <a:r>
              <a:rPr lang="en-GB" sz="1400" err="1">
                <a:latin typeface="+mj-lt"/>
              </a:rPr>
              <a:t>sågtimmer</a:t>
            </a:r>
            <a:endParaRPr lang="en-GB" sz="1400">
              <a:latin typeface="+mj-lt"/>
            </a:endParaRPr>
          </a:p>
        </p:txBody>
      </p:sp>
      <p:pic>
        <p:nvPicPr>
          <p:cNvPr id="42" name="Picture 41" descr="A pile of cut logs in the forest&#10;&#10;AI-generated content may be incorrect.">
            <a:extLst>
              <a:ext uri="{FF2B5EF4-FFF2-40B4-BE49-F238E27FC236}">
                <a16:creationId xmlns:a16="http://schemas.microsoft.com/office/drawing/2014/main" id="{B07A83FF-05C6-9B82-3163-CF2076F93D9B}"/>
              </a:ext>
            </a:extLst>
          </p:cNvPr>
          <p:cNvPicPr>
            <a:picLocks noChangeAspect="1"/>
          </p:cNvPicPr>
          <p:nvPr/>
        </p:nvPicPr>
        <p:blipFill rotWithShape="1">
          <a:blip r:embed="rId2">
            <a:extLst>
              <a:ext uri="{28A0092B-C50C-407E-A947-70E740481C1C}">
                <a14:useLocalDpi xmlns:a14="http://schemas.microsoft.com/office/drawing/2010/main" val="0"/>
              </a:ext>
            </a:extLst>
          </a:blip>
          <a:srcRect l="16964" r="16964"/>
          <a:stretch>
            <a:fillRect/>
          </a:stretch>
        </p:blipFill>
        <p:spPr>
          <a:xfrm>
            <a:off x="478684" y="1901570"/>
            <a:ext cx="900000" cy="900000"/>
          </a:xfrm>
          <a:prstGeom prst="ellipse">
            <a:avLst/>
          </a:prstGeom>
        </p:spPr>
      </p:pic>
      <p:pic>
        <p:nvPicPr>
          <p:cNvPr id="43" name="Picture 42" descr="A pile of cut logs&#10;&#10;AI-generated content may be incorrect.">
            <a:extLst>
              <a:ext uri="{FF2B5EF4-FFF2-40B4-BE49-F238E27FC236}">
                <a16:creationId xmlns:a16="http://schemas.microsoft.com/office/drawing/2014/main" id="{3B654FE6-BF48-6558-E843-4FDFCC5AADA9}"/>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a:fillRect/>
          </a:stretch>
        </p:blipFill>
        <p:spPr>
          <a:xfrm>
            <a:off x="478581" y="4865341"/>
            <a:ext cx="900206" cy="900000"/>
          </a:xfrm>
          <a:prstGeom prst="ellipse">
            <a:avLst/>
          </a:prstGeom>
        </p:spPr>
      </p:pic>
      <p:sp>
        <p:nvSpPr>
          <p:cNvPr id="56" name="Triangle 55">
            <a:extLst>
              <a:ext uri="{FF2B5EF4-FFF2-40B4-BE49-F238E27FC236}">
                <a16:creationId xmlns:a16="http://schemas.microsoft.com/office/drawing/2014/main" id="{EE95969C-51F7-A4CC-71DF-B0503113E7C1}"/>
              </a:ext>
            </a:extLst>
          </p:cNvPr>
          <p:cNvSpPr>
            <a:spLocks noChangeAspect="1"/>
          </p:cNvSpPr>
          <p:nvPr/>
        </p:nvSpPr>
        <p:spPr>
          <a:xfrm rot="10800000">
            <a:off x="8095034" y="2049313"/>
            <a:ext cx="277195" cy="162575"/>
          </a:xfrm>
          <a:prstGeom prst="triangl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57" name="Triangle 56">
            <a:extLst>
              <a:ext uri="{FF2B5EF4-FFF2-40B4-BE49-F238E27FC236}">
                <a16:creationId xmlns:a16="http://schemas.microsoft.com/office/drawing/2014/main" id="{826B799E-F530-51C7-343F-44F79F3983BE}"/>
              </a:ext>
            </a:extLst>
          </p:cNvPr>
          <p:cNvSpPr>
            <a:spLocks noChangeAspect="1"/>
          </p:cNvSpPr>
          <p:nvPr/>
        </p:nvSpPr>
        <p:spPr>
          <a:xfrm rot="10800000" flipV="1">
            <a:off x="8095034" y="5695380"/>
            <a:ext cx="277195" cy="162575"/>
          </a:xfrm>
          <a:prstGeom prst="triangle">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29" name="Right Arrow 28">
            <a:extLst>
              <a:ext uri="{FF2B5EF4-FFF2-40B4-BE49-F238E27FC236}">
                <a16:creationId xmlns:a16="http://schemas.microsoft.com/office/drawing/2014/main" id="{9A0651E1-970A-6952-FB1A-C4A3F4DBDB95}"/>
              </a:ext>
            </a:extLst>
          </p:cNvPr>
          <p:cNvSpPr/>
          <p:nvPr/>
        </p:nvSpPr>
        <p:spPr>
          <a:xfrm>
            <a:off x="6815750" y="2655294"/>
            <a:ext cx="814273" cy="4033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32" name="Right Arrow 31">
            <a:extLst>
              <a:ext uri="{FF2B5EF4-FFF2-40B4-BE49-F238E27FC236}">
                <a16:creationId xmlns:a16="http://schemas.microsoft.com/office/drawing/2014/main" id="{A336ECAB-E085-F4C3-F0A0-5E70049EE430}"/>
              </a:ext>
            </a:extLst>
          </p:cNvPr>
          <p:cNvSpPr/>
          <p:nvPr/>
        </p:nvSpPr>
        <p:spPr>
          <a:xfrm>
            <a:off x="6815749" y="4692978"/>
            <a:ext cx="814273" cy="403332"/>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27" name="Bent Arrow 26">
            <a:extLst>
              <a:ext uri="{FF2B5EF4-FFF2-40B4-BE49-F238E27FC236}">
                <a16:creationId xmlns:a16="http://schemas.microsoft.com/office/drawing/2014/main" id="{8C2A166F-648C-2688-C955-2E877EEF10C8}"/>
              </a:ext>
            </a:extLst>
          </p:cNvPr>
          <p:cNvSpPr/>
          <p:nvPr/>
        </p:nvSpPr>
        <p:spPr>
          <a:xfrm>
            <a:off x="4405610" y="2655294"/>
            <a:ext cx="813816" cy="868680"/>
          </a:xfrm>
          <a:prstGeom prst="ben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solidFill>
                <a:schemeClr val="tx1"/>
              </a:solidFill>
              <a:cs typeface="Arial" panose="020B0604020202020204" pitchFamily="34" charset="0"/>
            </a:endParaRPr>
          </a:p>
        </p:txBody>
      </p:sp>
      <p:sp>
        <p:nvSpPr>
          <p:cNvPr id="28" name="Bent Arrow 27">
            <a:extLst>
              <a:ext uri="{FF2B5EF4-FFF2-40B4-BE49-F238E27FC236}">
                <a16:creationId xmlns:a16="http://schemas.microsoft.com/office/drawing/2014/main" id="{57435550-154F-434F-B517-C3D72C320247}"/>
              </a:ext>
            </a:extLst>
          </p:cNvPr>
          <p:cNvSpPr/>
          <p:nvPr/>
        </p:nvSpPr>
        <p:spPr>
          <a:xfrm flipV="1">
            <a:off x="4405610" y="4219858"/>
            <a:ext cx="813816" cy="868680"/>
          </a:xfrm>
          <a:prstGeom prst="ben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solidFill>
                <a:schemeClr val="tx1"/>
              </a:solidFill>
              <a:cs typeface="Arial" panose="020B0604020202020204" pitchFamily="34" charset="0"/>
            </a:endParaRPr>
          </a:p>
        </p:txBody>
      </p:sp>
      <p:sp>
        <p:nvSpPr>
          <p:cNvPr id="35" name="Rectangle 34">
            <a:extLst>
              <a:ext uri="{FF2B5EF4-FFF2-40B4-BE49-F238E27FC236}">
                <a16:creationId xmlns:a16="http://schemas.microsoft.com/office/drawing/2014/main" id="{5BB56C42-057E-5756-F97F-9582E0E798E0}"/>
              </a:ext>
            </a:extLst>
          </p:cNvPr>
          <p:cNvSpPr/>
          <p:nvPr/>
        </p:nvSpPr>
        <p:spPr>
          <a:xfrm>
            <a:off x="3795021" y="3735507"/>
            <a:ext cx="813816" cy="21544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pic>
        <p:nvPicPr>
          <p:cNvPr id="38" name="Picture 37" descr="A group of trees in a forest&#10;&#10;AI-generated content may be incorrect.">
            <a:extLst>
              <a:ext uri="{FF2B5EF4-FFF2-40B4-BE49-F238E27FC236}">
                <a16:creationId xmlns:a16="http://schemas.microsoft.com/office/drawing/2014/main" id="{661F6EB1-16C9-2BC2-F92D-10281666A8A6}"/>
              </a:ext>
            </a:extLst>
          </p:cNvPr>
          <p:cNvPicPr>
            <a:picLocks noChangeAspect="1"/>
          </p:cNvPicPr>
          <p:nvPr/>
        </p:nvPicPr>
        <p:blipFill>
          <a:blip r:embed="rId4">
            <a:extLst>
              <a:ext uri="{28A0092B-C50C-407E-A947-70E740481C1C}">
                <a14:useLocalDpi xmlns:a14="http://schemas.microsoft.com/office/drawing/2010/main" val="0"/>
              </a:ext>
            </a:extLst>
          </a:blip>
          <a:srcRect t="38258"/>
          <a:stretch>
            <a:fillRect/>
          </a:stretch>
        </p:blipFill>
        <p:spPr>
          <a:xfrm>
            <a:off x="334963" y="3075792"/>
            <a:ext cx="3672976" cy="1511848"/>
          </a:xfrm>
          <a:prstGeom prst="rect">
            <a:avLst/>
          </a:prstGeom>
        </p:spPr>
      </p:pic>
      <p:sp>
        <p:nvSpPr>
          <p:cNvPr id="30" name="TextBox 29">
            <a:extLst>
              <a:ext uri="{FF2B5EF4-FFF2-40B4-BE49-F238E27FC236}">
                <a16:creationId xmlns:a16="http://schemas.microsoft.com/office/drawing/2014/main" id="{B3D53B24-D455-90AE-7B09-D352D1DDC692}"/>
              </a:ext>
            </a:extLst>
          </p:cNvPr>
          <p:cNvSpPr txBox="1"/>
          <p:nvPr/>
        </p:nvSpPr>
        <p:spPr>
          <a:xfrm>
            <a:off x="790086" y="3944401"/>
            <a:ext cx="2643330" cy="461665"/>
          </a:xfrm>
          <a:prstGeom prst="rect">
            <a:avLst/>
          </a:prstGeom>
          <a:noFill/>
        </p:spPr>
        <p:txBody>
          <a:bodyPr wrap="square" lIns="0" tIns="0" rIns="0" bIns="0" anchor="ctr" anchorCtr="0">
            <a:spAutoFit/>
          </a:bodyPr>
          <a:lstStyle/>
          <a:p>
            <a:r>
              <a:rPr lang="en-GB" sz="3000" b="1" err="1">
                <a:solidFill>
                  <a:schemeClr val="accent1">
                    <a:lumMod val="60000"/>
                    <a:lumOff val="40000"/>
                  </a:schemeClr>
                </a:solidFill>
                <a:latin typeface="Century Gothic" panose="020B0502020202020204" pitchFamily="34" charset="0"/>
              </a:rPr>
              <a:t>Från</a:t>
            </a:r>
            <a:r>
              <a:rPr lang="en-GB" sz="3000" b="1">
                <a:solidFill>
                  <a:schemeClr val="accent1">
                    <a:lumMod val="60000"/>
                    <a:lumOff val="40000"/>
                  </a:schemeClr>
                </a:solidFill>
                <a:latin typeface="Century Gothic" panose="020B0502020202020204" pitchFamily="34" charset="0"/>
              </a:rPr>
              <a:t> </a:t>
            </a:r>
            <a:r>
              <a:rPr lang="en-GB" sz="3000" b="1" err="1">
                <a:solidFill>
                  <a:schemeClr val="accent1">
                    <a:lumMod val="60000"/>
                    <a:lumOff val="40000"/>
                  </a:schemeClr>
                </a:solidFill>
                <a:latin typeface="Century Gothic" panose="020B0502020202020204" pitchFamily="34" charset="0"/>
              </a:rPr>
              <a:t>skogen</a:t>
            </a:r>
            <a:r>
              <a:rPr lang="en-GB" sz="3000" b="1">
                <a:solidFill>
                  <a:schemeClr val="accent1">
                    <a:lumMod val="60000"/>
                    <a:lumOff val="40000"/>
                  </a:schemeClr>
                </a:solidFill>
                <a:latin typeface="Century Gothic" panose="020B0502020202020204" pitchFamily="34" charset="0"/>
              </a:rPr>
              <a:t>*</a:t>
            </a:r>
          </a:p>
        </p:txBody>
      </p:sp>
      <p:pic>
        <p:nvPicPr>
          <p:cNvPr id="47" name="Picture 46" descr="A close-up of a corrugated cardboard&#10;&#10;AI-generated content may be incorrect.">
            <a:extLst>
              <a:ext uri="{FF2B5EF4-FFF2-40B4-BE49-F238E27FC236}">
                <a16:creationId xmlns:a16="http://schemas.microsoft.com/office/drawing/2014/main" id="{8726D109-08F7-C962-C60D-51787847EBAB}"/>
              </a:ext>
            </a:extLst>
          </p:cNvPr>
          <p:cNvPicPr>
            <a:picLocks noChangeAspect="1"/>
          </p:cNvPicPr>
          <p:nvPr/>
        </p:nvPicPr>
        <p:blipFill>
          <a:blip r:embed="rId5">
            <a:extLst>
              <a:ext uri="{28A0092B-C50C-407E-A947-70E740481C1C}">
                <a14:useLocalDpi xmlns:a14="http://schemas.microsoft.com/office/drawing/2010/main" val="0"/>
              </a:ext>
            </a:extLst>
          </a:blip>
          <a:srcRect l="14799"/>
          <a:stretch>
            <a:fillRect/>
          </a:stretch>
        </p:blipFill>
        <p:spPr>
          <a:xfrm>
            <a:off x="10160910" y="4146407"/>
            <a:ext cx="1700018" cy="1496474"/>
          </a:xfrm>
          <a:prstGeom prst="rect">
            <a:avLst/>
          </a:prstGeom>
        </p:spPr>
      </p:pic>
      <p:pic>
        <p:nvPicPr>
          <p:cNvPr id="51" name="Picture 50" descr="A stack of wood planks&#10;&#10;AI-generated content may be incorrect.">
            <a:extLst>
              <a:ext uri="{FF2B5EF4-FFF2-40B4-BE49-F238E27FC236}">
                <a16:creationId xmlns:a16="http://schemas.microsoft.com/office/drawing/2014/main" id="{1A6B5B17-7BA6-2CD3-90D7-BC215F89A9D2}"/>
              </a:ext>
            </a:extLst>
          </p:cNvPr>
          <p:cNvPicPr>
            <a:picLocks noChangeAspect="1"/>
          </p:cNvPicPr>
          <p:nvPr/>
        </p:nvPicPr>
        <p:blipFill>
          <a:blip r:embed="rId6">
            <a:extLst>
              <a:ext uri="{28A0092B-C50C-407E-A947-70E740481C1C}">
                <a14:useLocalDpi xmlns:a14="http://schemas.microsoft.com/office/drawing/2010/main" val="0"/>
              </a:ext>
            </a:extLst>
          </a:blip>
          <a:srcRect r="19058" b="12726"/>
          <a:stretch>
            <a:fillRect/>
          </a:stretch>
        </p:blipFill>
        <p:spPr>
          <a:xfrm>
            <a:off x="10160910" y="2278362"/>
            <a:ext cx="1696128" cy="1219212"/>
          </a:xfrm>
          <a:prstGeom prst="rect">
            <a:avLst/>
          </a:prstGeom>
        </p:spPr>
      </p:pic>
      <p:sp>
        <p:nvSpPr>
          <p:cNvPr id="52" name="Rectangle 51">
            <a:extLst>
              <a:ext uri="{FF2B5EF4-FFF2-40B4-BE49-F238E27FC236}">
                <a16:creationId xmlns:a16="http://schemas.microsoft.com/office/drawing/2014/main" id="{59DD255F-9914-EBEB-86AA-42AAD0DC4E1A}"/>
              </a:ext>
            </a:extLst>
          </p:cNvPr>
          <p:cNvSpPr/>
          <p:nvPr/>
        </p:nvSpPr>
        <p:spPr>
          <a:xfrm rot="5400000">
            <a:off x="4100316" y="3736269"/>
            <a:ext cx="813816" cy="20322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53" name="Triangle 52">
            <a:extLst>
              <a:ext uri="{FF2B5EF4-FFF2-40B4-BE49-F238E27FC236}">
                <a16:creationId xmlns:a16="http://schemas.microsoft.com/office/drawing/2014/main" id="{79AC90EB-FF27-803E-8450-400C7A35667D}"/>
              </a:ext>
            </a:extLst>
          </p:cNvPr>
          <p:cNvSpPr>
            <a:spLocks noChangeAspect="1"/>
          </p:cNvSpPr>
          <p:nvPr/>
        </p:nvSpPr>
        <p:spPr>
          <a:xfrm rot="10800000" flipV="1">
            <a:off x="790086" y="2913217"/>
            <a:ext cx="277195" cy="162575"/>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
        <p:nvSpPr>
          <p:cNvPr id="60" name="Triangle 59">
            <a:extLst>
              <a:ext uri="{FF2B5EF4-FFF2-40B4-BE49-F238E27FC236}">
                <a16:creationId xmlns:a16="http://schemas.microsoft.com/office/drawing/2014/main" id="{36FD4BD4-69B9-3D47-3F0D-78AE5DF209C6}"/>
              </a:ext>
            </a:extLst>
          </p:cNvPr>
          <p:cNvSpPr>
            <a:spLocks noChangeAspect="1"/>
          </p:cNvSpPr>
          <p:nvPr/>
        </p:nvSpPr>
        <p:spPr>
          <a:xfrm flipV="1">
            <a:off x="790086" y="4587640"/>
            <a:ext cx="277195" cy="162575"/>
          </a:xfrm>
          <a:prstGeom prst="triangle">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500" err="1">
              <a:cs typeface="Arial" panose="020B0604020202020204" pitchFamily="34" charset="0"/>
            </a:endParaRPr>
          </a:p>
        </p:txBody>
      </p:sp>
    </p:spTree>
    <p:extLst>
      <p:ext uri="{BB962C8B-B14F-4D97-AF65-F5344CB8AC3E}">
        <p14:creationId xmlns:p14="http://schemas.microsoft.com/office/powerpoint/2010/main" val="3953567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BFF3F9-7EC7-6A5B-D045-CFC9E17BABD7}"/>
              </a:ext>
            </a:extLst>
          </p:cNvPr>
          <p:cNvPicPr>
            <a:picLocks noChangeAspect="1"/>
          </p:cNvPicPr>
          <p:nvPr/>
        </p:nvPicPr>
        <p:blipFill>
          <a:blip r:embed="rId3"/>
          <a:src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6812685D-5FE1-4DEA-D704-3AC66E266EB7}"/>
              </a:ext>
            </a:extLst>
          </p:cNvPr>
          <p:cNvSpPr>
            <a:spLocks noGrp="1"/>
          </p:cNvSpPr>
          <p:nvPr>
            <p:ph type="body" sz="quarter" idx="16"/>
          </p:nvPr>
        </p:nvSpPr>
        <p:spPr/>
        <p:txBody>
          <a:bodyPr/>
          <a:lstStyle/>
          <a:p>
            <a:r>
              <a:rPr lang="en-GB"/>
              <a:t>Källa: </a:t>
            </a:r>
            <a:r>
              <a:rPr lang="en-GB" err="1"/>
              <a:t>Naturvårdsverket</a:t>
            </a:r>
            <a:endParaRPr lang="en-GB"/>
          </a:p>
        </p:txBody>
      </p:sp>
      <p:sp>
        <p:nvSpPr>
          <p:cNvPr id="6" name="Footer Placeholder 5">
            <a:extLst>
              <a:ext uri="{FF2B5EF4-FFF2-40B4-BE49-F238E27FC236}">
                <a16:creationId xmlns:a16="http://schemas.microsoft.com/office/drawing/2014/main" id="{EBBC635D-2280-C5FC-8E02-A2D6F6EC5027}"/>
              </a:ext>
            </a:extLst>
          </p:cNvPr>
          <p:cNvSpPr>
            <a:spLocks noGrp="1"/>
          </p:cNvSpPr>
          <p:nvPr>
            <p:ph type="ftr" sz="quarter" idx="19"/>
          </p:nvPr>
        </p:nvSpPr>
        <p:spPr/>
        <p:txBody>
          <a:bodyPr/>
          <a:lstStyle/>
          <a:p>
            <a:r>
              <a:rPr lang="en-GB" dirty="0"/>
              <a:t>Skog och </a:t>
            </a:r>
            <a:r>
              <a:rPr lang="en-GB" dirty="0" err="1"/>
              <a:t>skogsbruk</a:t>
            </a:r>
            <a:endParaRPr lang="en-GB" dirty="0"/>
          </a:p>
        </p:txBody>
      </p:sp>
      <p:sp>
        <p:nvSpPr>
          <p:cNvPr id="7" name="Title 3">
            <a:extLst>
              <a:ext uri="{FF2B5EF4-FFF2-40B4-BE49-F238E27FC236}">
                <a16:creationId xmlns:a16="http://schemas.microsoft.com/office/drawing/2014/main" id="{0E778E88-74E3-12B6-531B-8715FE52FAA8}"/>
              </a:ext>
            </a:extLst>
          </p:cNvPr>
          <p:cNvSpPr>
            <a:spLocks noGrp="1"/>
          </p:cNvSpPr>
          <p:nvPr>
            <p:ph type="title"/>
          </p:nvPr>
        </p:nvSpPr>
        <p:spPr>
          <a:xfrm>
            <a:off x="318295" y="925532"/>
            <a:ext cx="10636398" cy="1030268"/>
          </a:xfrm>
        </p:spPr>
        <p:txBody>
          <a:bodyPr/>
          <a:lstStyle/>
          <a:p>
            <a:r>
              <a:rPr lang="sv-SE"/>
              <a:t>Sveriges utsläpp av växthusgaser</a:t>
            </a:r>
          </a:p>
        </p:txBody>
      </p:sp>
      <p:sp>
        <p:nvSpPr>
          <p:cNvPr id="2" name="TextBox 1">
            <a:extLst>
              <a:ext uri="{FF2B5EF4-FFF2-40B4-BE49-F238E27FC236}">
                <a16:creationId xmlns:a16="http://schemas.microsoft.com/office/drawing/2014/main" id="{6724319B-E8B2-7834-DA73-9766200D6D1E}"/>
              </a:ext>
            </a:extLst>
          </p:cNvPr>
          <p:cNvSpPr txBox="1"/>
          <p:nvPr/>
        </p:nvSpPr>
        <p:spPr>
          <a:xfrm>
            <a:off x="9593567" y="3880289"/>
            <a:ext cx="2263471" cy="2400657"/>
          </a:xfrm>
          <a:prstGeom prst="rect">
            <a:avLst/>
          </a:prstGeom>
          <a:noFill/>
        </p:spPr>
        <p:txBody>
          <a:bodyPr wrap="square" lIns="0" tIns="0" rIns="0" bIns="0" rtlCol="0">
            <a:spAutoFit/>
          </a:bodyPr>
          <a:lstStyle/>
          <a:p>
            <a:r>
              <a:rPr lang="en-GB" sz="1200">
                <a:latin typeface="+mj-lt"/>
              </a:rPr>
              <a:t>Sedan 1990 </a:t>
            </a:r>
            <a:r>
              <a:rPr lang="en-GB" sz="1200" err="1">
                <a:latin typeface="+mj-lt"/>
              </a:rPr>
              <a:t>har</a:t>
            </a:r>
            <a:r>
              <a:rPr lang="en-GB" sz="1200">
                <a:latin typeface="+mj-lt"/>
              </a:rPr>
              <a:t> </a:t>
            </a:r>
            <a:r>
              <a:rPr lang="en-GB" sz="1200" err="1">
                <a:latin typeface="+mj-lt"/>
              </a:rPr>
              <a:t>Sveriges</a:t>
            </a:r>
            <a:r>
              <a:rPr lang="en-GB" sz="1200">
                <a:latin typeface="+mj-lt"/>
              </a:rPr>
              <a:t> </a:t>
            </a:r>
            <a:r>
              <a:rPr lang="en-GB" sz="1200" err="1">
                <a:latin typeface="+mj-lt"/>
              </a:rPr>
              <a:t>klimatutsläpp</a:t>
            </a:r>
            <a:r>
              <a:rPr lang="en-GB" sz="1200">
                <a:latin typeface="+mj-lt"/>
              </a:rPr>
              <a:t> </a:t>
            </a:r>
            <a:r>
              <a:rPr lang="en-GB" sz="1200" err="1">
                <a:latin typeface="+mj-lt"/>
              </a:rPr>
              <a:t>minskat</a:t>
            </a:r>
            <a:r>
              <a:rPr lang="en-GB" sz="1200">
                <a:latin typeface="+mj-lt"/>
              </a:rPr>
              <a:t> med </a:t>
            </a:r>
            <a:r>
              <a:rPr lang="en-GB" sz="1200" err="1">
                <a:latin typeface="+mj-lt"/>
              </a:rPr>
              <a:t>ungefär</a:t>
            </a:r>
            <a:r>
              <a:rPr lang="en-GB" sz="1200">
                <a:latin typeface="+mj-lt"/>
              </a:rPr>
              <a:t> 33 </a:t>
            </a:r>
            <a:r>
              <a:rPr lang="en-GB" sz="1200" err="1">
                <a:latin typeface="+mj-lt"/>
              </a:rPr>
              <a:t>procent</a:t>
            </a:r>
            <a:r>
              <a:rPr lang="en-GB" sz="1200">
                <a:latin typeface="+mj-lt"/>
              </a:rPr>
              <a:t>, </a:t>
            </a:r>
            <a:r>
              <a:rPr lang="en-GB" sz="1200" err="1">
                <a:latin typeface="+mj-lt"/>
              </a:rPr>
              <a:t>motsvarande</a:t>
            </a:r>
            <a:r>
              <a:rPr lang="en-GB" sz="1200">
                <a:latin typeface="+mj-lt"/>
              </a:rPr>
              <a:t> 24 </a:t>
            </a:r>
            <a:r>
              <a:rPr lang="en-GB" sz="1200" err="1">
                <a:latin typeface="+mj-lt"/>
              </a:rPr>
              <a:t>miljoner</a:t>
            </a:r>
            <a:r>
              <a:rPr lang="en-GB" sz="1200">
                <a:latin typeface="+mj-lt"/>
              </a:rPr>
              <a:t> ton </a:t>
            </a:r>
            <a:r>
              <a:rPr lang="en-GB" sz="1200" err="1">
                <a:latin typeface="+mj-lt"/>
              </a:rPr>
              <a:t>koldioxidekvivalenter</a:t>
            </a:r>
            <a:r>
              <a:rPr lang="en-GB" sz="1200">
                <a:latin typeface="+mj-lt"/>
              </a:rPr>
              <a:t>.</a:t>
            </a:r>
          </a:p>
          <a:p>
            <a:endParaRPr lang="en-GB" sz="1200">
              <a:latin typeface="+mj-lt"/>
            </a:endParaRPr>
          </a:p>
          <a:p>
            <a:r>
              <a:rPr lang="en-GB" sz="1200">
                <a:latin typeface="+mj-lt"/>
              </a:rPr>
              <a:t>Dessa </a:t>
            </a:r>
            <a:r>
              <a:rPr lang="en-GB" sz="1200" err="1">
                <a:latin typeface="+mj-lt"/>
              </a:rPr>
              <a:t>utsläppsminskningar</a:t>
            </a:r>
            <a:r>
              <a:rPr lang="en-GB" sz="1200">
                <a:latin typeface="+mj-lt"/>
              </a:rPr>
              <a:t> </a:t>
            </a:r>
            <a:br>
              <a:rPr lang="en-GB" sz="1200">
                <a:latin typeface="+mj-lt"/>
              </a:rPr>
            </a:br>
            <a:r>
              <a:rPr lang="en-GB" sz="1200" err="1">
                <a:latin typeface="+mj-lt"/>
              </a:rPr>
              <a:t>har</a:t>
            </a:r>
            <a:r>
              <a:rPr lang="en-GB" sz="1200">
                <a:latin typeface="+mj-lt"/>
              </a:rPr>
              <a:t> </a:t>
            </a:r>
            <a:r>
              <a:rPr lang="en-GB" sz="1200" err="1">
                <a:latin typeface="+mj-lt"/>
              </a:rPr>
              <a:t>skett</a:t>
            </a:r>
            <a:r>
              <a:rPr lang="en-GB" sz="1200">
                <a:latin typeface="+mj-lt"/>
              </a:rPr>
              <a:t> </a:t>
            </a:r>
            <a:r>
              <a:rPr lang="en-GB" sz="1200" err="1">
                <a:latin typeface="+mj-lt"/>
              </a:rPr>
              <a:t>parallellt</a:t>
            </a:r>
            <a:r>
              <a:rPr lang="en-GB" sz="1200">
                <a:latin typeface="+mj-lt"/>
              </a:rPr>
              <a:t> med </a:t>
            </a:r>
            <a:r>
              <a:rPr lang="en-GB" sz="1200" err="1">
                <a:latin typeface="+mj-lt"/>
              </a:rPr>
              <a:t>en</a:t>
            </a:r>
            <a:r>
              <a:rPr lang="en-GB" sz="1200">
                <a:latin typeface="+mj-lt"/>
              </a:rPr>
              <a:t> stark </a:t>
            </a:r>
            <a:r>
              <a:rPr lang="en-GB" sz="1200" err="1">
                <a:latin typeface="+mj-lt"/>
              </a:rPr>
              <a:t>ekonomisk</a:t>
            </a:r>
            <a:r>
              <a:rPr lang="en-GB" sz="1200">
                <a:latin typeface="+mj-lt"/>
              </a:rPr>
              <a:t> </a:t>
            </a:r>
            <a:r>
              <a:rPr lang="en-GB" sz="1200" err="1">
                <a:latin typeface="+mj-lt"/>
              </a:rPr>
              <a:t>tillväxt</a:t>
            </a:r>
            <a:r>
              <a:rPr lang="en-GB" sz="1200">
                <a:latin typeface="+mj-lt"/>
              </a:rPr>
              <a:t> </a:t>
            </a:r>
            <a:r>
              <a:rPr lang="en-GB" sz="1200" err="1">
                <a:latin typeface="+mj-lt"/>
              </a:rPr>
              <a:t>och</a:t>
            </a:r>
            <a:r>
              <a:rPr lang="en-GB" sz="1200">
                <a:latin typeface="+mj-lt"/>
              </a:rPr>
              <a:t> </a:t>
            </a:r>
            <a:br>
              <a:rPr lang="en-GB" sz="1200">
                <a:latin typeface="+mj-lt"/>
              </a:rPr>
            </a:br>
            <a:r>
              <a:rPr lang="en-GB" sz="1200" err="1">
                <a:latin typeface="+mj-lt"/>
              </a:rPr>
              <a:t>en</a:t>
            </a:r>
            <a:r>
              <a:rPr lang="en-GB" sz="1200">
                <a:latin typeface="+mj-lt"/>
              </a:rPr>
              <a:t> </a:t>
            </a:r>
            <a:r>
              <a:rPr lang="en-GB" sz="1200" err="1">
                <a:latin typeface="+mj-lt"/>
              </a:rPr>
              <a:t>växande</a:t>
            </a:r>
            <a:r>
              <a:rPr lang="en-GB" sz="1200">
                <a:latin typeface="+mj-lt"/>
              </a:rPr>
              <a:t> </a:t>
            </a:r>
            <a:r>
              <a:rPr lang="en-GB" sz="1200" err="1">
                <a:latin typeface="+mj-lt"/>
              </a:rPr>
              <a:t>befolkning</a:t>
            </a:r>
            <a:r>
              <a:rPr lang="en-GB" sz="1200">
                <a:latin typeface="+mj-lt"/>
              </a:rPr>
              <a:t>.</a:t>
            </a:r>
          </a:p>
          <a:p>
            <a:endParaRPr lang="en-GB" sz="1200">
              <a:latin typeface="+mj-lt"/>
            </a:endParaRPr>
          </a:p>
          <a:p>
            <a:r>
              <a:rPr lang="en-GB" sz="1200" err="1">
                <a:latin typeface="+mj-lt"/>
              </a:rPr>
              <a:t>Skogsindustrins</a:t>
            </a:r>
            <a:r>
              <a:rPr lang="en-GB" sz="1200">
                <a:latin typeface="+mj-lt"/>
              </a:rPr>
              <a:t> </a:t>
            </a:r>
            <a:r>
              <a:rPr lang="en-GB" sz="1200" err="1">
                <a:latin typeface="+mj-lt"/>
              </a:rPr>
              <a:t>utsläpp</a:t>
            </a:r>
            <a:br>
              <a:rPr lang="en-GB" sz="1200">
                <a:latin typeface="+mj-lt"/>
              </a:rPr>
            </a:br>
            <a:r>
              <a:rPr lang="en-GB" sz="1200" err="1">
                <a:latin typeface="+mj-lt"/>
              </a:rPr>
              <a:t>är</a:t>
            </a:r>
            <a:r>
              <a:rPr lang="en-GB" sz="1200">
                <a:latin typeface="+mj-lt"/>
              </a:rPr>
              <a:t> </a:t>
            </a:r>
            <a:r>
              <a:rPr lang="en-GB" sz="1200" err="1">
                <a:latin typeface="+mj-lt"/>
              </a:rPr>
              <a:t>förhållandevis</a:t>
            </a:r>
            <a:r>
              <a:rPr lang="en-GB" sz="1200">
                <a:latin typeface="+mj-lt"/>
              </a:rPr>
              <a:t> </a:t>
            </a:r>
            <a:r>
              <a:rPr lang="en-GB" sz="1200" err="1">
                <a:latin typeface="+mj-lt"/>
              </a:rPr>
              <a:t>små</a:t>
            </a:r>
            <a:r>
              <a:rPr lang="en-GB" sz="1200">
                <a:latin typeface="+mj-lt"/>
              </a:rPr>
              <a:t>. </a:t>
            </a:r>
          </a:p>
        </p:txBody>
      </p:sp>
    </p:spTree>
    <p:extLst>
      <p:ext uri="{BB962C8B-B14F-4D97-AF65-F5344CB8AC3E}">
        <p14:creationId xmlns:p14="http://schemas.microsoft.com/office/powerpoint/2010/main" val="268481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2F0E52-CD3C-B446-7BD2-77EEB8FA95C5}"/>
              </a:ext>
            </a:extLst>
          </p:cNvPr>
          <p:cNvPicPr>
            <a:picLocks noChangeAspect="1"/>
          </p:cNvPicPr>
          <p:nvPr/>
        </p:nvPicPr>
        <p:blipFill>
          <a:blip r:embed="rId3"/>
          <a:src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D5D1A7B6-363B-455E-875C-33BD97DCCC79}"/>
              </a:ext>
            </a:extLst>
          </p:cNvPr>
          <p:cNvSpPr>
            <a:spLocks noGrp="1"/>
          </p:cNvSpPr>
          <p:nvPr>
            <p:ph type="body" sz="quarter" idx="16"/>
          </p:nvPr>
        </p:nvSpPr>
        <p:spPr/>
        <p:txBody>
          <a:bodyPr/>
          <a:lstStyle/>
          <a:p>
            <a:endParaRPr lang="sv-SE"/>
          </a:p>
        </p:txBody>
      </p:sp>
      <p:sp>
        <p:nvSpPr>
          <p:cNvPr id="4" name="Rubrik 3">
            <a:extLst>
              <a:ext uri="{FF2B5EF4-FFF2-40B4-BE49-F238E27FC236}">
                <a16:creationId xmlns:a16="http://schemas.microsoft.com/office/drawing/2014/main" id="{54C6EF1D-7DEE-1BA3-054B-0EC28127EE00}"/>
              </a:ext>
            </a:extLst>
          </p:cNvPr>
          <p:cNvSpPr>
            <a:spLocks noGrp="1"/>
          </p:cNvSpPr>
          <p:nvPr>
            <p:ph type="title"/>
          </p:nvPr>
        </p:nvSpPr>
        <p:spPr>
          <a:xfrm>
            <a:off x="318295" y="925532"/>
            <a:ext cx="4922572" cy="1030268"/>
          </a:xfrm>
        </p:spPr>
        <p:txBody>
          <a:bodyPr/>
          <a:lstStyle/>
          <a:p>
            <a:r>
              <a:rPr lang="sv-SE"/>
              <a:t>Viktigt för klimatet att använda fossilfria material</a:t>
            </a:r>
            <a:br>
              <a:rPr lang="sv-SE"/>
            </a:br>
            <a:endParaRPr lang="sv-SE"/>
          </a:p>
        </p:txBody>
      </p:sp>
      <p:sp>
        <p:nvSpPr>
          <p:cNvPr id="5" name="Platshållare för text 4">
            <a:extLst>
              <a:ext uri="{FF2B5EF4-FFF2-40B4-BE49-F238E27FC236}">
                <a16:creationId xmlns:a16="http://schemas.microsoft.com/office/drawing/2014/main" id="{B2D9344F-CF2D-E421-CE9B-61E3A5F07A4B}"/>
              </a:ext>
            </a:extLst>
          </p:cNvPr>
          <p:cNvSpPr>
            <a:spLocks noGrp="1"/>
          </p:cNvSpPr>
          <p:nvPr>
            <p:ph type="body" sz="quarter" idx="17"/>
          </p:nvPr>
        </p:nvSpPr>
        <p:spPr/>
        <p:txBody>
          <a:bodyPr/>
          <a:lstStyle/>
          <a:p>
            <a:pPr marL="0" indent="0">
              <a:buNone/>
            </a:pPr>
            <a:r>
              <a:rPr lang="sv-SE"/>
              <a:t>Bygg- och fastighetssektorn svarar för 37 procent av världens totala utsläpp av växthusgaser. I Sverige står dessa sektorer för 22 procent av Sveriges totala utsläpp av växthusgaser. (2022)</a:t>
            </a:r>
          </a:p>
          <a:p>
            <a:pPr marL="0" indent="0">
              <a:buNone/>
            </a:pPr>
            <a:r>
              <a:rPr lang="sv-SE"/>
              <a:t>En väg till minskade utsläpp är träbaserade byggmaterial, minskat byggsvinn och att bygga mer resurseffektivt.</a:t>
            </a:r>
          </a:p>
        </p:txBody>
      </p:sp>
      <p:sp>
        <p:nvSpPr>
          <p:cNvPr id="6" name="Platshållare för sidfot 5">
            <a:extLst>
              <a:ext uri="{FF2B5EF4-FFF2-40B4-BE49-F238E27FC236}">
                <a16:creationId xmlns:a16="http://schemas.microsoft.com/office/drawing/2014/main" id="{03049CE3-38EF-3878-5E29-368EC6E68BC6}"/>
              </a:ext>
            </a:extLst>
          </p:cNvPr>
          <p:cNvSpPr>
            <a:spLocks noGrp="1"/>
          </p:cNvSpPr>
          <p:nvPr>
            <p:ph type="ftr" sz="quarter" idx="19"/>
          </p:nvPr>
        </p:nvSpPr>
        <p:spPr/>
        <p:txBody>
          <a:bodyPr/>
          <a:lstStyle/>
          <a:p>
            <a:r>
              <a:rPr lang="en-GB" dirty="0"/>
              <a:t>Skog och </a:t>
            </a:r>
            <a:r>
              <a:rPr lang="en-GB" dirty="0" err="1"/>
              <a:t>skogsbruk</a:t>
            </a:r>
            <a:endParaRPr lang="en-GB" dirty="0"/>
          </a:p>
        </p:txBody>
      </p:sp>
    </p:spTree>
    <p:extLst>
      <p:ext uri="{BB962C8B-B14F-4D97-AF65-F5344CB8AC3E}">
        <p14:creationId xmlns:p14="http://schemas.microsoft.com/office/powerpoint/2010/main" val="8718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7F05F-7F74-2F52-DEB0-C8B020F139A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93316D7-D19A-998F-0438-A68159EEF14C}"/>
              </a:ext>
            </a:extLst>
          </p:cNvPr>
          <p:cNvPicPr>
            <a:picLocks noChangeAspect="1"/>
          </p:cNvPicPr>
          <p:nvPr/>
        </p:nvPicPr>
        <p:blipFill>
          <a:blip r:embed="rId3"/>
          <a:srcRect l="50000"/>
          <a:stretch>
            <a:fillRect/>
          </a:stretch>
        </p:blipFill>
        <p:spPr>
          <a:xfrm>
            <a:off x="6096000" y="-1"/>
            <a:ext cx="6096000" cy="6858000"/>
          </a:xfrm>
          <a:prstGeom prst="rect">
            <a:avLst/>
          </a:prstGeom>
        </p:spPr>
      </p:pic>
      <p:sp>
        <p:nvSpPr>
          <p:cNvPr id="3" name="Platshållare för text 2">
            <a:extLst>
              <a:ext uri="{FF2B5EF4-FFF2-40B4-BE49-F238E27FC236}">
                <a16:creationId xmlns:a16="http://schemas.microsoft.com/office/drawing/2014/main" id="{15439679-B2A8-91DF-B3D2-ACE7CF4E7494}"/>
              </a:ext>
            </a:extLst>
          </p:cNvPr>
          <p:cNvSpPr>
            <a:spLocks noGrp="1"/>
          </p:cNvSpPr>
          <p:nvPr>
            <p:ph type="body" sz="quarter" idx="16"/>
          </p:nvPr>
        </p:nvSpPr>
        <p:spPr/>
        <p:txBody>
          <a:bodyPr/>
          <a:lstStyle/>
          <a:p>
            <a:r>
              <a:rPr lang="sv-SE"/>
              <a:t>Källa: Skogsindustrierna, SCB</a:t>
            </a:r>
          </a:p>
        </p:txBody>
      </p:sp>
      <p:sp>
        <p:nvSpPr>
          <p:cNvPr id="4" name="Rubrik 3">
            <a:extLst>
              <a:ext uri="{FF2B5EF4-FFF2-40B4-BE49-F238E27FC236}">
                <a16:creationId xmlns:a16="http://schemas.microsoft.com/office/drawing/2014/main" id="{61C52ED3-7122-EDE9-2500-753F3B3826E1}"/>
              </a:ext>
            </a:extLst>
          </p:cNvPr>
          <p:cNvSpPr>
            <a:spLocks noGrp="1"/>
          </p:cNvSpPr>
          <p:nvPr>
            <p:ph type="title"/>
          </p:nvPr>
        </p:nvSpPr>
        <p:spPr/>
        <p:txBody>
          <a:bodyPr/>
          <a:lstStyle/>
          <a:p>
            <a:r>
              <a:rPr lang="sv-SE"/>
              <a:t>Miljöpåverkan är </a:t>
            </a:r>
            <a:br>
              <a:rPr lang="sv-SE"/>
            </a:br>
            <a:r>
              <a:rPr lang="sv-SE"/>
              <a:t>en prioriterad fråga</a:t>
            </a:r>
            <a:br>
              <a:rPr lang="sv-SE"/>
            </a:br>
            <a:endParaRPr lang="sv-SE"/>
          </a:p>
        </p:txBody>
      </p:sp>
      <p:sp>
        <p:nvSpPr>
          <p:cNvPr id="5" name="Platshållare för text 4">
            <a:extLst>
              <a:ext uri="{FF2B5EF4-FFF2-40B4-BE49-F238E27FC236}">
                <a16:creationId xmlns:a16="http://schemas.microsoft.com/office/drawing/2014/main" id="{0F935A46-832F-D574-A3C1-3997B2E4AC60}"/>
              </a:ext>
            </a:extLst>
          </p:cNvPr>
          <p:cNvSpPr>
            <a:spLocks noGrp="1"/>
          </p:cNvSpPr>
          <p:nvPr>
            <p:ph type="body" sz="quarter" idx="17"/>
          </p:nvPr>
        </p:nvSpPr>
        <p:spPr/>
        <p:txBody>
          <a:bodyPr/>
          <a:lstStyle/>
          <a:p>
            <a:pPr marL="0" indent="0">
              <a:buNone/>
            </a:pPr>
            <a:r>
              <a:rPr lang="en-GB"/>
              <a:t>Sedan 1970-talet </a:t>
            </a:r>
            <a:r>
              <a:rPr lang="en-GB" err="1"/>
              <a:t>har</a:t>
            </a:r>
            <a:r>
              <a:rPr lang="en-GB"/>
              <a:t> </a:t>
            </a:r>
            <a:r>
              <a:rPr lang="en-GB" err="1"/>
              <a:t>skogsindustrins</a:t>
            </a:r>
            <a:r>
              <a:rPr lang="en-GB"/>
              <a:t> </a:t>
            </a:r>
            <a:r>
              <a:rPr lang="en-GB" err="1"/>
              <a:t>utsläpp</a:t>
            </a:r>
            <a:r>
              <a:rPr lang="en-GB"/>
              <a:t> </a:t>
            </a:r>
            <a:r>
              <a:rPr lang="en-GB" err="1"/>
              <a:t>av</a:t>
            </a:r>
            <a:r>
              <a:rPr lang="en-GB"/>
              <a:t> </a:t>
            </a:r>
            <a:r>
              <a:rPr lang="en-GB" err="1"/>
              <a:t>organiskt</a:t>
            </a:r>
            <a:r>
              <a:rPr lang="en-GB"/>
              <a:t> material till </a:t>
            </a:r>
            <a:r>
              <a:rPr lang="en-GB" err="1"/>
              <a:t>vatten</a:t>
            </a:r>
            <a:r>
              <a:rPr lang="en-GB"/>
              <a:t> </a:t>
            </a:r>
            <a:r>
              <a:rPr lang="en-GB" err="1"/>
              <a:t>minskat</a:t>
            </a:r>
            <a:r>
              <a:rPr lang="en-GB"/>
              <a:t> med </a:t>
            </a:r>
            <a:r>
              <a:rPr lang="en-GB" err="1"/>
              <a:t>mer</a:t>
            </a:r>
            <a:r>
              <a:rPr lang="en-GB"/>
              <a:t> </a:t>
            </a:r>
            <a:r>
              <a:rPr lang="en-GB" err="1"/>
              <a:t>än</a:t>
            </a:r>
            <a:r>
              <a:rPr lang="en-GB"/>
              <a:t> </a:t>
            </a:r>
            <a:br>
              <a:rPr lang="en-GB"/>
            </a:br>
            <a:r>
              <a:rPr lang="en-GB"/>
              <a:t>90 </a:t>
            </a:r>
            <a:r>
              <a:rPr lang="en-GB" err="1"/>
              <a:t>procent</a:t>
            </a:r>
            <a:r>
              <a:rPr lang="en-GB"/>
              <a:t> </a:t>
            </a:r>
            <a:r>
              <a:rPr lang="en-GB" err="1"/>
              <a:t>och</a:t>
            </a:r>
            <a:r>
              <a:rPr lang="en-GB"/>
              <a:t> </a:t>
            </a:r>
            <a:r>
              <a:rPr lang="en-GB" err="1"/>
              <a:t>utsläppen</a:t>
            </a:r>
            <a:r>
              <a:rPr lang="en-GB"/>
              <a:t> </a:t>
            </a:r>
            <a:r>
              <a:rPr lang="en-GB" err="1"/>
              <a:t>av</a:t>
            </a:r>
            <a:r>
              <a:rPr lang="en-GB"/>
              <a:t> </a:t>
            </a:r>
            <a:r>
              <a:rPr lang="en-GB" err="1"/>
              <a:t>svavelföreningar</a:t>
            </a:r>
            <a:r>
              <a:rPr lang="en-GB"/>
              <a:t> </a:t>
            </a:r>
            <a:r>
              <a:rPr lang="en-GB" err="1"/>
              <a:t>har</a:t>
            </a:r>
            <a:r>
              <a:rPr lang="en-GB"/>
              <a:t> </a:t>
            </a:r>
            <a:r>
              <a:rPr lang="en-GB" err="1"/>
              <a:t>minskat</a:t>
            </a:r>
            <a:r>
              <a:rPr lang="en-GB"/>
              <a:t> med </a:t>
            </a:r>
            <a:r>
              <a:rPr lang="en-GB" err="1"/>
              <a:t>mer</a:t>
            </a:r>
            <a:r>
              <a:rPr lang="en-GB"/>
              <a:t> </a:t>
            </a:r>
            <a:r>
              <a:rPr lang="en-GB" err="1"/>
              <a:t>än</a:t>
            </a:r>
            <a:r>
              <a:rPr lang="en-GB"/>
              <a:t> 95 </a:t>
            </a:r>
            <a:r>
              <a:rPr lang="en-GB" err="1"/>
              <a:t>procent</a:t>
            </a:r>
            <a:r>
              <a:rPr lang="en-GB"/>
              <a:t>. </a:t>
            </a:r>
            <a:br>
              <a:rPr lang="en-GB"/>
            </a:br>
            <a:br>
              <a:rPr lang="en-GB"/>
            </a:br>
            <a:r>
              <a:rPr lang="en-GB" err="1"/>
              <a:t>Samtidigt</a:t>
            </a:r>
            <a:r>
              <a:rPr lang="en-GB"/>
              <a:t> </a:t>
            </a:r>
            <a:r>
              <a:rPr lang="en-GB" err="1"/>
              <a:t>har</a:t>
            </a:r>
            <a:r>
              <a:rPr lang="en-GB"/>
              <a:t> </a:t>
            </a:r>
            <a:r>
              <a:rPr lang="en-GB" err="1"/>
              <a:t>produktionen</a:t>
            </a:r>
            <a:r>
              <a:rPr lang="en-GB"/>
              <a:t> </a:t>
            </a:r>
            <a:r>
              <a:rPr lang="en-GB" err="1"/>
              <a:t>ökat</a:t>
            </a:r>
            <a:r>
              <a:rPr lang="en-GB"/>
              <a:t> med 50 </a:t>
            </a:r>
            <a:r>
              <a:rPr lang="en-GB" err="1"/>
              <a:t>procent</a:t>
            </a:r>
            <a:r>
              <a:rPr lang="en-GB"/>
              <a:t>.</a:t>
            </a:r>
          </a:p>
        </p:txBody>
      </p:sp>
      <p:sp>
        <p:nvSpPr>
          <p:cNvPr id="6" name="Platshållare för sidfot 5">
            <a:extLst>
              <a:ext uri="{FF2B5EF4-FFF2-40B4-BE49-F238E27FC236}">
                <a16:creationId xmlns:a16="http://schemas.microsoft.com/office/drawing/2014/main" id="{FDD77D96-AA47-13AF-2EF5-54AD5E594BF4}"/>
              </a:ext>
            </a:extLst>
          </p:cNvPr>
          <p:cNvSpPr>
            <a:spLocks noGrp="1"/>
          </p:cNvSpPr>
          <p:nvPr>
            <p:ph type="ftr" sz="quarter" idx="19"/>
          </p:nvPr>
        </p:nvSpPr>
        <p:spPr/>
        <p:txBody>
          <a:bodyPr/>
          <a:lstStyle/>
          <a:p>
            <a:r>
              <a:rPr lang="en-GB" dirty="0"/>
              <a:t>Skog och </a:t>
            </a:r>
            <a:r>
              <a:rPr lang="en-GB" dirty="0" err="1"/>
              <a:t>skogsbruk</a:t>
            </a:r>
            <a:endParaRPr lang="en-GB" dirty="0"/>
          </a:p>
          <a:p>
            <a:endParaRPr lang="en-GB" dirty="0"/>
          </a:p>
        </p:txBody>
      </p:sp>
    </p:spTree>
    <p:extLst>
      <p:ext uri="{BB962C8B-B14F-4D97-AF65-F5344CB8AC3E}">
        <p14:creationId xmlns:p14="http://schemas.microsoft.com/office/powerpoint/2010/main" val="322650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2549C-B19C-892B-B8A9-858C35F43C8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38B1A1C-B1DA-3085-FF78-DE53C6A6EE04}"/>
              </a:ext>
            </a:extLst>
          </p:cNvPr>
          <p:cNvPicPr>
            <a:picLocks noChangeAspect="1"/>
          </p:cNvPicPr>
          <p:nvPr/>
        </p:nvPicPr>
        <p:blipFill>
          <a:blip r:embed="rId3"/>
          <a:srcRect l="1666" t="31798" r="27593" b="7160"/>
          <a:stretch>
            <a:fillRect/>
          </a:stretch>
        </p:blipFill>
        <p:spPr>
          <a:xfrm>
            <a:off x="203200" y="2180705"/>
            <a:ext cx="8624711" cy="4186227"/>
          </a:xfrm>
          <a:prstGeom prst="rect">
            <a:avLst/>
          </a:prstGeom>
        </p:spPr>
      </p:pic>
      <p:sp>
        <p:nvSpPr>
          <p:cNvPr id="2" name="Rubrik 1">
            <a:extLst>
              <a:ext uri="{FF2B5EF4-FFF2-40B4-BE49-F238E27FC236}">
                <a16:creationId xmlns:a16="http://schemas.microsoft.com/office/drawing/2014/main" id="{22D5B4FD-083E-40EF-C84C-4C50561A9EEA}"/>
              </a:ext>
            </a:extLst>
          </p:cNvPr>
          <p:cNvSpPr>
            <a:spLocks noGrp="1"/>
          </p:cNvSpPr>
          <p:nvPr>
            <p:ph type="title"/>
          </p:nvPr>
        </p:nvSpPr>
        <p:spPr>
          <a:xfrm>
            <a:off x="318294" y="925532"/>
            <a:ext cx="10819097" cy="848403"/>
          </a:xfrm>
        </p:spPr>
        <p:txBody>
          <a:bodyPr/>
          <a:lstStyle/>
          <a:p>
            <a:r>
              <a:rPr lang="sv-SE" dirty="0"/>
              <a:t>Nästan 70 procent av Sveriges yta består av skog. 3 procent är  bebyggelse och resten är myrar, jordbruksmark och annan mark. </a:t>
            </a:r>
          </a:p>
        </p:txBody>
      </p:sp>
      <p:sp>
        <p:nvSpPr>
          <p:cNvPr id="4" name="Platshållare för text 3">
            <a:extLst>
              <a:ext uri="{FF2B5EF4-FFF2-40B4-BE49-F238E27FC236}">
                <a16:creationId xmlns:a16="http://schemas.microsoft.com/office/drawing/2014/main" id="{21B0D9D2-DC65-C808-349B-0842C319427E}"/>
              </a:ext>
            </a:extLst>
          </p:cNvPr>
          <p:cNvSpPr>
            <a:spLocks noGrp="1"/>
          </p:cNvSpPr>
          <p:nvPr>
            <p:ph type="body" sz="quarter" idx="16"/>
          </p:nvPr>
        </p:nvSpPr>
        <p:spPr/>
        <p:txBody>
          <a:bodyPr/>
          <a:lstStyle/>
          <a:p>
            <a:r>
              <a:rPr lang="sv-SE"/>
              <a:t>Källa: Eurostat</a:t>
            </a:r>
          </a:p>
        </p:txBody>
      </p:sp>
      <p:sp>
        <p:nvSpPr>
          <p:cNvPr id="3" name="Platshållare för sidfot 4">
            <a:extLst>
              <a:ext uri="{FF2B5EF4-FFF2-40B4-BE49-F238E27FC236}">
                <a16:creationId xmlns:a16="http://schemas.microsoft.com/office/drawing/2014/main" id="{8A450283-D8CB-A22D-369F-6AD2B7EC4537}"/>
              </a:ext>
            </a:extLst>
          </p:cNvPr>
          <p:cNvSpPr>
            <a:spLocks noGrp="1"/>
          </p:cNvSpPr>
          <p:nvPr>
            <p:ph type="ftr" sz="quarter" idx="11"/>
          </p:nvPr>
        </p:nvSpPr>
        <p:spPr>
          <a:xfrm>
            <a:off x="338138" y="254033"/>
            <a:ext cx="4765487" cy="264728"/>
          </a:xfrm>
        </p:spPr>
        <p:txBody>
          <a:bodyPr/>
          <a:lstStyle/>
          <a:p>
            <a:r>
              <a:rPr lang="sv-SE" dirty="0"/>
              <a:t>Skog och skogsbruk</a:t>
            </a:r>
          </a:p>
          <a:p>
            <a:endParaRPr lang="sv-SE" dirty="0"/>
          </a:p>
        </p:txBody>
      </p:sp>
      <p:sp>
        <p:nvSpPr>
          <p:cNvPr id="6" name="TextBox 5">
            <a:extLst>
              <a:ext uri="{FF2B5EF4-FFF2-40B4-BE49-F238E27FC236}">
                <a16:creationId xmlns:a16="http://schemas.microsoft.com/office/drawing/2014/main" id="{E81C0A1B-FE86-C334-8EEA-891F6B0D14EA}"/>
              </a:ext>
            </a:extLst>
          </p:cNvPr>
          <p:cNvSpPr txBox="1"/>
          <p:nvPr/>
        </p:nvSpPr>
        <p:spPr>
          <a:xfrm>
            <a:off x="9012237" y="3880855"/>
            <a:ext cx="2298493" cy="2585323"/>
          </a:xfrm>
          <a:prstGeom prst="rect">
            <a:avLst/>
          </a:prstGeom>
          <a:noFill/>
        </p:spPr>
        <p:txBody>
          <a:bodyPr wrap="square" lIns="0" tIns="0" rIns="0" bIns="0" rtlCol="0">
            <a:spAutoFit/>
          </a:bodyPr>
          <a:lstStyle/>
          <a:p>
            <a:r>
              <a:rPr lang="en-GB" sz="1200" dirty="0">
                <a:latin typeface="+mj-lt"/>
              </a:rPr>
              <a:t>I </a:t>
            </a:r>
            <a:r>
              <a:rPr lang="en-GB" sz="1200" dirty="0" err="1">
                <a:latin typeface="+mj-lt"/>
              </a:rPr>
              <a:t>motsats</a:t>
            </a:r>
            <a:r>
              <a:rPr lang="en-GB" sz="1200" dirty="0">
                <a:latin typeface="+mj-lt"/>
              </a:rPr>
              <a:t> till </a:t>
            </a:r>
            <a:r>
              <a:rPr lang="en-GB" sz="1200" dirty="0" err="1">
                <a:latin typeface="+mj-lt"/>
              </a:rPr>
              <a:t>många</a:t>
            </a:r>
            <a:r>
              <a:rPr lang="en-GB" sz="1200" dirty="0">
                <a:latin typeface="+mj-lt"/>
              </a:rPr>
              <a:t> </a:t>
            </a:r>
            <a:r>
              <a:rPr lang="en-GB" sz="1200" dirty="0" err="1">
                <a:latin typeface="+mj-lt"/>
              </a:rPr>
              <a:t>delar</a:t>
            </a:r>
            <a:r>
              <a:rPr lang="en-GB" sz="1200" dirty="0">
                <a:latin typeface="+mj-lt"/>
              </a:rPr>
              <a:t> </a:t>
            </a:r>
            <a:r>
              <a:rPr lang="en-GB" sz="1200" dirty="0" err="1">
                <a:latin typeface="+mj-lt"/>
              </a:rPr>
              <a:t>i</a:t>
            </a:r>
            <a:r>
              <a:rPr lang="en-GB" sz="1200" dirty="0">
                <a:latin typeface="+mj-lt"/>
              </a:rPr>
              <a:t> </a:t>
            </a:r>
            <a:r>
              <a:rPr lang="en-GB" sz="1200" dirty="0" err="1">
                <a:latin typeface="+mj-lt"/>
              </a:rPr>
              <a:t>världen</a:t>
            </a:r>
            <a:r>
              <a:rPr lang="en-GB" sz="1200" dirty="0">
                <a:latin typeface="+mj-lt"/>
              </a:rPr>
              <a:t> </a:t>
            </a:r>
            <a:r>
              <a:rPr lang="en-GB" sz="1200" dirty="0" err="1">
                <a:latin typeface="+mj-lt"/>
              </a:rPr>
              <a:t>där</a:t>
            </a:r>
            <a:r>
              <a:rPr lang="en-GB" sz="1200" dirty="0">
                <a:latin typeface="+mj-lt"/>
              </a:rPr>
              <a:t> </a:t>
            </a:r>
            <a:r>
              <a:rPr lang="en-GB" sz="1200" dirty="0" err="1">
                <a:latin typeface="+mj-lt"/>
              </a:rPr>
              <a:t>avskogningen</a:t>
            </a:r>
            <a:r>
              <a:rPr lang="en-GB" sz="1200" dirty="0">
                <a:latin typeface="+mj-lt"/>
              </a:rPr>
              <a:t> </a:t>
            </a:r>
            <a:r>
              <a:rPr lang="en-GB" sz="1200" dirty="0" err="1">
                <a:latin typeface="+mj-lt"/>
              </a:rPr>
              <a:t>fortfarande</a:t>
            </a:r>
            <a:r>
              <a:rPr lang="en-GB" sz="1200" dirty="0">
                <a:latin typeface="+mj-lt"/>
              </a:rPr>
              <a:t> </a:t>
            </a:r>
            <a:r>
              <a:rPr lang="en-GB" sz="1200" dirty="0" err="1">
                <a:latin typeface="+mj-lt"/>
              </a:rPr>
              <a:t>är</a:t>
            </a:r>
            <a:r>
              <a:rPr lang="en-GB" sz="1200" dirty="0">
                <a:latin typeface="+mj-lt"/>
              </a:rPr>
              <a:t> </a:t>
            </a:r>
            <a:r>
              <a:rPr lang="en-GB" sz="1200" dirty="0" err="1">
                <a:latin typeface="+mj-lt"/>
              </a:rPr>
              <a:t>ett</a:t>
            </a:r>
            <a:r>
              <a:rPr lang="en-GB" sz="1200" dirty="0">
                <a:latin typeface="+mj-lt"/>
              </a:rPr>
              <a:t> </a:t>
            </a:r>
            <a:r>
              <a:rPr lang="en-GB" sz="1200" dirty="0" err="1">
                <a:latin typeface="+mj-lt"/>
              </a:rPr>
              <a:t>stort</a:t>
            </a:r>
            <a:r>
              <a:rPr lang="en-GB" sz="1200" dirty="0">
                <a:latin typeface="+mj-lt"/>
              </a:rPr>
              <a:t> problem </a:t>
            </a:r>
            <a:r>
              <a:rPr lang="en-GB" sz="1200" dirty="0" err="1">
                <a:latin typeface="+mj-lt"/>
              </a:rPr>
              <a:t>växer</a:t>
            </a:r>
            <a:r>
              <a:rPr lang="en-GB" sz="1200" dirty="0">
                <a:latin typeface="+mj-lt"/>
              </a:rPr>
              <a:t> </a:t>
            </a:r>
            <a:r>
              <a:rPr lang="en-GB" sz="1200" dirty="0" err="1">
                <a:latin typeface="+mj-lt"/>
              </a:rPr>
              <a:t>skogarna</a:t>
            </a:r>
            <a:r>
              <a:rPr lang="en-GB" sz="1200" dirty="0">
                <a:latin typeface="+mj-lt"/>
              </a:rPr>
              <a:t> </a:t>
            </a:r>
            <a:r>
              <a:rPr lang="en-GB" sz="1200" dirty="0" err="1">
                <a:latin typeface="+mj-lt"/>
              </a:rPr>
              <a:t>i</a:t>
            </a:r>
            <a:r>
              <a:rPr lang="en-GB" sz="1200" dirty="0">
                <a:latin typeface="+mj-lt"/>
              </a:rPr>
              <a:t> EU.</a:t>
            </a:r>
          </a:p>
          <a:p>
            <a:br>
              <a:rPr lang="en-GB" sz="1200" dirty="0">
                <a:latin typeface="+mj-lt"/>
              </a:rPr>
            </a:br>
            <a:r>
              <a:rPr lang="en-GB" sz="1200" dirty="0">
                <a:latin typeface="+mj-lt"/>
              </a:rPr>
              <a:t>De sex </a:t>
            </a:r>
            <a:r>
              <a:rPr lang="en-GB" sz="1200" dirty="0" err="1">
                <a:latin typeface="+mj-lt"/>
              </a:rPr>
              <a:t>medlemsstater</a:t>
            </a:r>
            <a:r>
              <a:rPr lang="en-GB" sz="1200" dirty="0">
                <a:latin typeface="+mj-lt"/>
              </a:rPr>
              <a:t> </a:t>
            </a:r>
            <a:r>
              <a:rPr lang="en-GB" sz="1200" dirty="0" err="1">
                <a:latin typeface="+mj-lt"/>
              </a:rPr>
              <a:t>i</a:t>
            </a:r>
            <a:r>
              <a:rPr lang="en-GB" sz="1200" dirty="0">
                <a:latin typeface="+mj-lt"/>
              </a:rPr>
              <a:t> EU </a:t>
            </a:r>
            <a:br>
              <a:rPr lang="en-GB" sz="1200" dirty="0">
                <a:latin typeface="+mj-lt"/>
              </a:rPr>
            </a:br>
            <a:r>
              <a:rPr lang="en-GB" sz="1200" dirty="0" err="1">
                <a:latin typeface="+mj-lt"/>
              </a:rPr>
              <a:t>som</a:t>
            </a:r>
            <a:r>
              <a:rPr lang="en-GB" sz="1200" dirty="0">
                <a:latin typeface="+mj-lt"/>
              </a:rPr>
              <a:t> </a:t>
            </a:r>
            <a:r>
              <a:rPr lang="en-GB" sz="1200" dirty="0" err="1">
                <a:latin typeface="+mj-lt"/>
              </a:rPr>
              <a:t>har</a:t>
            </a:r>
            <a:r>
              <a:rPr lang="en-GB" sz="1200" dirty="0">
                <a:latin typeface="+mj-lt"/>
              </a:rPr>
              <a:t> </a:t>
            </a:r>
            <a:r>
              <a:rPr lang="en-GB" sz="1200" dirty="0" err="1">
                <a:latin typeface="+mj-lt"/>
              </a:rPr>
              <a:t>störst</a:t>
            </a:r>
            <a:r>
              <a:rPr lang="en-GB" sz="1200" dirty="0">
                <a:latin typeface="+mj-lt"/>
              </a:rPr>
              <a:t> </a:t>
            </a:r>
            <a:r>
              <a:rPr lang="en-GB" sz="1200" dirty="0" err="1">
                <a:latin typeface="+mj-lt"/>
              </a:rPr>
              <a:t>skogsarealer</a:t>
            </a:r>
            <a:r>
              <a:rPr lang="en-GB" sz="1200" dirty="0">
                <a:latin typeface="+mj-lt"/>
              </a:rPr>
              <a:t> </a:t>
            </a:r>
            <a:br>
              <a:rPr lang="en-GB" sz="1200" dirty="0">
                <a:latin typeface="+mj-lt"/>
              </a:rPr>
            </a:br>
            <a:r>
              <a:rPr lang="en-GB" sz="1200" dirty="0" err="1">
                <a:latin typeface="+mj-lt"/>
              </a:rPr>
              <a:t>är</a:t>
            </a:r>
            <a:r>
              <a:rPr lang="en-GB" sz="1200" dirty="0">
                <a:latin typeface="+mj-lt"/>
              </a:rPr>
              <a:t> Sverige, Finland, </a:t>
            </a:r>
            <a:r>
              <a:rPr lang="en-GB" sz="1200" dirty="0" err="1">
                <a:latin typeface="+mj-lt"/>
              </a:rPr>
              <a:t>Spanien</a:t>
            </a:r>
            <a:r>
              <a:rPr lang="en-GB" sz="1200" dirty="0">
                <a:latin typeface="+mj-lt"/>
              </a:rPr>
              <a:t>, </a:t>
            </a:r>
            <a:r>
              <a:rPr lang="en-GB" sz="1200" dirty="0" err="1">
                <a:latin typeface="+mj-lt"/>
              </a:rPr>
              <a:t>Frankrike</a:t>
            </a:r>
            <a:r>
              <a:rPr lang="en-GB" sz="1200" dirty="0">
                <a:latin typeface="+mj-lt"/>
              </a:rPr>
              <a:t>, </a:t>
            </a:r>
            <a:r>
              <a:rPr lang="en-GB" sz="1200" dirty="0" err="1">
                <a:latin typeface="+mj-lt"/>
              </a:rPr>
              <a:t>Tyskland</a:t>
            </a:r>
            <a:r>
              <a:rPr lang="en-GB" sz="1200" dirty="0">
                <a:latin typeface="+mj-lt"/>
              </a:rPr>
              <a:t> </a:t>
            </a:r>
            <a:r>
              <a:rPr lang="en-GB" sz="1200" dirty="0" err="1">
                <a:latin typeface="+mj-lt"/>
              </a:rPr>
              <a:t>och</a:t>
            </a:r>
            <a:r>
              <a:rPr lang="en-GB" sz="1200" dirty="0">
                <a:latin typeface="+mj-lt"/>
              </a:rPr>
              <a:t> </a:t>
            </a:r>
            <a:r>
              <a:rPr lang="en-GB" sz="1200" dirty="0" err="1">
                <a:latin typeface="+mj-lt"/>
              </a:rPr>
              <a:t>Italien</a:t>
            </a:r>
            <a:r>
              <a:rPr lang="en-GB" sz="1200" dirty="0">
                <a:latin typeface="+mj-lt"/>
              </a:rPr>
              <a:t>. </a:t>
            </a:r>
          </a:p>
          <a:p>
            <a:endParaRPr lang="en-GB" sz="1200" dirty="0">
              <a:latin typeface="+mj-lt"/>
            </a:endParaRPr>
          </a:p>
          <a:p>
            <a:r>
              <a:rPr lang="en-GB" sz="1200" dirty="0" err="1">
                <a:latin typeface="+mj-lt"/>
              </a:rPr>
              <a:t>Tillsammans</a:t>
            </a:r>
            <a:r>
              <a:rPr lang="en-GB" sz="1200" dirty="0">
                <a:latin typeface="+mj-lt"/>
              </a:rPr>
              <a:t> </a:t>
            </a:r>
            <a:r>
              <a:rPr lang="en-GB" sz="1200" dirty="0" err="1">
                <a:latin typeface="+mj-lt"/>
              </a:rPr>
              <a:t>har</a:t>
            </a:r>
            <a:r>
              <a:rPr lang="en-GB" sz="1200" dirty="0">
                <a:latin typeface="+mj-lt"/>
              </a:rPr>
              <a:t> de </a:t>
            </a:r>
            <a:r>
              <a:rPr lang="en-GB" sz="1200" dirty="0" err="1">
                <a:latin typeface="+mj-lt"/>
              </a:rPr>
              <a:t>två</a:t>
            </a:r>
            <a:r>
              <a:rPr lang="en-GB" sz="1200" dirty="0">
                <a:latin typeface="+mj-lt"/>
              </a:rPr>
              <a:t> </a:t>
            </a:r>
            <a:r>
              <a:rPr lang="en-GB" sz="1200" dirty="0" err="1">
                <a:latin typeface="+mj-lt"/>
              </a:rPr>
              <a:t>tredjedelar</a:t>
            </a:r>
            <a:r>
              <a:rPr lang="en-GB" sz="1200" dirty="0">
                <a:latin typeface="+mj-lt"/>
              </a:rPr>
              <a:t> </a:t>
            </a:r>
            <a:r>
              <a:rPr lang="en-GB" sz="1200" dirty="0" err="1">
                <a:latin typeface="+mj-lt"/>
              </a:rPr>
              <a:t>av</a:t>
            </a:r>
            <a:r>
              <a:rPr lang="en-GB" sz="1200" dirty="0">
                <a:latin typeface="+mj-lt"/>
              </a:rPr>
              <a:t> EU:s </a:t>
            </a:r>
            <a:r>
              <a:rPr lang="en-GB" sz="1200" dirty="0" err="1">
                <a:latin typeface="+mj-lt"/>
              </a:rPr>
              <a:t>skogsarealer</a:t>
            </a:r>
            <a:r>
              <a:rPr lang="en-GB" sz="1200" dirty="0">
                <a:latin typeface="+mj-lt"/>
              </a:rPr>
              <a:t>.</a:t>
            </a:r>
          </a:p>
          <a:p>
            <a:pPr algn="l"/>
            <a:endParaRPr lang="sv-SE" sz="1200" dirty="0">
              <a:latin typeface="+mj-lt"/>
              <a:cs typeface="Arial" panose="020B0604020202020204" pitchFamily="34" charset="0"/>
            </a:endParaRPr>
          </a:p>
        </p:txBody>
      </p:sp>
    </p:spTree>
    <p:extLst>
      <p:ext uri="{BB962C8B-B14F-4D97-AF65-F5344CB8AC3E}">
        <p14:creationId xmlns:p14="http://schemas.microsoft.com/office/powerpoint/2010/main" val="1037235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98028-A981-9F43-104A-CEBE7C093F32}"/>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EB459B57-A220-55B4-A3D7-2009923CBB23}"/>
              </a:ext>
            </a:extLst>
          </p:cNvPr>
          <p:cNvPicPr>
            <a:picLocks noChangeAspect="1"/>
          </p:cNvPicPr>
          <p:nvPr/>
        </p:nvPicPr>
        <p:blipFill>
          <a:blip r:embed="rId3"/>
          <a:srcRect t="34166"/>
          <a:stretch>
            <a:fillRect/>
          </a:stretch>
        </p:blipFill>
        <p:spPr>
          <a:xfrm>
            <a:off x="1" y="2343150"/>
            <a:ext cx="12191998" cy="4514850"/>
          </a:xfrm>
          <a:prstGeom prst="rect">
            <a:avLst/>
          </a:prstGeom>
        </p:spPr>
      </p:pic>
      <p:sp>
        <p:nvSpPr>
          <p:cNvPr id="2" name="Rubrik 1">
            <a:extLst>
              <a:ext uri="{FF2B5EF4-FFF2-40B4-BE49-F238E27FC236}">
                <a16:creationId xmlns:a16="http://schemas.microsoft.com/office/drawing/2014/main" id="{F48DC3D5-5756-CB8C-FC4E-811CA5598F36}"/>
              </a:ext>
            </a:extLst>
          </p:cNvPr>
          <p:cNvSpPr>
            <a:spLocks noGrp="1"/>
          </p:cNvSpPr>
          <p:nvPr>
            <p:ph type="title"/>
          </p:nvPr>
        </p:nvSpPr>
        <p:spPr>
          <a:xfrm>
            <a:off x="318295" y="925532"/>
            <a:ext cx="8082755" cy="1781949"/>
          </a:xfrm>
        </p:spPr>
        <p:txBody>
          <a:bodyPr/>
          <a:lstStyle/>
          <a:p>
            <a:r>
              <a:rPr lang="sv-SE" dirty="0"/>
              <a:t>Volymen levande träd i den svenska skogen </a:t>
            </a:r>
            <a:br>
              <a:rPr lang="sv-SE" dirty="0"/>
            </a:br>
            <a:r>
              <a:rPr lang="sv-SE" dirty="0"/>
              <a:t>har ökat sedan 1920-talet. </a:t>
            </a:r>
            <a:br>
              <a:rPr lang="sv-SE" dirty="0"/>
            </a:br>
            <a:br>
              <a:rPr lang="sv-SE" sz="1100" dirty="0"/>
            </a:br>
            <a:r>
              <a:rPr lang="en-GB" sz="1200" dirty="0">
                <a:latin typeface="+mj-lt"/>
              </a:rPr>
              <a:t>Femårsmedelvärde, </a:t>
            </a:r>
            <a:r>
              <a:rPr lang="en-GB" sz="1200" dirty="0" err="1">
                <a:latin typeface="+mj-lt"/>
              </a:rPr>
              <a:t>anges</a:t>
            </a:r>
            <a:r>
              <a:rPr lang="en-GB" sz="1200" dirty="0">
                <a:latin typeface="+mj-lt"/>
              </a:rPr>
              <a:t> </a:t>
            </a:r>
            <a:r>
              <a:rPr lang="en-GB" sz="1200" dirty="0" err="1">
                <a:latin typeface="+mj-lt"/>
              </a:rPr>
              <a:t>som</a:t>
            </a:r>
            <a:r>
              <a:rPr lang="en-GB" sz="1200" dirty="0">
                <a:latin typeface="+mj-lt"/>
              </a:rPr>
              <a:t> </a:t>
            </a:r>
            <a:r>
              <a:rPr lang="en-GB" sz="1200" dirty="0" err="1">
                <a:latin typeface="+mj-lt"/>
              </a:rPr>
              <a:t>mittenår</a:t>
            </a:r>
            <a:r>
              <a:rPr lang="en-GB" sz="1200" dirty="0">
                <a:latin typeface="+mj-lt"/>
              </a:rPr>
              <a:t> e.g. 2018</a:t>
            </a:r>
            <a:r>
              <a:rPr lang="en-GB" sz="1200" spc="-150" dirty="0">
                <a:latin typeface="+mj-lt"/>
              </a:rPr>
              <a:t> </a:t>
            </a:r>
            <a:r>
              <a:rPr lang="en-GB" sz="1200" dirty="0">
                <a:latin typeface="+mj-lt"/>
              </a:rPr>
              <a:t>–</a:t>
            </a:r>
            <a:r>
              <a:rPr lang="en-GB" sz="1200" spc="-150" dirty="0">
                <a:latin typeface="+mj-lt"/>
              </a:rPr>
              <a:t> </a:t>
            </a:r>
            <a:r>
              <a:rPr lang="en-GB" sz="1200" dirty="0">
                <a:latin typeface="+mj-lt"/>
              </a:rPr>
              <a:t>2022 = 2020</a:t>
            </a:r>
            <a:endParaRPr lang="sv-SE" dirty="0"/>
          </a:p>
        </p:txBody>
      </p:sp>
      <p:sp>
        <p:nvSpPr>
          <p:cNvPr id="5" name="Platshållare för text 2">
            <a:extLst>
              <a:ext uri="{FF2B5EF4-FFF2-40B4-BE49-F238E27FC236}">
                <a16:creationId xmlns:a16="http://schemas.microsoft.com/office/drawing/2014/main" id="{3CF2362C-5557-93C8-82F7-A0425A68F4E2}"/>
              </a:ext>
            </a:extLst>
          </p:cNvPr>
          <p:cNvSpPr txBox="1">
            <a:spLocks/>
          </p:cNvSpPr>
          <p:nvPr/>
        </p:nvSpPr>
        <p:spPr>
          <a:xfrm>
            <a:off x="338138" y="6503891"/>
            <a:ext cx="4320000" cy="151200"/>
          </a:xfrm>
          <a:prstGeom prst="rect">
            <a:avLst/>
          </a:prstGeom>
        </p:spPr>
        <p:txBody>
          <a:bodyPr vert="horz" lIns="0" tIns="0" rIns="0" bIns="0" rtlCol="0" anchor="b" anchorCtr="0">
            <a:noAutofit/>
          </a:bodyPr>
          <a:lstStyle>
            <a:lvl1pPr marL="0" indent="0" algn="l" defTabSz="914400" rtl="0" eaLnBrk="1" latinLnBrk="0" hangingPunct="1">
              <a:lnSpc>
                <a:spcPct val="110000"/>
              </a:lnSpc>
              <a:spcBef>
                <a:spcPts val="0"/>
              </a:spcBef>
              <a:spcAft>
                <a:spcPts val="1000"/>
              </a:spcAft>
              <a:buFontTx/>
              <a:buNone/>
              <a:defRPr sz="900" kern="1200">
                <a:solidFill>
                  <a:schemeClr val="tx1"/>
                </a:solidFill>
                <a:latin typeface="+mj-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a:lstStyle>
          <a:p>
            <a:pPr marL="0" indent="0">
              <a:buNone/>
            </a:pPr>
            <a:r>
              <a:rPr lang="sv-SE" sz="900" dirty="0">
                <a:latin typeface="+mj-lt"/>
              </a:rPr>
              <a:t>Källa: SLU, Riksskogstaxeringen</a:t>
            </a:r>
          </a:p>
        </p:txBody>
      </p:sp>
      <p:sp>
        <p:nvSpPr>
          <p:cNvPr id="3" name="Platshållare för sidfot 4">
            <a:extLst>
              <a:ext uri="{FF2B5EF4-FFF2-40B4-BE49-F238E27FC236}">
                <a16:creationId xmlns:a16="http://schemas.microsoft.com/office/drawing/2014/main" id="{8E833E7A-EED3-C01E-E94A-586CD15AF6DB}"/>
              </a:ext>
            </a:extLst>
          </p:cNvPr>
          <p:cNvSpPr>
            <a:spLocks noGrp="1"/>
          </p:cNvSpPr>
          <p:nvPr>
            <p:ph type="ftr" sz="quarter" idx="11"/>
          </p:nvPr>
        </p:nvSpPr>
        <p:spPr>
          <a:xfrm>
            <a:off x="338138" y="254033"/>
            <a:ext cx="4765487" cy="264728"/>
          </a:xfrm>
        </p:spPr>
        <p:txBody>
          <a:bodyPr/>
          <a:lstStyle/>
          <a:p>
            <a:r>
              <a:rPr lang="sv-SE" dirty="0"/>
              <a:t>Skog och skogsbruk</a:t>
            </a:r>
          </a:p>
        </p:txBody>
      </p:sp>
      <p:sp>
        <p:nvSpPr>
          <p:cNvPr id="6" name="TextBox 5">
            <a:extLst>
              <a:ext uri="{FF2B5EF4-FFF2-40B4-BE49-F238E27FC236}">
                <a16:creationId xmlns:a16="http://schemas.microsoft.com/office/drawing/2014/main" id="{A8886F14-47C9-758E-54C0-C1C92698D4A8}"/>
              </a:ext>
            </a:extLst>
          </p:cNvPr>
          <p:cNvSpPr txBox="1"/>
          <p:nvPr/>
        </p:nvSpPr>
        <p:spPr>
          <a:xfrm>
            <a:off x="334963" y="1927652"/>
            <a:ext cx="65" cy="230832"/>
          </a:xfrm>
          <a:prstGeom prst="rect">
            <a:avLst/>
          </a:prstGeom>
          <a:noFill/>
        </p:spPr>
        <p:txBody>
          <a:bodyPr wrap="none" lIns="0" tIns="0" rIns="0" bIns="0" rtlCol="0">
            <a:spAutoFit/>
          </a:bodyPr>
          <a:lstStyle/>
          <a:p>
            <a:pPr algn="l"/>
            <a:endParaRPr lang="sv-SE" sz="1500" err="1">
              <a:cs typeface="Arial" panose="020B0604020202020204" pitchFamily="34" charset="0"/>
            </a:endParaRPr>
          </a:p>
        </p:txBody>
      </p:sp>
      <p:sp>
        <p:nvSpPr>
          <p:cNvPr id="7" name="TextBox 6">
            <a:extLst>
              <a:ext uri="{FF2B5EF4-FFF2-40B4-BE49-F238E27FC236}">
                <a16:creationId xmlns:a16="http://schemas.microsoft.com/office/drawing/2014/main" id="{900B0516-2D47-FD80-A160-721005298C8D}"/>
              </a:ext>
            </a:extLst>
          </p:cNvPr>
          <p:cNvSpPr txBox="1"/>
          <p:nvPr/>
        </p:nvSpPr>
        <p:spPr>
          <a:xfrm>
            <a:off x="9421643" y="3907252"/>
            <a:ext cx="1940980" cy="553998"/>
          </a:xfrm>
          <a:prstGeom prst="rect">
            <a:avLst/>
          </a:prstGeom>
          <a:noFill/>
        </p:spPr>
        <p:txBody>
          <a:bodyPr wrap="square" lIns="0" tIns="0" rIns="0" bIns="0" rtlCol="0">
            <a:spAutoFit/>
          </a:bodyPr>
          <a:lstStyle/>
          <a:p>
            <a:r>
              <a:rPr lang="sv-SE" sz="1200" dirty="0">
                <a:latin typeface="+mj-lt"/>
                <a:cs typeface="Arial" panose="020B0604020202020204" pitchFamily="34" charset="0"/>
              </a:rPr>
              <a:t>Virkesförråd är den samlade volymen av alla trädstammar i skogen.</a:t>
            </a:r>
          </a:p>
        </p:txBody>
      </p:sp>
    </p:spTree>
    <p:extLst>
      <p:ext uri="{BB962C8B-B14F-4D97-AF65-F5344CB8AC3E}">
        <p14:creationId xmlns:p14="http://schemas.microsoft.com/office/powerpoint/2010/main" val="3474112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ADC8D9-1153-684F-7F3A-0D143E973771}"/>
              </a:ext>
            </a:extLst>
          </p:cNvPr>
          <p:cNvPicPr>
            <a:picLocks noChangeAspect="1"/>
          </p:cNvPicPr>
          <p:nvPr/>
        </p:nvPicPr>
        <p:blipFill>
          <a:blip r:embed="rId3"/>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DE22A4A-4E7C-6A55-C10C-EDE331AA70B3}"/>
              </a:ext>
            </a:extLst>
          </p:cNvPr>
          <p:cNvSpPr>
            <a:spLocks noGrp="1"/>
          </p:cNvSpPr>
          <p:nvPr>
            <p:ph type="title"/>
          </p:nvPr>
        </p:nvSpPr>
        <p:spPr/>
        <p:txBody>
          <a:bodyPr/>
          <a:lstStyle/>
          <a:p>
            <a:r>
              <a:rPr lang="sv-SE"/>
              <a:t>Tillväxt och</a:t>
            </a:r>
            <a:br>
              <a:rPr lang="sv-SE"/>
            </a:br>
            <a:r>
              <a:rPr lang="sv-SE"/>
              <a:t>avverkning i Sverige  </a:t>
            </a:r>
          </a:p>
        </p:txBody>
      </p:sp>
      <p:sp>
        <p:nvSpPr>
          <p:cNvPr id="5" name="Text Placeholder 4">
            <a:extLst>
              <a:ext uri="{FF2B5EF4-FFF2-40B4-BE49-F238E27FC236}">
                <a16:creationId xmlns:a16="http://schemas.microsoft.com/office/drawing/2014/main" id="{A39E060D-94DB-95AC-7E00-8E8D340B1C9E}"/>
              </a:ext>
            </a:extLst>
          </p:cNvPr>
          <p:cNvSpPr>
            <a:spLocks noGrp="1"/>
          </p:cNvSpPr>
          <p:nvPr>
            <p:ph type="body" sz="quarter" idx="17"/>
          </p:nvPr>
        </p:nvSpPr>
        <p:spPr/>
        <p:txBody>
          <a:bodyPr/>
          <a:lstStyle/>
          <a:p>
            <a:pPr marL="0" indent="0">
              <a:buNone/>
            </a:pPr>
            <a:r>
              <a:rPr lang="sv-SE"/>
              <a:t>Den sammanlagda volymen av träd i ­skogen är dubbelt så stor som för hundra år sedan. Ett långsiktigt fokus på återplantering och skötselåtgärder som främjar skogens tillväxt är förklaringen. Träden står tätare, växer snabbare och plantmaterialet är av bättre kvalitet. Tillväxten är större än avverkningen. </a:t>
            </a:r>
          </a:p>
          <a:p>
            <a:pPr marL="0" indent="0">
              <a:buNone/>
            </a:pPr>
            <a:r>
              <a:rPr lang="sv-SE"/>
              <a:t>Den totala tillväxten i diagrammet visar hur mycket skogen årligen växer. ”Total avgång” visar både hur mycket skog som har avverkats i skogsbruket samt träd som har fallit på grund av naturlig konkurrens eller till exempel av snö- och stormskador. Effekterna av stormarna Gudrun (2005) och Per (2007) syns tydligt. </a:t>
            </a:r>
          </a:p>
          <a:p>
            <a:endParaRPr lang="sv-SE"/>
          </a:p>
        </p:txBody>
      </p:sp>
      <p:sp>
        <p:nvSpPr>
          <p:cNvPr id="3" name="Text Placeholder 2">
            <a:extLst>
              <a:ext uri="{FF2B5EF4-FFF2-40B4-BE49-F238E27FC236}">
                <a16:creationId xmlns:a16="http://schemas.microsoft.com/office/drawing/2014/main" id="{6EBAF7EE-85B6-7920-EC11-774CFBF349BE}"/>
              </a:ext>
            </a:extLst>
          </p:cNvPr>
          <p:cNvSpPr>
            <a:spLocks noGrp="1"/>
          </p:cNvSpPr>
          <p:nvPr>
            <p:ph type="body" sz="quarter" idx="16"/>
          </p:nvPr>
        </p:nvSpPr>
        <p:spPr/>
        <p:txBody>
          <a:bodyPr/>
          <a:lstStyle/>
          <a:p>
            <a:r>
              <a:rPr lang="sv-SE"/>
              <a:t>Källa: SLU, Riksskogstaxeringen</a:t>
            </a:r>
          </a:p>
        </p:txBody>
      </p:sp>
      <p:sp>
        <p:nvSpPr>
          <p:cNvPr id="6" name="Footer Placeholder 5">
            <a:extLst>
              <a:ext uri="{FF2B5EF4-FFF2-40B4-BE49-F238E27FC236}">
                <a16:creationId xmlns:a16="http://schemas.microsoft.com/office/drawing/2014/main" id="{A0AD04DC-6D6E-8B89-6437-04DC1749F04A}"/>
              </a:ext>
            </a:extLst>
          </p:cNvPr>
          <p:cNvSpPr>
            <a:spLocks noGrp="1"/>
          </p:cNvSpPr>
          <p:nvPr>
            <p:ph type="ftr" sz="quarter" idx="19"/>
          </p:nvPr>
        </p:nvSpPr>
        <p:spPr/>
        <p:txBody>
          <a:bodyPr/>
          <a:lstStyle/>
          <a:p>
            <a:r>
              <a:rPr lang="en-GB" dirty="0"/>
              <a:t>Skog och </a:t>
            </a:r>
            <a:r>
              <a:rPr lang="en-GB" dirty="0" err="1"/>
              <a:t>skogsbruk</a:t>
            </a:r>
            <a:endParaRPr lang="en-GB" dirty="0"/>
          </a:p>
        </p:txBody>
      </p:sp>
    </p:spTree>
    <p:extLst>
      <p:ext uri="{BB962C8B-B14F-4D97-AF65-F5344CB8AC3E}">
        <p14:creationId xmlns:p14="http://schemas.microsoft.com/office/powerpoint/2010/main" val="2528973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04CC-F398-BC6E-4AF9-1A5DE1BD7C28}"/>
            </a:ext>
          </a:extLst>
        </p:cNvPr>
        <p:cNvGrpSpPr/>
        <p:nvPr/>
      </p:nvGrpSpPr>
      <p:grpSpPr>
        <a:xfrm>
          <a:off x="0" y="0"/>
          <a:ext cx="0" cy="0"/>
          <a:chOff x="0" y="0"/>
          <a:chExt cx="0" cy="0"/>
        </a:xfrm>
      </p:grpSpPr>
      <p:pic>
        <p:nvPicPr>
          <p:cNvPr id="2" name="Bildobjekt 1">
            <a:extLst>
              <a:ext uri="{FF2B5EF4-FFF2-40B4-BE49-F238E27FC236}">
                <a16:creationId xmlns:a16="http://schemas.microsoft.com/office/drawing/2014/main" id="{9681643A-ACB6-3D24-8F0F-27B60C4126EB}"/>
              </a:ext>
            </a:extLst>
          </p:cNvPr>
          <p:cNvPicPr>
            <a:picLocks noChangeAspect="1"/>
          </p:cNvPicPr>
          <p:nvPr/>
        </p:nvPicPr>
        <p:blipFill>
          <a:blip r:embed="rId3"/>
          <a:srcRect l="25868" r="26264" b="8002"/>
          <a:stretch>
            <a:fillRect/>
          </a:stretch>
        </p:blipFill>
        <p:spPr>
          <a:xfrm>
            <a:off x="6096000" y="386397"/>
            <a:ext cx="5777705" cy="6246178"/>
          </a:xfrm>
          <a:prstGeom prst="rect">
            <a:avLst/>
          </a:prstGeom>
        </p:spPr>
      </p:pic>
      <p:sp>
        <p:nvSpPr>
          <p:cNvPr id="3" name="Platshållare för text 2">
            <a:extLst>
              <a:ext uri="{FF2B5EF4-FFF2-40B4-BE49-F238E27FC236}">
                <a16:creationId xmlns:a16="http://schemas.microsoft.com/office/drawing/2014/main" id="{0FEF12FB-B81C-FC1D-691D-0CEF1E11C88C}"/>
              </a:ext>
            </a:extLst>
          </p:cNvPr>
          <p:cNvSpPr>
            <a:spLocks noGrp="1"/>
          </p:cNvSpPr>
          <p:nvPr>
            <p:ph type="body" sz="quarter" idx="16"/>
          </p:nvPr>
        </p:nvSpPr>
        <p:spPr/>
        <p:txBody>
          <a:bodyPr/>
          <a:lstStyle/>
          <a:p>
            <a:r>
              <a:rPr lang="sv-SE" dirty="0"/>
              <a:t>Källa: Skogsstyrelsen, 2024</a:t>
            </a:r>
          </a:p>
        </p:txBody>
      </p:sp>
      <p:sp>
        <p:nvSpPr>
          <p:cNvPr id="4" name="Rubrik 3">
            <a:extLst>
              <a:ext uri="{FF2B5EF4-FFF2-40B4-BE49-F238E27FC236}">
                <a16:creationId xmlns:a16="http://schemas.microsoft.com/office/drawing/2014/main" id="{1BA9762E-30BD-7E84-4642-6BFAE18F39C5}"/>
              </a:ext>
            </a:extLst>
          </p:cNvPr>
          <p:cNvSpPr>
            <a:spLocks noGrp="1"/>
          </p:cNvSpPr>
          <p:nvPr>
            <p:ph type="title"/>
          </p:nvPr>
        </p:nvSpPr>
        <p:spPr>
          <a:xfrm>
            <a:off x="318295" y="925532"/>
            <a:ext cx="4765487" cy="1030268"/>
          </a:xfrm>
        </p:spPr>
        <p:txBody>
          <a:bodyPr/>
          <a:lstStyle/>
          <a:p>
            <a:r>
              <a:rPr lang="en-GB" dirty="0" err="1"/>
              <a:t>Många</a:t>
            </a:r>
            <a:r>
              <a:rPr lang="en-GB" dirty="0"/>
              <a:t> </a:t>
            </a:r>
            <a:r>
              <a:rPr lang="en-GB" dirty="0" err="1"/>
              <a:t>privatpersoner</a:t>
            </a:r>
            <a:r>
              <a:rPr lang="en-GB" dirty="0"/>
              <a:t> </a:t>
            </a:r>
            <a:r>
              <a:rPr lang="en-GB" dirty="0" err="1"/>
              <a:t>äger</a:t>
            </a:r>
            <a:r>
              <a:rPr lang="en-GB" dirty="0"/>
              <a:t> </a:t>
            </a:r>
            <a:r>
              <a:rPr lang="en-GB" dirty="0" err="1"/>
              <a:t>skog</a:t>
            </a:r>
            <a:endParaRPr lang="en-GB" dirty="0"/>
          </a:p>
        </p:txBody>
      </p:sp>
      <p:sp>
        <p:nvSpPr>
          <p:cNvPr id="5" name="Platshållare för text 4">
            <a:extLst>
              <a:ext uri="{FF2B5EF4-FFF2-40B4-BE49-F238E27FC236}">
                <a16:creationId xmlns:a16="http://schemas.microsoft.com/office/drawing/2014/main" id="{491AC7F1-C5E5-CA8D-3613-B71FC741879D}"/>
              </a:ext>
            </a:extLst>
          </p:cNvPr>
          <p:cNvSpPr>
            <a:spLocks noGrp="1"/>
          </p:cNvSpPr>
          <p:nvPr>
            <p:ph type="body" sz="quarter" idx="17"/>
          </p:nvPr>
        </p:nvSpPr>
        <p:spPr/>
        <p:txBody>
          <a:bodyPr/>
          <a:lstStyle/>
          <a:p>
            <a:pPr marL="0" indent="0">
              <a:buNone/>
            </a:pPr>
            <a:r>
              <a:rPr lang="en-GB" err="1"/>
              <a:t>Ungefär</a:t>
            </a:r>
            <a:r>
              <a:rPr lang="en-GB"/>
              <a:t> </a:t>
            </a:r>
            <a:r>
              <a:rPr lang="en-GB" err="1"/>
              <a:t>en</a:t>
            </a:r>
            <a:r>
              <a:rPr lang="en-GB"/>
              <a:t> </a:t>
            </a:r>
            <a:r>
              <a:rPr lang="en-GB" err="1"/>
              <a:t>fjärdedel</a:t>
            </a:r>
            <a:r>
              <a:rPr lang="en-GB"/>
              <a:t> </a:t>
            </a:r>
            <a:r>
              <a:rPr lang="en-GB" err="1"/>
              <a:t>av</a:t>
            </a:r>
            <a:r>
              <a:rPr lang="en-GB"/>
              <a:t> den </a:t>
            </a:r>
            <a:r>
              <a:rPr lang="en-GB" err="1"/>
              <a:t>svenska</a:t>
            </a:r>
            <a:r>
              <a:rPr lang="en-GB"/>
              <a:t> </a:t>
            </a:r>
            <a:r>
              <a:rPr lang="en-GB" err="1"/>
              <a:t>skogen</a:t>
            </a:r>
            <a:r>
              <a:rPr lang="en-GB"/>
              <a:t> </a:t>
            </a:r>
            <a:r>
              <a:rPr lang="en-GB" err="1"/>
              <a:t>ägs</a:t>
            </a:r>
            <a:r>
              <a:rPr lang="en-GB"/>
              <a:t> </a:t>
            </a:r>
            <a:r>
              <a:rPr lang="en-GB" err="1"/>
              <a:t>av</a:t>
            </a:r>
            <a:r>
              <a:rPr lang="en-GB"/>
              <a:t> </a:t>
            </a:r>
            <a:r>
              <a:rPr lang="en-GB" err="1"/>
              <a:t>privata</a:t>
            </a:r>
            <a:r>
              <a:rPr lang="en-GB"/>
              <a:t> </a:t>
            </a:r>
            <a:r>
              <a:rPr lang="en-GB" err="1"/>
              <a:t>skogsbolag</a:t>
            </a:r>
            <a:r>
              <a:rPr lang="en-GB"/>
              <a:t>. En </a:t>
            </a:r>
            <a:r>
              <a:rPr lang="en-GB" err="1"/>
              <a:t>fjärdedel</a:t>
            </a:r>
            <a:r>
              <a:rPr lang="en-GB"/>
              <a:t> </a:t>
            </a:r>
            <a:r>
              <a:rPr lang="en-GB" err="1"/>
              <a:t>ägs</a:t>
            </a:r>
            <a:r>
              <a:rPr lang="en-GB"/>
              <a:t> </a:t>
            </a:r>
            <a:r>
              <a:rPr lang="en-GB" err="1"/>
              <a:t>av</a:t>
            </a:r>
            <a:r>
              <a:rPr lang="en-GB"/>
              <a:t> stat, </a:t>
            </a:r>
            <a:r>
              <a:rPr lang="en-GB" err="1"/>
              <a:t>kommun</a:t>
            </a:r>
            <a:r>
              <a:rPr lang="en-GB"/>
              <a:t> och Svenska </a:t>
            </a:r>
            <a:r>
              <a:rPr lang="en-GB" err="1"/>
              <a:t>kyrkan</a:t>
            </a:r>
            <a:r>
              <a:rPr lang="en-GB"/>
              <a:t>. </a:t>
            </a:r>
            <a:r>
              <a:rPr lang="en-GB" err="1"/>
              <a:t>Nästan</a:t>
            </a:r>
            <a:r>
              <a:rPr lang="en-GB"/>
              <a:t> </a:t>
            </a:r>
            <a:r>
              <a:rPr lang="en-GB" err="1"/>
              <a:t>hälften</a:t>
            </a:r>
            <a:r>
              <a:rPr lang="en-GB"/>
              <a:t> </a:t>
            </a:r>
            <a:r>
              <a:rPr lang="en-GB" err="1"/>
              <a:t>av</a:t>
            </a:r>
            <a:r>
              <a:rPr lang="en-GB"/>
              <a:t> den </a:t>
            </a:r>
            <a:r>
              <a:rPr lang="en-GB" err="1"/>
              <a:t>svenska</a:t>
            </a:r>
            <a:r>
              <a:rPr lang="en-GB"/>
              <a:t> </a:t>
            </a:r>
            <a:r>
              <a:rPr lang="en-GB" err="1"/>
              <a:t>skogen</a:t>
            </a:r>
            <a:r>
              <a:rPr lang="en-GB"/>
              <a:t> </a:t>
            </a:r>
            <a:r>
              <a:rPr lang="en-GB" err="1"/>
              <a:t>ägs</a:t>
            </a:r>
            <a:r>
              <a:rPr lang="en-GB"/>
              <a:t> </a:t>
            </a:r>
            <a:r>
              <a:rPr lang="en-GB" err="1"/>
              <a:t>av</a:t>
            </a:r>
            <a:r>
              <a:rPr lang="en-GB"/>
              <a:t> 308 000 </a:t>
            </a:r>
            <a:r>
              <a:rPr lang="en-GB" err="1"/>
              <a:t>privatpersoner</a:t>
            </a:r>
            <a:r>
              <a:rPr lang="en-GB"/>
              <a:t> – </a:t>
            </a:r>
            <a:r>
              <a:rPr lang="en-GB" err="1"/>
              <a:t>vilket</a:t>
            </a:r>
            <a:r>
              <a:rPr lang="en-GB"/>
              <a:t> </a:t>
            </a:r>
            <a:r>
              <a:rPr lang="en-GB" err="1"/>
              <a:t>betyder</a:t>
            </a:r>
            <a:r>
              <a:rPr lang="en-GB"/>
              <a:t> </a:t>
            </a:r>
            <a:r>
              <a:rPr lang="en-GB" err="1"/>
              <a:t>att</a:t>
            </a:r>
            <a:r>
              <a:rPr lang="en-GB"/>
              <a:t> 3 </a:t>
            </a:r>
            <a:r>
              <a:rPr lang="en-GB" err="1"/>
              <a:t>procent</a:t>
            </a:r>
            <a:r>
              <a:rPr lang="en-GB"/>
              <a:t> </a:t>
            </a:r>
            <a:r>
              <a:rPr lang="en-GB" err="1"/>
              <a:t>av</a:t>
            </a:r>
            <a:r>
              <a:rPr lang="en-GB"/>
              <a:t> </a:t>
            </a:r>
            <a:r>
              <a:rPr lang="en-GB" err="1"/>
              <a:t>svenskarna</a:t>
            </a:r>
            <a:r>
              <a:rPr lang="en-GB"/>
              <a:t> </a:t>
            </a:r>
            <a:r>
              <a:rPr lang="en-GB" err="1"/>
              <a:t>äger</a:t>
            </a:r>
            <a:r>
              <a:rPr lang="en-GB"/>
              <a:t> </a:t>
            </a:r>
            <a:r>
              <a:rPr lang="en-GB" err="1"/>
              <a:t>skog</a:t>
            </a:r>
            <a:r>
              <a:rPr lang="en-GB"/>
              <a:t> – och </a:t>
            </a:r>
            <a:r>
              <a:rPr lang="en-GB" err="1"/>
              <a:t>skogen</a:t>
            </a:r>
            <a:r>
              <a:rPr lang="en-GB"/>
              <a:t> </a:t>
            </a:r>
            <a:r>
              <a:rPr lang="en-GB" err="1"/>
              <a:t>går</a:t>
            </a:r>
            <a:r>
              <a:rPr lang="en-GB"/>
              <a:t> </a:t>
            </a:r>
            <a:r>
              <a:rPr lang="en-GB" err="1"/>
              <a:t>ofta</a:t>
            </a:r>
            <a:r>
              <a:rPr lang="en-GB"/>
              <a:t> </a:t>
            </a:r>
            <a:r>
              <a:rPr lang="en-GB" err="1"/>
              <a:t>i</a:t>
            </a:r>
            <a:r>
              <a:rPr lang="en-GB"/>
              <a:t> </a:t>
            </a:r>
            <a:r>
              <a:rPr lang="en-GB" err="1"/>
              <a:t>arv</a:t>
            </a:r>
            <a:r>
              <a:rPr lang="en-GB"/>
              <a:t>. (2024)</a:t>
            </a:r>
          </a:p>
        </p:txBody>
      </p:sp>
      <p:sp>
        <p:nvSpPr>
          <p:cNvPr id="6" name="Platshållare för sidfot 18">
            <a:extLst>
              <a:ext uri="{FF2B5EF4-FFF2-40B4-BE49-F238E27FC236}">
                <a16:creationId xmlns:a16="http://schemas.microsoft.com/office/drawing/2014/main" id="{6CA2EBD9-A757-49A1-057C-11AB8031077F}"/>
              </a:ext>
            </a:extLst>
          </p:cNvPr>
          <p:cNvSpPr>
            <a:spLocks noGrp="1"/>
          </p:cNvSpPr>
          <p:nvPr>
            <p:ph type="ftr" sz="quarter" idx="19"/>
          </p:nvPr>
        </p:nvSpPr>
        <p:spPr>
          <a:xfrm>
            <a:off x="338138" y="254033"/>
            <a:ext cx="4765487" cy="264728"/>
          </a:xfrm>
        </p:spPr>
        <p:txBody>
          <a:bodyPr/>
          <a:lstStyle/>
          <a:p>
            <a:r>
              <a:rPr lang="sv-SE" dirty="0"/>
              <a:t>Skog och skogsbruk</a:t>
            </a:r>
          </a:p>
          <a:p>
            <a:endParaRPr lang="sv-SE" dirty="0"/>
          </a:p>
        </p:txBody>
      </p:sp>
    </p:spTree>
    <p:extLst>
      <p:ext uri="{BB962C8B-B14F-4D97-AF65-F5344CB8AC3E}">
        <p14:creationId xmlns:p14="http://schemas.microsoft.com/office/powerpoint/2010/main" val="207868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86CDF-1ACC-7F1C-AE0E-370EDCEAFD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96A3A76-198D-B4BB-E8FD-D247CB2B689E}"/>
              </a:ext>
            </a:extLst>
          </p:cNvPr>
          <p:cNvPicPr>
            <a:picLocks noChangeAspect="1"/>
          </p:cNvPicPr>
          <p:nvPr/>
        </p:nvPicPr>
        <p:blipFill>
          <a:blip r:embed="rId3"/>
          <a:srcRect l="50000"/>
          <a:stretch>
            <a:fillRect/>
          </a:stretch>
        </p:blipFill>
        <p:spPr>
          <a:xfrm>
            <a:off x="6096000" y="-1"/>
            <a:ext cx="6096000" cy="6858000"/>
          </a:xfrm>
          <a:prstGeom prst="rect">
            <a:avLst/>
          </a:prstGeom>
        </p:spPr>
      </p:pic>
      <p:sp>
        <p:nvSpPr>
          <p:cNvPr id="7" name="Platshållare för sidfot 6">
            <a:extLst>
              <a:ext uri="{FF2B5EF4-FFF2-40B4-BE49-F238E27FC236}">
                <a16:creationId xmlns:a16="http://schemas.microsoft.com/office/drawing/2014/main" id="{DB27771C-8EA5-FA38-D012-320A56E0FE87}"/>
              </a:ext>
            </a:extLst>
          </p:cNvPr>
          <p:cNvSpPr>
            <a:spLocks noGrp="1"/>
          </p:cNvSpPr>
          <p:nvPr>
            <p:ph type="ftr" sz="quarter" idx="19"/>
          </p:nvPr>
        </p:nvSpPr>
        <p:spPr/>
        <p:txBody>
          <a:bodyPr/>
          <a:lstStyle/>
          <a:p>
            <a:r>
              <a:rPr lang="en-GB" dirty="0"/>
              <a:t>Skog och </a:t>
            </a:r>
            <a:r>
              <a:rPr lang="en-GB" dirty="0" err="1"/>
              <a:t>skogsbruk</a:t>
            </a:r>
            <a:endParaRPr lang="en-GB" dirty="0"/>
          </a:p>
        </p:txBody>
      </p:sp>
      <p:sp>
        <p:nvSpPr>
          <p:cNvPr id="4" name="Platshållare för text 3">
            <a:extLst>
              <a:ext uri="{FF2B5EF4-FFF2-40B4-BE49-F238E27FC236}">
                <a16:creationId xmlns:a16="http://schemas.microsoft.com/office/drawing/2014/main" id="{26807E92-018C-3488-3E79-040D3F8758E0}"/>
              </a:ext>
            </a:extLst>
          </p:cNvPr>
          <p:cNvSpPr>
            <a:spLocks noGrp="1"/>
          </p:cNvSpPr>
          <p:nvPr>
            <p:ph type="body" sz="quarter" idx="16"/>
          </p:nvPr>
        </p:nvSpPr>
        <p:spPr/>
        <p:txBody>
          <a:bodyPr/>
          <a:lstStyle/>
          <a:p>
            <a:r>
              <a:rPr lang="sv-SE" dirty="0"/>
              <a:t>Källa: Skogsstyrelsen,</a:t>
            </a:r>
            <a:r>
              <a:rPr lang="en-GB" dirty="0">
                <a:solidFill>
                  <a:srgbClr val="000000"/>
                </a:solidFill>
              </a:rPr>
              <a:t> 2025</a:t>
            </a:r>
            <a:endParaRPr lang="sv-SE" dirty="0"/>
          </a:p>
        </p:txBody>
      </p:sp>
      <p:sp>
        <p:nvSpPr>
          <p:cNvPr id="2" name="Rubrik 1">
            <a:extLst>
              <a:ext uri="{FF2B5EF4-FFF2-40B4-BE49-F238E27FC236}">
                <a16:creationId xmlns:a16="http://schemas.microsoft.com/office/drawing/2014/main" id="{6641D7EC-C392-5250-84A5-3EBFBF692A5A}"/>
              </a:ext>
            </a:extLst>
          </p:cNvPr>
          <p:cNvSpPr>
            <a:spLocks noGrp="1"/>
          </p:cNvSpPr>
          <p:nvPr>
            <p:ph type="title"/>
          </p:nvPr>
        </p:nvSpPr>
        <p:spPr/>
        <p:txBody>
          <a:bodyPr/>
          <a:lstStyle/>
          <a:p>
            <a:r>
              <a:rPr lang="sv-SE"/>
              <a:t>Frivilliga avsättningar</a:t>
            </a:r>
            <a:br>
              <a:rPr lang="sv-SE"/>
            </a:br>
            <a:endParaRPr lang="sv-SE"/>
          </a:p>
        </p:txBody>
      </p:sp>
      <p:sp>
        <p:nvSpPr>
          <p:cNvPr id="6" name="Platshållare för innehåll 2">
            <a:extLst>
              <a:ext uri="{FF2B5EF4-FFF2-40B4-BE49-F238E27FC236}">
                <a16:creationId xmlns:a16="http://schemas.microsoft.com/office/drawing/2014/main" id="{513B38B4-49CA-C376-2544-F62B0E4059CA}"/>
              </a:ext>
            </a:extLst>
          </p:cNvPr>
          <p:cNvSpPr>
            <a:spLocks noGrp="1"/>
          </p:cNvSpPr>
          <p:nvPr>
            <p:ph type="body" sz="quarter" idx="17"/>
          </p:nvPr>
        </p:nvSpPr>
        <p:spPr/>
        <p:txBody>
          <a:bodyPr/>
          <a:lstStyle/>
          <a:p>
            <a:pPr marL="0" indent="0">
              <a:buNone/>
            </a:pPr>
            <a:r>
              <a:rPr lang="en-GB">
                <a:solidFill>
                  <a:srgbClr val="000000"/>
                </a:solidFill>
              </a:rPr>
              <a:t>1,4 </a:t>
            </a:r>
            <a:r>
              <a:rPr lang="en-GB" err="1">
                <a:solidFill>
                  <a:srgbClr val="000000"/>
                </a:solidFill>
              </a:rPr>
              <a:t>miljoner</a:t>
            </a:r>
            <a:r>
              <a:rPr lang="en-GB">
                <a:solidFill>
                  <a:srgbClr val="000000"/>
                </a:solidFill>
              </a:rPr>
              <a:t> </a:t>
            </a:r>
            <a:r>
              <a:rPr lang="en-GB" err="1">
                <a:solidFill>
                  <a:srgbClr val="000000"/>
                </a:solidFill>
              </a:rPr>
              <a:t>hektar</a:t>
            </a:r>
            <a:r>
              <a:rPr lang="en-GB">
                <a:solidFill>
                  <a:srgbClr val="000000"/>
                </a:solidFill>
              </a:rPr>
              <a:t> </a:t>
            </a:r>
            <a:r>
              <a:rPr lang="en-GB" err="1">
                <a:solidFill>
                  <a:srgbClr val="000000"/>
                </a:solidFill>
              </a:rPr>
              <a:t>av</a:t>
            </a:r>
            <a:r>
              <a:rPr lang="en-GB">
                <a:solidFill>
                  <a:srgbClr val="000000"/>
                </a:solidFill>
              </a:rPr>
              <a:t> den </a:t>
            </a:r>
            <a:r>
              <a:rPr lang="en-GB" err="1">
                <a:solidFill>
                  <a:srgbClr val="000000"/>
                </a:solidFill>
              </a:rPr>
              <a:t>produktiva</a:t>
            </a:r>
            <a:r>
              <a:rPr lang="en-GB">
                <a:solidFill>
                  <a:srgbClr val="000000"/>
                </a:solidFill>
              </a:rPr>
              <a:t> </a:t>
            </a:r>
            <a:r>
              <a:rPr lang="en-GB" err="1">
                <a:solidFill>
                  <a:srgbClr val="000000"/>
                </a:solidFill>
              </a:rPr>
              <a:t>skogsmarken</a:t>
            </a:r>
            <a:r>
              <a:rPr lang="en-GB">
                <a:solidFill>
                  <a:srgbClr val="000000"/>
                </a:solidFill>
              </a:rPr>
              <a:t> </a:t>
            </a:r>
            <a:r>
              <a:rPr lang="en-GB" err="1">
                <a:solidFill>
                  <a:srgbClr val="000000"/>
                </a:solidFill>
              </a:rPr>
              <a:t>är</a:t>
            </a:r>
            <a:r>
              <a:rPr lang="en-GB">
                <a:solidFill>
                  <a:srgbClr val="000000"/>
                </a:solidFill>
              </a:rPr>
              <a:t> </a:t>
            </a:r>
            <a:r>
              <a:rPr lang="en-GB" err="1">
                <a:solidFill>
                  <a:srgbClr val="000000"/>
                </a:solidFill>
              </a:rPr>
              <a:t>frivilligt</a:t>
            </a:r>
            <a:r>
              <a:rPr lang="en-GB">
                <a:solidFill>
                  <a:srgbClr val="000000"/>
                </a:solidFill>
              </a:rPr>
              <a:t> </a:t>
            </a:r>
            <a:r>
              <a:rPr lang="en-GB" err="1">
                <a:solidFill>
                  <a:srgbClr val="000000"/>
                </a:solidFill>
              </a:rPr>
              <a:t>avsatt</a:t>
            </a:r>
            <a:r>
              <a:rPr lang="en-GB">
                <a:solidFill>
                  <a:srgbClr val="000000"/>
                </a:solidFill>
              </a:rPr>
              <a:t>. </a:t>
            </a:r>
          </a:p>
          <a:p>
            <a:pPr marL="0" indent="0">
              <a:buNone/>
            </a:pPr>
            <a:r>
              <a:rPr lang="en-GB">
                <a:solidFill>
                  <a:srgbClr val="000000"/>
                </a:solidFill>
              </a:rPr>
              <a:t>Det </a:t>
            </a:r>
            <a:r>
              <a:rPr lang="en-GB" err="1">
                <a:solidFill>
                  <a:srgbClr val="000000"/>
                </a:solidFill>
              </a:rPr>
              <a:t>är</a:t>
            </a:r>
            <a:r>
              <a:rPr lang="en-GB">
                <a:solidFill>
                  <a:srgbClr val="000000"/>
                </a:solidFill>
              </a:rPr>
              <a:t> </a:t>
            </a:r>
            <a:r>
              <a:rPr lang="en-GB" err="1">
                <a:solidFill>
                  <a:srgbClr val="000000"/>
                </a:solidFill>
              </a:rPr>
              <a:t>områden</a:t>
            </a:r>
            <a:r>
              <a:rPr lang="en-GB">
                <a:solidFill>
                  <a:srgbClr val="000000"/>
                </a:solidFill>
              </a:rPr>
              <a:t> med </a:t>
            </a:r>
            <a:r>
              <a:rPr lang="en-GB" err="1">
                <a:solidFill>
                  <a:srgbClr val="000000"/>
                </a:solidFill>
              </a:rPr>
              <a:t>produktiv</a:t>
            </a:r>
            <a:r>
              <a:rPr lang="en-GB">
                <a:solidFill>
                  <a:srgbClr val="000000"/>
                </a:solidFill>
              </a:rPr>
              <a:t> </a:t>
            </a:r>
            <a:r>
              <a:rPr lang="en-GB" err="1">
                <a:solidFill>
                  <a:srgbClr val="000000"/>
                </a:solidFill>
              </a:rPr>
              <a:t>skogsmark</a:t>
            </a:r>
            <a:r>
              <a:rPr lang="en-GB">
                <a:solidFill>
                  <a:srgbClr val="000000"/>
                </a:solidFill>
              </a:rPr>
              <a:t> </a:t>
            </a:r>
            <a:r>
              <a:rPr lang="en-GB" err="1">
                <a:solidFill>
                  <a:srgbClr val="000000"/>
                </a:solidFill>
              </a:rPr>
              <a:t>där</a:t>
            </a:r>
            <a:r>
              <a:rPr lang="en-GB">
                <a:solidFill>
                  <a:srgbClr val="000000"/>
                </a:solidFill>
              </a:rPr>
              <a:t> </a:t>
            </a:r>
            <a:r>
              <a:rPr lang="en-GB" err="1">
                <a:solidFill>
                  <a:srgbClr val="000000"/>
                </a:solidFill>
              </a:rPr>
              <a:t>skogsägaren</a:t>
            </a:r>
            <a:r>
              <a:rPr lang="en-GB">
                <a:solidFill>
                  <a:srgbClr val="000000"/>
                </a:solidFill>
              </a:rPr>
              <a:t> </a:t>
            </a:r>
            <a:r>
              <a:rPr lang="en-GB" err="1">
                <a:solidFill>
                  <a:srgbClr val="000000"/>
                </a:solidFill>
              </a:rPr>
              <a:t>själv</a:t>
            </a:r>
            <a:r>
              <a:rPr lang="en-GB">
                <a:solidFill>
                  <a:srgbClr val="000000"/>
                </a:solidFill>
              </a:rPr>
              <a:t> tar </a:t>
            </a:r>
            <a:r>
              <a:rPr lang="en-GB" err="1">
                <a:solidFill>
                  <a:srgbClr val="000000"/>
                </a:solidFill>
              </a:rPr>
              <a:t>ansvar</a:t>
            </a:r>
            <a:r>
              <a:rPr lang="en-GB">
                <a:solidFill>
                  <a:srgbClr val="000000"/>
                </a:solidFill>
              </a:rPr>
              <a:t> för </a:t>
            </a:r>
            <a:r>
              <a:rPr lang="en-GB" err="1">
                <a:solidFill>
                  <a:srgbClr val="000000"/>
                </a:solidFill>
              </a:rPr>
              <a:t>att</a:t>
            </a:r>
            <a:r>
              <a:rPr lang="en-GB">
                <a:solidFill>
                  <a:srgbClr val="000000"/>
                </a:solidFill>
              </a:rPr>
              <a:t> </a:t>
            </a:r>
            <a:r>
              <a:rPr lang="en-GB" err="1">
                <a:solidFill>
                  <a:srgbClr val="000000"/>
                </a:solidFill>
              </a:rPr>
              <a:t>bevara</a:t>
            </a:r>
            <a:r>
              <a:rPr lang="en-GB">
                <a:solidFill>
                  <a:srgbClr val="000000"/>
                </a:solidFill>
              </a:rPr>
              <a:t> </a:t>
            </a:r>
            <a:r>
              <a:rPr lang="en-GB" err="1">
                <a:solidFill>
                  <a:srgbClr val="000000"/>
                </a:solidFill>
              </a:rPr>
              <a:t>naturvärden</a:t>
            </a:r>
            <a:r>
              <a:rPr lang="en-GB">
                <a:solidFill>
                  <a:srgbClr val="000000"/>
                </a:solidFill>
              </a:rPr>
              <a:t>, </a:t>
            </a:r>
            <a:r>
              <a:rPr lang="en-GB" err="1">
                <a:solidFill>
                  <a:srgbClr val="000000"/>
                </a:solidFill>
              </a:rPr>
              <a:t>kulturmiljöer</a:t>
            </a:r>
            <a:r>
              <a:rPr lang="en-GB">
                <a:solidFill>
                  <a:srgbClr val="000000"/>
                </a:solidFill>
              </a:rPr>
              <a:t> </a:t>
            </a:r>
            <a:r>
              <a:rPr lang="en-GB" err="1">
                <a:solidFill>
                  <a:srgbClr val="000000"/>
                </a:solidFill>
              </a:rPr>
              <a:t>eller</a:t>
            </a:r>
            <a:r>
              <a:rPr lang="en-GB">
                <a:solidFill>
                  <a:srgbClr val="000000"/>
                </a:solidFill>
              </a:rPr>
              <a:t> </a:t>
            </a:r>
            <a:r>
              <a:rPr lang="en-GB" err="1">
                <a:solidFill>
                  <a:srgbClr val="000000"/>
                </a:solidFill>
              </a:rPr>
              <a:t>sociala</a:t>
            </a:r>
            <a:r>
              <a:rPr lang="en-GB">
                <a:solidFill>
                  <a:srgbClr val="000000"/>
                </a:solidFill>
              </a:rPr>
              <a:t> </a:t>
            </a:r>
            <a:r>
              <a:rPr lang="en-GB" err="1">
                <a:solidFill>
                  <a:srgbClr val="000000"/>
                </a:solidFill>
              </a:rPr>
              <a:t>värden</a:t>
            </a:r>
            <a:r>
              <a:rPr lang="en-GB">
                <a:solidFill>
                  <a:srgbClr val="000000"/>
                </a:solidFill>
              </a:rPr>
              <a:t>.</a:t>
            </a:r>
          </a:p>
        </p:txBody>
      </p:sp>
    </p:spTree>
    <p:extLst>
      <p:ext uri="{BB962C8B-B14F-4D97-AF65-F5344CB8AC3E}">
        <p14:creationId xmlns:p14="http://schemas.microsoft.com/office/powerpoint/2010/main" val="3103308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8E1549-1013-ABBD-E31D-F97305C69F50}"/>
              </a:ext>
            </a:extLst>
          </p:cNvPr>
          <p:cNvPicPr>
            <a:picLocks noChangeAspect="1"/>
          </p:cNvPicPr>
          <p:nvPr/>
        </p:nvPicPr>
        <p:blipFill>
          <a:blip r:embed="rId2"/>
          <a:srcRect l="50586"/>
          <a:stretch>
            <a:fillRect/>
          </a:stretch>
        </p:blipFill>
        <p:spPr>
          <a:xfrm>
            <a:off x="6167438" y="-16425"/>
            <a:ext cx="6024562" cy="6858000"/>
          </a:xfrm>
          <a:prstGeom prst="rect">
            <a:avLst/>
          </a:prstGeom>
        </p:spPr>
      </p:pic>
      <p:sp>
        <p:nvSpPr>
          <p:cNvPr id="3" name="Text Placeholder 2">
            <a:extLst>
              <a:ext uri="{FF2B5EF4-FFF2-40B4-BE49-F238E27FC236}">
                <a16:creationId xmlns:a16="http://schemas.microsoft.com/office/drawing/2014/main" id="{FDB42CCB-76A7-9CE5-5520-89886563CBDC}"/>
              </a:ext>
            </a:extLst>
          </p:cNvPr>
          <p:cNvSpPr>
            <a:spLocks noGrp="1"/>
          </p:cNvSpPr>
          <p:nvPr>
            <p:ph type="body" sz="quarter" idx="16"/>
          </p:nvPr>
        </p:nvSpPr>
        <p:spPr/>
        <p:txBody>
          <a:bodyPr/>
          <a:lstStyle/>
          <a:p>
            <a:r>
              <a:rPr lang="sv-SE" dirty="0"/>
              <a:t>Källa: Skogsstyrelsen, 2025</a:t>
            </a:r>
          </a:p>
        </p:txBody>
      </p:sp>
      <p:sp>
        <p:nvSpPr>
          <p:cNvPr id="4" name="Title 3">
            <a:extLst>
              <a:ext uri="{FF2B5EF4-FFF2-40B4-BE49-F238E27FC236}">
                <a16:creationId xmlns:a16="http://schemas.microsoft.com/office/drawing/2014/main" id="{873A45EE-165E-9AA5-CAB2-287EBCD2A3C9}"/>
              </a:ext>
            </a:extLst>
          </p:cNvPr>
          <p:cNvSpPr>
            <a:spLocks noGrp="1"/>
          </p:cNvSpPr>
          <p:nvPr>
            <p:ph type="title"/>
          </p:nvPr>
        </p:nvSpPr>
        <p:spPr/>
        <p:txBody>
          <a:bodyPr/>
          <a:lstStyle/>
          <a:p>
            <a:r>
              <a:rPr lang="sv-SE" dirty="0"/>
              <a:t>Två etablerade certifieringar</a:t>
            </a:r>
          </a:p>
        </p:txBody>
      </p:sp>
      <p:sp>
        <p:nvSpPr>
          <p:cNvPr id="5" name="Text Placeholder 4">
            <a:extLst>
              <a:ext uri="{FF2B5EF4-FFF2-40B4-BE49-F238E27FC236}">
                <a16:creationId xmlns:a16="http://schemas.microsoft.com/office/drawing/2014/main" id="{BA730268-0B15-4E5D-F0AD-525AE848C113}"/>
              </a:ext>
            </a:extLst>
          </p:cNvPr>
          <p:cNvSpPr>
            <a:spLocks noGrp="1"/>
          </p:cNvSpPr>
          <p:nvPr>
            <p:ph type="body" sz="quarter" idx="17"/>
          </p:nvPr>
        </p:nvSpPr>
        <p:spPr/>
        <p:txBody>
          <a:bodyPr/>
          <a:lstStyle/>
          <a:p>
            <a:pPr marL="0" indent="0">
              <a:buNone/>
            </a:pPr>
            <a:r>
              <a:rPr lang="sv-SE" dirty="0"/>
              <a:t>I Sverige finns det två etablerade, internationella certifieringar för ansvarsfullt skogsbruk, PEFC och FSC. </a:t>
            </a:r>
          </a:p>
          <a:p>
            <a:pPr marL="0" indent="0">
              <a:buNone/>
            </a:pPr>
            <a:r>
              <a:rPr lang="sv-SE" dirty="0"/>
              <a:t>Den produktiva skogsmarks­arealen som var certifierad uppgick 2025 till </a:t>
            </a:r>
            <a:r>
              <a:rPr lang="en-GB" dirty="0" err="1"/>
              <a:t>knappt</a:t>
            </a:r>
            <a:r>
              <a:rPr lang="en-GB" dirty="0"/>
              <a:t> </a:t>
            </a:r>
            <a:r>
              <a:rPr lang="sv-SE" dirty="0"/>
              <a:t>14,9 miljoner hektar. Det är cirka 67 procent av all produktiv skogsmark ­utanför </a:t>
            </a:r>
            <a:br>
              <a:rPr lang="sv-SE" dirty="0"/>
            </a:br>
            <a:r>
              <a:rPr lang="sv-SE" dirty="0"/>
              <a:t>formellt skydd.</a:t>
            </a:r>
          </a:p>
          <a:p>
            <a:pPr marL="0" indent="0">
              <a:buNone/>
            </a:pPr>
            <a:endParaRPr lang="sv-SE" dirty="0"/>
          </a:p>
          <a:p>
            <a:endParaRPr lang="sv-SE" dirty="0"/>
          </a:p>
        </p:txBody>
      </p:sp>
      <p:sp>
        <p:nvSpPr>
          <p:cNvPr id="9" name="Platshållare för sidfot 18">
            <a:extLst>
              <a:ext uri="{FF2B5EF4-FFF2-40B4-BE49-F238E27FC236}">
                <a16:creationId xmlns:a16="http://schemas.microsoft.com/office/drawing/2014/main" id="{2B1A316D-F77D-24E7-9F26-20AC705E7BF8}"/>
              </a:ext>
            </a:extLst>
          </p:cNvPr>
          <p:cNvSpPr>
            <a:spLocks noGrp="1"/>
          </p:cNvSpPr>
          <p:nvPr>
            <p:ph type="ftr" sz="quarter" idx="19"/>
          </p:nvPr>
        </p:nvSpPr>
        <p:spPr>
          <a:xfrm>
            <a:off x="338138" y="254033"/>
            <a:ext cx="4765487" cy="264728"/>
          </a:xfrm>
        </p:spPr>
        <p:txBody>
          <a:bodyPr/>
          <a:lstStyle/>
          <a:p>
            <a:r>
              <a:rPr lang="sv-SE" dirty="0"/>
              <a:t>SKOG och skogsbruk</a:t>
            </a:r>
          </a:p>
          <a:p>
            <a:endParaRPr lang="sv-SE" dirty="0"/>
          </a:p>
        </p:txBody>
      </p:sp>
      <p:sp>
        <p:nvSpPr>
          <p:cNvPr id="11" name="TextBox 10">
            <a:extLst>
              <a:ext uri="{FF2B5EF4-FFF2-40B4-BE49-F238E27FC236}">
                <a16:creationId xmlns:a16="http://schemas.microsoft.com/office/drawing/2014/main" id="{8FE61B86-1468-5BD4-B592-BDDBF242D2BE}"/>
              </a:ext>
            </a:extLst>
          </p:cNvPr>
          <p:cNvSpPr txBox="1"/>
          <p:nvPr/>
        </p:nvSpPr>
        <p:spPr>
          <a:xfrm>
            <a:off x="6162330" y="2020304"/>
            <a:ext cx="2569614" cy="369332"/>
          </a:xfrm>
          <a:prstGeom prst="rect">
            <a:avLst/>
          </a:prstGeom>
          <a:noFill/>
        </p:spPr>
        <p:txBody>
          <a:bodyPr wrap="none" lIns="0" tIns="0" rIns="0" bIns="0" rtlCol="0">
            <a:spAutoFit/>
          </a:bodyPr>
          <a:lstStyle/>
          <a:p>
            <a:pPr algn="l"/>
            <a:r>
              <a:rPr lang="sv-SE" sz="1200" b="1" dirty="0" err="1">
                <a:latin typeface="+mj-lt"/>
                <a:cs typeface="Arial" panose="020B0604020202020204" pitchFamily="34" charset="0"/>
              </a:rPr>
              <a:t>Certiferad</a:t>
            </a:r>
            <a:r>
              <a:rPr lang="sv-SE" sz="1200" b="1" dirty="0">
                <a:latin typeface="+mj-lt"/>
                <a:cs typeface="Arial" panose="020B0604020202020204" pitchFamily="34" charset="0"/>
              </a:rPr>
              <a:t> produktiv skogsmaterial</a:t>
            </a:r>
          </a:p>
          <a:p>
            <a:pPr algn="l"/>
            <a:r>
              <a:rPr lang="sv-SE" sz="1200" dirty="0">
                <a:latin typeface="+mj-lt"/>
                <a:cs typeface="Arial" panose="020B0604020202020204" pitchFamily="34" charset="0"/>
              </a:rPr>
              <a:t>Per certifikattyp </a:t>
            </a:r>
          </a:p>
        </p:txBody>
      </p:sp>
      <p:pic>
        <p:nvPicPr>
          <p:cNvPr id="10" name="Bild 9">
            <a:extLst>
              <a:ext uri="{FF2B5EF4-FFF2-40B4-BE49-F238E27FC236}">
                <a16:creationId xmlns:a16="http://schemas.microsoft.com/office/drawing/2014/main" id="{8BDE5794-D1C8-C8E4-C364-26C29939BF6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93582" y="284262"/>
            <a:ext cx="982800" cy="264728"/>
          </a:xfrm>
          <a:prstGeom prst="rect">
            <a:avLst/>
          </a:prstGeom>
        </p:spPr>
      </p:pic>
    </p:spTree>
    <p:extLst>
      <p:ext uri="{BB962C8B-B14F-4D97-AF65-F5344CB8AC3E}">
        <p14:creationId xmlns:p14="http://schemas.microsoft.com/office/powerpoint/2010/main" val="380139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C7E608-09E3-793F-A47A-3DFEAD4E47D1}"/>
              </a:ext>
            </a:extLst>
          </p:cNvPr>
          <p:cNvPicPr>
            <a:picLocks noChangeAspect="1"/>
          </p:cNvPicPr>
          <p:nvPr/>
        </p:nvPicPr>
        <p:blipFill>
          <a:blip r:embed="rId2"/>
          <a:srcRect l="49414"/>
          <a:stretch>
            <a:fillRect/>
          </a:stretch>
        </p:blipFill>
        <p:spPr>
          <a:xfrm>
            <a:off x="6024562" y="0"/>
            <a:ext cx="6167437" cy="6858000"/>
          </a:xfrm>
          <a:prstGeom prst="rect">
            <a:avLst/>
          </a:prstGeom>
        </p:spPr>
      </p:pic>
      <p:sp>
        <p:nvSpPr>
          <p:cNvPr id="3" name="Text Placeholder 2">
            <a:extLst>
              <a:ext uri="{FF2B5EF4-FFF2-40B4-BE49-F238E27FC236}">
                <a16:creationId xmlns:a16="http://schemas.microsoft.com/office/drawing/2014/main" id="{412D53DC-364E-C3FB-E680-6AF5C898505E}"/>
              </a:ext>
            </a:extLst>
          </p:cNvPr>
          <p:cNvSpPr>
            <a:spLocks noGrp="1"/>
          </p:cNvSpPr>
          <p:nvPr>
            <p:ph type="body" sz="quarter" idx="16"/>
          </p:nvPr>
        </p:nvSpPr>
        <p:spPr/>
        <p:txBody>
          <a:bodyPr/>
          <a:lstStyle/>
          <a:p>
            <a:r>
              <a:rPr lang="en-GB" dirty="0"/>
              <a:t>Källa: </a:t>
            </a:r>
            <a:r>
              <a:rPr lang="en-GB" dirty="0" err="1"/>
              <a:t>Riksskogstaxeringen</a:t>
            </a:r>
            <a:endParaRPr lang="en-GB" dirty="0"/>
          </a:p>
        </p:txBody>
      </p:sp>
      <p:sp>
        <p:nvSpPr>
          <p:cNvPr id="4" name="Title 3">
            <a:extLst>
              <a:ext uri="{FF2B5EF4-FFF2-40B4-BE49-F238E27FC236}">
                <a16:creationId xmlns:a16="http://schemas.microsoft.com/office/drawing/2014/main" id="{8CB4309E-B787-661F-6843-AB3D99D9A91E}"/>
              </a:ext>
            </a:extLst>
          </p:cNvPr>
          <p:cNvSpPr>
            <a:spLocks noGrp="1"/>
          </p:cNvSpPr>
          <p:nvPr>
            <p:ph type="title"/>
          </p:nvPr>
        </p:nvSpPr>
        <p:spPr/>
        <p:txBody>
          <a:bodyPr/>
          <a:lstStyle/>
          <a:p>
            <a:r>
              <a:rPr lang="en-GB" dirty="0" err="1"/>
              <a:t>Bättre</a:t>
            </a:r>
            <a:r>
              <a:rPr lang="en-GB" dirty="0"/>
              <a:t> </a:t>
            </a:r>
            <a:r>
              <a:rPr lang="en-GB" dirty="0" err="1"/>
              <a:t>förutsättningar</a:t>
            </a:r>
            <a:r>
              <a:rPr lang="en-GB" dirty="0"/>
              <a:t> </a:t>
            </a:r>
            <a:br>
              <a:rPr lang="en-GB" dirty="0"/>
            </a:br>
            <a:r>
              <a:rPr lang="en-GB" dirty="0"/>
              <a:t>för </a:t>
            </a:r>
            <a:r>
              <a:rPr lang="en-GB" dirty="0" err="1"/>
              <a:t>biologisk</a:t>
            </a:r>
            <a:r>
              <a:rPr lang="en-GB" dirty="0"/>
              <a:t> </a:t>
            </a:r>
            <a:r>
              <a:rPr lang="en-GB" dirty="0" err="1"/>
              <a:t>mångfald</a:t>
            </a:r>
            <a:br>
              <a:rPr lang="en-GB" dirty="0"/>
            </a:br>
            <a:endParaRPr lang="sv-SE" dirty="0"/>
          </a:p>
        </p:txBody>
      </p:sp>
      <p:sp>
        <p:nvSpPr>
          <p:cNvPr id="5" name="Text Placeholder 4">
            <a:extLst>
              <a:ext uri="{FF2B5EF4-FFF2-40B4-BE49-F238E27FC236}">
                <a16:creationId xmlns:a16="http://schemas.microsoft.com/office/drawing/2014/main" id="{CC57929D-1995-9E30-D876-025F4D595282}"/>
              </a:ext>
            </a:extLst>
          </p:cNvPr>
          <p:cNvSpPr>
            <a:spLocks noGrp="1"/>
          </p:cNvSpPr>
          <p:nvPr>
            <p:ph type="body" sz="quarter" idx="17"/>
          </p:nvPr>
        </p:nvSpPr>
        <p:spPr/>
        <p:txBody>
          <a:bodyPr/>
          <a:lstStyle/>
          <a:p>
            <a:pPr marL="0" indent="0">
              <a:buNone/>
            </a:pPr>
            <a:r>
              <a:rPr lang="en-GB" dirty="0" err="1"/>
              <a:t>Ett</a:t>
            </a:r>
            <a:r>
              <a:rPr lang="en-GB" dirty="0"/>
              <a:t> </a:t>
            </a:r>
            <a:r>
              <a:rPr lang="en-GB" dirty="0" err="1"/>
              <a:t>sätt</a:t>
            </a:r>
            <a:r>
              <a:rPr lang="en-GB" dirty="0"/>
              <a:t> </a:t>
            </a:r>
            <a:r>
              <a:rPr lang="en-GB" dirty="0" err="1"/>
              <a:t>att</a:t>
            </a:r>
            <a:r>
              <a:rPr lang="en-GB" dirty="0"/>
              <a:t> </a:t>
            </a:r>
            <a:r>
              <a:rPr lang="en-GB" dirty="0" err="1"/>
              <a:t>mäta</a:t>
            </a:r>
            <a:r>
              <a:rPr lang="en-GB" dirty="0"/>
              <a:t> </a:t>
            </a:r>
            <a:r>
              <a:rPr lang="en-GB" dirty="0" err="1"/>
              <a:t>biologisk</a:t>
            </a:r>
            <a:r>
              <a:rPr lang="en-GB" dirty="0"/>
              <a:t> </a:t>
            </a:r>
            <a:r>
              <a:rPr lang="en-GB" dirty="0" err="1"/>
              <a:t>mångfald</a:t>
            </a:r>
            <a:r>
              <a:rPr lang="en-GB" dirty="0"/>
              <a:t> </a:t>
            </a:r>
            <a:r>
              <a:rPr lang="en-GB" dirty="0" err="1"/>
              <a:t>är</a:t>
            </a:r>
            <a:r>
              <a:rPr lang="en-GB" dirty="0"/>
              <a:t> </a:t>
            </a:r>
            <a:r>
              <a:rPr lang="en-GB" dirty="0" err="1"/>
              <a:t>att</a:t>
            </a:r>
            <a:r>
              <a:rPr lang="en-GB" dirty="0"/>
              <a:t> </a:t>
            </a:r>
            <a:r>
              <a:rPr lang="en-GB" dirty="0" err="1"/>
              <a:t>undersöka</a:t>
            </a:r>
            <a:r>
              <a:rPr lang="en-GB" dirty="0"/>
              <a:t> </a:t>
            </a:r>
            <a:r>
              <a:rPr lang="en-GB" dirty="0" err="1"/>
              <a:t>vilka</a:t>
            </a:r>
            <a:r>
              <a:rPr lang="en-GB" dirty="0"/>
              <a:t> </a:t>
            </a:r>
            <a:r>
              <a:rPr lang="en-GB" dirty="0" err="1"/>
              <a:t>förutsättningar</a:t>
            </a:r>
            <a:r>
              <a:rPr lang="en-GB" dirty="0"/>
              <a:t> </a:t>
            </a:r>
            <a:r>
              <a:rPr lang="en-GB" dirty="0" err="1"/>
              <a:t>som</a:t>
            </a:r>
            <a:r>
              <a:rPr lang="en-GB" dirty="0"/>
              <a:t> </a:t>
            </a:r>
            <a:r>
              <a:rPr lang="en-GB" dirty="0" err="1"/>
              <a:t>finns</a:t>
            </a:r>
            <a:r>
              <a:rPr lang="en-GB" dirty="0"/>
              <a:t> för </a:t>
            </a:r>
            <a:r>
              <a:rPr lang="en-GB" dirty="0" err="1"/>
              <a:t>att</a:t>
            </a:r>
            <a:r>
              <a:rPr lang="en-GB" dirty="0"/>
              <a:t> </a:t>
            </a:r>
            <a:r>
              <a:rPr lang="en-GB" dirty="0" err="1"/>
              <a:t>olika</a:t>
            </a:r>
            <a:r>
              <a:rPr lang="en-GB" dirty="0"/>
              <a:t> </a:t>
            </a:r>
            <a:r>
              <a:rPr lang="en-GB" dirty="0" err="1"/>
              <a:t>arter</a:t>
            </a:r>
            <a:r>
              <a:rPr lang="en-GB" dirty="0"/>
              <a:t> ska </a:t>
            </a:r>
            <a:r>
              <a:rPr lang="en-GB" dirty="0" err="1"/>
              <a:t>trivas</a:t>
            </a:r>
            <a:r>
              <a:rPr lang="en-GB" dirty="0"/>
              <a:t>.</a:t>
            </a:r>
          </a:p>
          <a:p>
            <a:pPr marL="0" indent="0">
              <a:buNone/>
            </a:pPr>
            <a:r>
              <a:rPr lang="en-GB" dirty="0" err="1"/>
              <a:t>Döda</a:t>
            </a:r>
            <a:r>
              <a:rPr lang="en-GB" dirty="0"/>
              <a:t> </a:t>
            </a:r>
            <a:r>
              <a:rPr lang="en-GB" dirty="0" err="1"/>
              <a:t>träd</a:t>
            </a:r>
            <a:r>
              <a:rPr lang="en-GB" dirty="0"/>
              <a:t> – det </a:t>
            </a:r>
            <a:r>
              <a:rPr lang="en-GB" dirty="0" err="1"/>
              <a:t>som</a:t>
            </a:r>
            <a:r>
              <a:rPr lang="en-GB" dirty="0"/>
              <a:t> </a:t>
            </a:r>
            <a:r>
              <a:rPr lang="en-GB" dirty="0" err="1"/>
              <a:t>ofta</a:t>
            </a:r>
            <a:r>
              <a:rPr lang="en-GB" dirty="0"/>
              <a:t> </a:t>
            </a:r>
            <a:r>
              <a:rPr lang="en-GB" dirty="0" err="1"/>
              <a:t>kallas</a:t>
            </a:r>
            <a:r>
              <a:rPr lang="en-GB" dirty="0"/>
              <a:t> </a:t>
            </a:r>
            <a:r>
              <a:rPr lang="en-GB" dirty="0" err="1"/>
              <a:t>död</a:t>
            </a:r>
            <a:r>
              <a:rPr lang="en-GB" dirty="0"/>
              <a:t> </a:t>
            </a:r>
            <a:r>
              <a:rPr lang="en-GB" dirty="0" err="1"/>
              <a:t>ved</a:t>
            </a:r>
            <a:r>
              <a:rPr lang="en-GB" dirty="0"/>
              <a:t> – </a:t>
            </a:r>
            <a:r>
              <a:rPr lang="en-GB" dirty="0" err="1"/>
              <a:t>är</a:t>
            </a:r>
            <a:r>
              <a:rPr lang="en-GB" dirty="0"/>
              <a:t> </a:t>
            </a:r>
            <a:r>
              <a:rPr lang="en-GB" dirty="0" err="1"/>
              <a:t>avgörande</a:t>
            </a:r>
            <a:r>
              <a:rPr lang="en-GB" dirty="0"/>
              <a:t> för </a:t>
            </a:r>
            <a:r>
              <a:rPr lang="en-GB" dirty="0" err="1"/>
              <a:t>många</a:t>
            </a:r>
            <a:r>
              <a:rPr lang="en-GB" dirty="0"/>
              <a:t> </a:t>
            </a:r>
            <a:r>
              <a:rPr lang="en-GB" dirty="0" err="1"/>
              <a:t>arter</a:t>
            </a:r>
            <a:r>
              <a:rPr lang="en-GB" dirty="0"/>
              <a:t> och </a:t>
            </a:r>
            <a:r>
              <a:rPr lang="en-GB" dirty="0" err="1"/>
              <a:t>därför</a:t>
            </a:r>
            <a:r>
              <a:rPr lang="en-GB" dirty="0"/>
              <a:t> </a:t>
            </a:r>
            <a:r>
              <a:rPr lang="en-GB" dirty="0" err="1"/>
              <a:t>både</a:t>
            </a:r>
            <a:r>
              <a:rPr lang="en-GB" dirty="0"/>
              <a:t> </a:t>
            </a:r>
            <a:r>
              <a:rPr lang="en-GB" dirty="0" err="1"/>
              <a:t>skapas</a:t>
            </a:r>
            <a:r>
              <a:rPr lang="en-GB" dirty="0"/>
              <a:t> och </a:t>
            </a:r>
            <a:r>
              <a:rPr lang="en-GB" dirty="0" err="1"/>
              <a:t>lämnas</a:t>
            </a:r>
            <a:r>
              <a:rPr lang="en-GB" dirty="0"/>
              <a:t> de </a:t>
            </a:r>
            <a:r>
              <a:rPr lang="en-GB" dirty="0" err="1"/>
              <a:t>kvar</a:t>
            </a:r>
            <a:r>
              <a:rPr lang="en-GB" dirty="0"/>
              <a:t> </a:t>
            </a:r>
            <a:r>
              <a:rPr lang="en-GB" dirty="0" err="1"/>
              <a:t>i</a:t>
            </a:r>
            <a:r>
              <a:rPr lang="en-GB" dirty="0"/>
              <a:t> </a:t>
            </a:r>
            <a:r>
              <a:rPr lang="en-GB" dirty="0" err="1"/>
              <a:t>skogen</a:t>
            </a:r>
            <a:r>
              <a:rPr lang="en-GB" dirty="0"/>
              <a:t> </a:t>
            </a:r>
            <a:r>
              <a:rPr lang="en-GB" dirty="0" err="1"/>
              <a:t>efter</a:t>
            </a:r>
            <a:r>
              <a:rPr lang="en-GB" dirty="0"/>
              <a:t> </a:t>
            </a:r>
            <a:r>
              <a:rPr lang="en-GB" dirty="0" err="1"/>
              <a:t>avverkning</a:t>
            </a:r>
            <a:r>
              <a:rPr lang="en-GB" dirty="0"/>
              <a:t>. </a:t>
            </a:r>
            <a:r>
              <a:rPr lang="en-GB" dirty="0" err="1"/>
              <a:t>Mängden</a:t>
            </a:r>
            <a:r>
              <a:rPr lang="en-GB" dirty="0"/>
              <a:t> </a:t>
            </a:r>
            <a:r>
              <a:rPr lang="en-GB" dirty="0" err="1"/>
              <a:t>gamla</a:t>
            </a:r>
            <a:r>
              <a:rPr lang="en-GB" dirty="0"/>
              <a:t> </a:t>
            </a:r>
            <a:r>
              <a:rPr lang="en-GB" dirty="0" err="1"/>
              <a:t>träd</a:t>
            </a:r>
            <a:r>
              <a:rPr lang="en-GB" dirty="0"/>
              <a:t> och </a:t>
            </a:r>
            <a:r>
              <a:rPr lang="en-GB" dirty="0" err="1"/>
              <a:t>gamla</a:t>
            </a:r>
            <a:r>
              <a:rPr lang="en-GB" dirty="0"/>
              <a:t> </a:t>
            </a:r>
            <a:r>
              <a:rPr lang="en-GB" dirty="0" err="1"/>
              <a:t>skogar</a:t>
            </a:r>
            <a:r>
              <a:rPr lang="en-GB" dirty="0"/>
              <a:t> </a:t>
            </a:r>
            <a:r>
              <a:rPr lang="en-GB" dirty="0" err="1"/>
              <a:t>har</a:t>
            </a:r>
            <a:r>
              <a:rPr lang="en-GB" dirty="0"/>
              <a:t> </a:t>
            </a:r>
            <a:r>
              <a:rPr lang="en-GB" dirty="0" err="1"/>
              <a:t>ökat</a:t>
            </a:r>
            <a:r>
              <a:rPr lang="en-GB" dirty="0"/>
              <a:t> och </a:t>
            </a:r>
            <a:r>
              <a:rPr lang="en-GB" dirty="0" err="1"/>
              <a:t>skogarna</a:t>
            </a:r>
            <a:r>
              <a:rPr lang="en-GB" dirty="0"/>
              <a:t> </a:t>
            </a:r>
            <a:r>
              <a:rPr lang="en-GB" dirty="0" err="1"/>
              <a:t>är</a:t>
            </a:r>
            <a:r>
              <a:rPr lang="en-GB" dirty="0"/>
              <a:t> </a:t>
            </a:r>
            <a:r>
              <a:rPr lang="en-GB" dirty="0" err="1"/>
              <a:t>mer</a:t>
            </a:r>
            <a:r>
              <a:rPr lang="en-GB" dirty="0"/>
              <a:t> </a:t>
            </a:r>
            <a:r>
              <a:rPr lang="en-GB" dirty="0" err="1"/>
              <a:t>varierade</a:t>
            </a:r>
            <a:r>
              <a:rPr lang="en-GB" dirty="0"/>
              <a:t>, </a:t>
            </a:r>
            <a:r>
              <a:rPr lang="en-GB" dirty="0" err="1"/>
              <a:t>vilket</a:t>
            </a:r>
            <a:r>
              <a:rPr lang="en-GB" dirty="0"/>
              <a:t> </a:t>
            </a:r>
            <a:r>
              <a:rPr lang="en-GB" dirty="0" err="1"/>
              <a:t>gynnar</a:t>
            </a:r>
            <a:r>
              <a:rPr lang="en-GB" dirty="0"/>
              <a:t> den </a:t>
            </a:r>
            <a:r>
              <a:rPr lang="en-GB" dirty="0" err="1"/>
              <a:t>biologiska</a:t>
            </a:r>
            <a:r>
              <a:rPr lang="en-GB" dirty="0"/>
              <a:t> </a:t>
            </a:r>
            <a:r>
              <a:rPr lang="en-GB" dirty="0" err="1"/>
              <a:t>mångfalden</a:t>
            </a:r>
            <a:r>
              <a:rPr lang="en-GB" dirty="0"/>
              <a:t>.</a:t>
            </a:r>
          </a:p>
          <a:p>
            <a:pPr marL="0" indent="0">
              <a:buNone/>
            </a:pPr>
            <a:r>
              <a:rPr lang="en-GB" dirty="0"/>
              <a:t>I </a:t>
            </a:r>
            <a:r>
              <a:rPr lang="en-GB" dirty="0" err="1"/>
              <a:t>diagrammen</a:t>
            </a:r>
            <a:r>
              <a:rPr lang="en-GB" dirty="0"/>
              <a:t> </a:t>
            </a:r>
            <a:r>
              <a:rPr lang="en-GB" dirty="0" err="1"/>
              <a:t>syns</a:t>
            </a:r>
            <a:r>
              <a:rPr lang="en-GB" dirty="0"/>
              <a:t> </a:t>
            </a:r>
            <a:r>
              <a:rPr lang="en-GB" dirty="0" err="1"/>
              <a:t>hur</a:t>
            </a:r>
            <a:r>
              <a:rPr lang="en-GB" dirty="0"/>
              <a:t> </a:t>
            </a:r>
            <a:r>
              <a:rPr lang="en-GB" dirty="0" err="1"/>
              <a:t>flera</a:t>
            </a:r>
            <a:r>
              <a:rPr lang="en-GB" dirty="0"/>
              <a:t> </a:t>
            </a:r>
            <a:r>
              <a:rPr lang="en-GB" dirty="0" err="1"/>
              <a:t>kurvor</a:t>
            </a:r>
            <a:r>
              <a:rPr lang="en-GB" dirty="0"/>
              <a:t> </a:t>
            </a:r>
            <a:r>
              <a:rPr lang="en-GB" dirty="0" err="1"/>
              <a:t>ändrar</a:t>
            </a:r>
            <a:r>
              <a:rPr lang="en-GB" dirty="0"/>
              <a:t> </a:t>
            </a:r>
            <a:r>
              <a:rPr lang="en-GB" dirty="0" err="1"/>
              <a:t>riktning</a:t>
            </a:r>
            <a:r>
              <a:rPr lang="en-GB" dirty="0"/>
              <a:t> under 1990-talet </a:t>
            </a:r>
            <a:r>
              <a:rPr lang="en-GB" dirty="0" err="1"/>
              <a:t>i</a:t>
            </a:r>
            <a:r>
              <a:rPr lang="en-GB" dirty="0"/>
              <a:t> </a:t>
            </a:r>
            <a:r>
              <a:rPr lang="en-GB" dirty="0" err="1"/>
              <a:t>samband</a:t>
            </a:r>
            <a:r>
              <a:rPr lang="en-GB" dirty="0"/>
              <a:t> med </a:t>
            </a:r>
            <a:r>
              <a:rPr lang="en-GB" dirty="0" err="1"/>
              <a:t>att</a:t>
            </a:r>
            <a:r>
              <a:rPr lang="en-GB" dirty="0"/>
              <a:t> den </a:t>
            </a:r>
            <a:r>
              <a:rPr lang="en-GB" dirty="0" err="1"/>
              <a:t>nya</a:t>
            </a:r>
            <a:r>
              <a:rPr lang="en-GB" dirty="0"/>
              <a:t> </a:t>
            </a:r>
            <a:r>
              <a:rPr lang="en-GB" dirty="0" err="1"/>
              <a:t>skogsvårdslagen</a:t>
            </a:r>
            <a:r>
              <a:rPr lang="en-GB" dirty="0"/>
              <a:t> </a:t>
            </a:r>
            <a:r>
              <a:rPr lang="en-GB" dirty="0" err="1"/>
              <a:t>trädde</a:t>
            </a:r>
            <a:r>
              <a:rPr lang="en-GB" dirty="0"/>
              <a:t> </a:t>
            </a:r>
            <a:r>
              <a:rPr lang="en-GB" dirty="0" err="1"/>
              <a:t>i</a:t>
            </a:r>
            <a:r>
              <a:rPr lang="en-GB" dirty="0"/>
              <a:t> kraft 1994 </a:t>
            </a:r>
            <a:r>
              <a:rPr lang="en-GB" dirty="0" err="1"/>
              <a:t>där</a:t>
            </a:r>
            <a:r>
              <a:rPr lang="en-GB" dirty="0"/>
              <a:t> </a:t>
            </a:r>
            <a:r>
              <a:rPr lang="en-GB" dirty="0" err="1"/>
              <a:t>målen</a:t>
            </a:r>
            <a:r>
              <a:rPr lang="en-GB" dirty="0"/>
              <a:t> för </a:t>
            </a:r>
            <a:r>
              <a:rPr lang="en-GB" dirty="0" err="1"/>
              <a:t>miljö</a:t>
            </a:r>
            <a:r>
              <a:rPr lang="en-GB" dirty="0"/>
              <a:t> och </a:t>
            </a:r>
            <a:r>
              <a:rPr lang="en-GB" dirty="0" err="1"/>
              <a:t>produktion</a:t>
            </a:r>
            <a:r>
              <a:rPr lang="en-GB" dirty="0"/>
              <a:t> </a:t>
            </a:r>
            <a:r>
              <a:rPr lang="en-GB" dirty="0" err="1"/>
              <a:t>är</a:t>
            </a:r>
            <a:r>
              <a:rPr lang="en-GB" dirty="0"/>
              <a:t> </a:t>
            </a:r>
            <a:r>
              <a:rPr lang="en-GB" dirty="0" err="1"/>
              <a:t>jämställda</a:t>
            </a:r>
            <a:endParaRPr lang="en-GB" dirty="0"/>
          </a:p>
          <a:p>
            <a:pPr marL="0" indent="0">
              <a:buNone/>
            </a:pPr>
            <a:endParaRPr lang="sv-SE" dirty="0"/>
          </a:p>
        </p:txBody>
      </p:sp>
      <p:pic>
        <p:nvPicPr>
          <p:cNvPr id="11" name="Bild 9">
            <a:extLst>
              <a:ext uri="{FF2B5EF4-FFF2-40B4-BE49-F238E27FC236}">
                <a16:creationId xmlns:a16="http://schemas.microsoft.com/office/drawing/2014/main" id="{0046E014-623C-9167-5324-1541A80A921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893582" y="284262"/>
            <a:ext cx="982800" cy="264728"/>
          </a:xfrm>
          <a:prstGeom prst="rect">
            <a:avLst/>
          </a:prstGeom>
        </p:spPr>
      </p:pic>
      <p:sp>
        <p:nvSpPr>
          <p:cNvPr id="12" name="Text Placeholder 12">
            <a:extLst>
              <a:ext uri="{FF2B5EF4-FFF2-40B4-BE49-F238E27FC236}">
                <a16:creationId xmlns:a16="http://schemas.microsoft.com/office/drawing/2014/main" id="{BBCF34DA-73F4-25AE-1F6C-4A7A561F927E}"/>
              </a:ext>
            </a:extLst>
          </p:cNvPr>
          <p:cNvSpPr txBox="1">
            <a:spLocks/>
          </p:cNvSpPr>
          <p:nvPr/>
        </p:nvSpPr>
        <p:spPr>
          <a:xfrm>
            <a:off x="6171481" y="6090850"/>
            <a:ext cx="4320000" cy="151200"/>
          </a:xfrm>
          <a:prstGeom prst="rect">
            <a:avLst/>
          </a:prstGeom>
        </p:spPr>
        <p:txBody>
          <a:bodyPr vert="horz" lIns="0" tIns="0" rIns="0" bIns="0" rtlCol="0" anchor="b" anchorCtr="0">
            <a:noAutofit/>
          </a:bodyPr>
          <a:lstStyle>
            <a:lvl1pPr marL="0" indent="0" algn="l" defTabSz="914400" rtl="0" eaLnBrk="1" latinLnBrk="0" hangingPunct="1">
              <a:lnSpc>
                <a:spcPct val="110000"/>
              </a:lnSpc>
              <a:spcBef>
                <a:spcPts val="0"/>
              </a:spcBef>
              <a:spcAft>
                <a:spcPts val="1000"/>
              </a:spcAft>
              <a:buFontTx/>
              <a:buNone/>
              <a:defRPr sz="900" kern="1200">
                <a:solidFill>
                  <a:schemeClr val="tx1"/>
                </a:solidFill>
                <a:latin typeface="+mj-lt"/>
                <a:ea typeface="+mn-ea"/>
                <a:cs typeface="+mn-cs"/>
              </a:defRPr>
            </a:lvl1pPr>
            <a:lvl2pPr marL="21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2pPr>
            <a:lvl3pPr marL="32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3pPr>
            <a:lvl4pPr marL="43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4pPr>
            <a:lvl5pPr marL="540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5pPr>
            <a:lvl6pPr marL="648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6pPr>
            <a:lvl7pPr marL="756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7pPr>
            <a:lvl8pPr marL="864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8pPr>
            <a:lvl9pPr marL="972000" indent="-108000" algn="l" defTabSz="914400" rtl="0" eaLnBrk="1" latinLnBrk="0" hangingPunct="1">
              <a:lnSpc>
                <a:spcPct val="110000"/>
              </a:lnSpc>
              <a:spcBef>
                <a:spcPts val="0"/>
              </a:spcBef>
              <a:spcAft>
                <a:spcPts val="600"/>
              </a:spcAft>
              <a:buFont typeface="Arial" panose="020B0604020202020204" pitchFamily="34" charset="0"/>
              <a:buChar char="•"/>
              <a:defRPr sz="1300" kern="1200">
                <a:solidFill>
                  <a:schemeClr val="tx1"/>
                </a:solidFill>
                <a:latin typeface="+mn-lt"/>
                <a:ea typeface="+mn-ea"/>
                <a:cs typeface="+mn-cs"/>
              </a:defRPr>
            </a:lvl9pPr>
          </a:lstStyle>
          <a:p>
            <a:r>
              <a:rPr lang="en-GB" dirty="0"/>
              <a:t>Den </a:t>
            </a:r>
            <a:r>
              <a:rPr lang="en-GB" dirty="0" err="1"/>
              <a:t>vertikala</a:t>
            </a:r>
            <a:r>
              <a:rPr lang="en-GB" dirty="0"/>
              <a:t> </a:t>
            </a:r>
            <a:r>
              <a:rPr lang="en-GB" dirty="0" err="1"/>
              <a:t>gröna</a:t>
            </a:r>
            <a:r>
              <a:rPr lang="en-GB" dirty="0"/>
              <a:t> </a:t>
            </a:r>
            <a:r>
              <a:rPr lang="en-GB" dirty="0" err="1"/>
              <a:t>linjen</a:t>
            </a:r>
            <a:r>
              <a:rPr lang="en-GB" dirty="0"/>
              <a:t> </a:t>
            </a:r>
            <a:r>
              <a:rPr lang="en-GB" dirty="0" err="1"/>
              <a:t>markerar</a:t>
            </a:r>
            <a:r>
              <a:rPr lang="en-GB" dirty="0"/>
              <a:t> </a:t>
            </a:r>
            <a:r>
              <a:rPr lang="en-GB" dirty="0" err="1"/>
              <a:t>när</a:t>
            </a:r>
            <a:r>
              <a:rPr lang="en-GB" dirty="0"/>
              <a:t> </a:t>
            </a:r>
            <a:r>
              <a:rPr lang="en-GB" dirty="0" err="1"/>
              <a:t>skogsvårdslagen</a:t>
            </a:r>
            <a:r>
              <a:rPr lang="en-GB" dirty="0"/>
              <a:t> </a:t>
            </a:r>
            <a:r>
              <a:rPr lang="en-GB" dirty="0" err="1"/>
              <a:t>trädde</a:t>
            </a:r>
            <a:r>
              <a:rPr lang="en-GB" dirty="0"/>
              <a:t> </a:t>
            </a:r>
            <a:r>
              <a:rPr lang="en-GB" dirty="0" err="1"/>
              <a:t>i</a:t>
            </a:r>
            <a:r>
              <a:rPr lang="en-GB" dirty="0"/>
              <a:t> kraft.</a:t>
            </a:r>
          </a:p>
        </p:txBody>
      </p:sp>
      <p:sp>
        <p:nvSpPr>
          <p:cNvPr id="2" name="Platshållare för sidfot 5">
            <a:extLst>
              <a:ext uri="{FF2B5EF4-FFF2-40B4-BE49-F238E27FC236}">
                <a16:creationId xmlns:a16="http://schemas.microsoft.com/office/drawing/2014/main" id="{9942FCCC-65BD-6792-0876-63B3AF9F1745}"/>
              </a:ext>
            </a:extLst>
          </p:cNvPr>
          <p:cNvSpPr>
            <a:spLocks noGrp="1"/>
          </p:cNvSpPr>
          <p:nvPr>
            <p:ph type="ftr" sz="quarter" idx="19"/>
          </p:nvPr>
        </p:nvSpPr>
        <p:spPr>
          <a:xfrm>
            <a:off x="338138" y="254033"/>
            <a:ext cx="4765487" cy="264728"/>
          </a:xfrm>
        </p:spPr>
        <p:txBody>
          <a:bodyPr/>
          <a:lstStyle/>
          <a:p>
            <a:r>
              <a:rPr lang="sv-SE" dirty="0"/>
              <a:t>Skog och skogsbruk</a:t>
            </a:r>
          </a:p>
        </p:txBody>
      </p:sp>
    </p:spTree>
    <p:extLst>
      <p:ext uri="{BB962C8B-B14F-4D97-AF65-F5344CB8AC3E}">
        <p14:creationId xmlns:p14="http://schemas.microsoft.com/office/powerpoint/2010/main" val="308680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1CF5F-B9C5-A8FA-2F42-4D123073369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C1B0343-9009-3978-272E-E647EC20EB63}"/>
              </a:ext>
            </a:extLst>
          </p:cNvPr>
          <p:cNvPicPr>
            <a:picLocks noChangeAspect="1"/>
          </p:cNvPicPr>
          <p:nvPr/>
        </p:nvPicPr>
        <p:blipFill>
          <a:blip r:embed="rId3"/>
          <a:srcRect t="31355"/>
          <a:stretch>
            <a:fillRect/>
          </a:stretch>
        </p:blipFill>
        <p:spPr>
          <a:xfrm>
            <a:off x="0" y="2150347"/>
            <a:ext cx="12192000" cy="4707652"/>
          </a:xfrm>
          <a:prstGeom prst="rect">
            <a:avLst/>
          </a:prstGeom>
        </p:spPr>
      </p:pic>
      <p:sp>
        <p:nvSpPr>
          <p:cNvPr id="2" name="Rubrik 1">
            <a:extLst>
              <a:ext uri="{FF2B5EF4-FFF2-40B4-BE49-F238E27FC236}">
                <a16:creationId xmlns:a16="http://schemas.microsoft.com/office/drawing/2014/main" id="{6B3B93ED-02EC-9A3F-7626-B30D8429BACB}"/>
              </a:ext>
            </a:extLst>
          </p:cNvPr>
          <p:cNvSpPr>
            <a:spLocks noGrp="1"/>
          </p:cNvSpPr>
          <p:nvPr>
            <p:ph type="title"/>
          </p:nvPr>
        </p:nvSpPr>
        <p:spPr>
          <a:xfrm>
            <a:off x="318295" y="925533"/>
            <a:ext cx="5706268" cy="547668"/>
          </a:xfrm>
        </p:spPr>
        <p:txBody>
          <a:bodyPr/>
          <a:lstStyle/>
          <a:p>
            <a:r>
              <a:rPr lang="sv-SE" dirty="0"/>
              <a:t>Världens skogar</a:t>
            </a:r>
          </a:p>
        </p:txBody>
      </p:sp>
      <p:sp>
        <p:nvSpPr>
          <p:cNvPr id="4" name="Platshållare för text 3">
            <a:extLst>
              <a:ext uri="{FF2B5EF4-FFF2-40B4-BE49-F238E27FC236}">
                <a16:creationId xmlns:a16="http://schemas.microsoft.com/office/drawing/2014/main" id="{7260E248-E333-2A2F-2ECD-1792582B1B57}"/>
              </a:ext>
            </a:extLst>
          </p:cNvPr>
          <p:cNvSpPr>
            <a:spLocks noGrp="1"/>
          </p:cNvSpPr>
          <p:nvPr>
            <p:ph type="body" sz="quarter" idx="16"/>
          </p:nvPr>
        </p:nvSpPr>
        <p:spPr/>
        <p:txBody>
          <a:bodyPr/>
          <a:lstStyle/>
          <a:p>
            <a:r>
              <a:rPr lang="sv-SE"/>
              <a:t>Källa: Skogsindustrierna, FAO</a:t>
            </a:r>
          </a:p>
        </p:txBody>
      </p:sp>
      <p:sp>
        <p:nvSpPr>
          <p:cNvPr id="7" name="Platshållare för sidfot 4">
            <a:extLst>
              <a:ext uri="{FF2B5EF4-FFF2-40B4-BE49-F238E27FC236}">
                <a16:creationId xmlns:a16="http://schemas.microsoft.com/office/drawing/2014/main" id="{A33065AB-01A6-539B-D28F-C98DE3AB5689}"/>
              </a:ext>
            </a:extLst>
          </p:cNvPr>
          <p:cNvSpPr>
            <a:spLocks noGrp="1"/>
          </p:cNvSpPr>
          <p:nvPr>
            <p:ph type="ftr" sz="quarter" idx="11"/>
          </p:nvPr>
        </p:nvSpPr>
        <p:spPr>
          <a:xfrm>
            <a:off x="338138" y="254033"/>
            <a:ext cx="4765487" cy="264728"/>
          </a:xfrm>
        </p:spPr>
        <p:txBody>
          <a:bodyPr/>
          <a:lstStyle/>
          <a:p>
            <a:r>
              <a:rPr lang="sv-SE" dirty="0"/>
              <a:t>Skog och skogsbruk</a:t>
            </a:r>
          </a:p>
          <a:p>
            <a:endParaRPr lang="sv-SE" dirty="0"/>
          </a:p>
        </p:txBody>
      </p:sp>
      <p:sp>
        <p:nvSpPr>
          <p:cNvPr id="3" name="TextBox 2">
            <a:extLst>
              <a:ext uri="{FF2B5EF4-FFF2-40B4-BE49-F238E27FC236}">
                <a16:creationId xmlns:a16="http://schemas.microsoft.com/office/drawing/2014/main" id="{A7D555BA-4659-354A-3A07-06C7A4889A4D}"/>
              </a:ext>
            </a:extLst>
          </p:cNvPr>
          <p:cNvSpPr txBox="1"/>
          <p:nvPr/>
        </p:nvSpPr>
        <p:spPr>
          <a:xfrm>
            <a:off x="9012238" y="2470150"/>
            <a:ext cx="2844800" cy="3323987"/>
          </a:xfrm>
          <a:prstGeom prst="rect">
            <a:avLst/>
          </a:prstGeom>
          <a:noFill/>
        </p:spPr>
        <p:txBody>
          <a:bodyPr wrap="square" lIns="0" tIns="0" rIns="0" bIns="0" rtlCol="0">
            <a:spAutoFit/>
          </a:bodyPr>
          <a:lstStyle/>
          <a:p>
            <a:r>
              <a:rPr lang="sv-SE" sz="1200" b="1" dirty="0">
                <a:latin typeface="+mj-lt"/>
                <a:cs typeface="Arial" panose="020B0604020202020204" pitchFamily="34" charset="0"/>
              </a:rPr>
              <a:t>Total area i världen</a:t>
            </a:r>
          </a:p>
          <a:p>
            <a:endParaRPr lang="sv-SE" sz="1200" dirty="0">
              <a:latin typeface="+mj-lt"/>
              <a:cs typeface="Arial" panose="020B0604020202020204" pitchFamily="34" charset="0"/>
            </a:endParaRPr>
          </a:p>
          <a:p>
            <a:r>
              <a:rPr lang="sv-SE" sz="1200" dirty="0">
                <a:latin typeface="+mj-lt"/>
                <a:cs typeface="Arial" panose="020B0604020202020204" pitchFamily="34" charset="0"/>
              </a:rPr>
              <a:t>Afrika: 624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Oceanien: 174 </a:t>
            </a:r>
            <a:r>
              <a:rPr lang="sv-SE" sz="1200" dirty="0" err="1">
                <a:latin typeface="+mj-lt"/>
                <a:cs typeface="Arial" panose="020B0604020202020204" pitchFamily="34" charset="0"/>
              </a:rPr>
              <a:t>milj</a:t>
            </a:r>
            <a:r>
              <a:rPr lang="sv-SE" sz="1200" dirty="0">
                <a:latin typeface="+mj-lt"/>
                <a:cs typeface="Arial" panose="020B0604020202020204" pitchFamily="34" charset="0"/>
              </a:rPr>
              <a:t> ha</a:t>
            </a:r>
          </a:p>
          <a:p>
            <a:r>
              <a:rPr lang="sv-SE" sz="1200" dirty="0">
                <a:latin typeface="+mj-lt"/>
                <a:cs typeface="Arial" panose="020B0604020202020204" pitchFamily="34" charset="0"/>
              </a:rPr>
              <a:t>Sydamerika: 842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Asien 593: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r>
              <a:rPr lang="sv-SE" sz="1200" dirty="0">
                <a:latin typeface="+mj-lt"/>
                <a:cs typeface="Arial" panose="020B0604020202020204" pitchFamily="34" charset="0"/>
              </a:rPr>
              <a:t>Nord- och Centralamerika: 751milj ha</a:t>
            </a:r>
          </a:p>
          <a:p>
            <a:r>
              <a:rPr lang="sv-SE" sz="1200" dirty="0">
                <a:latin typeface="+mj-lt"/>
                <a:cs typeface="Arial" panose="020B0604020202020204" pitchFamily="34" charset="0"/>
              </a:rPr>
              <a:t>Europa (</a:t>
            </a:r>
            <a:r>
              <a:rPr lang="sv-SE" sz="1200" dirty="0" err="1">
                <a:latin typeface="+mj-lt"/>
                <a:cs typeface="Arial" panose="020B0604020202020204" pitchFamily="34" charset="0"/>
              </a:rPr>
              <a:t>inkl</a:t>
            </a:r>
            <a:r>
              <a:rPr lang="sv-SE" sz="1200" dirty="0">
                <a:latin typeface="+mj-lt"/>
                <a:cs typeface="Arial" panose="020B0604020202020204" pitchFamily="34" charset="0"/>
              </a:rPr>
              <a:t> Ryssland): 1 015 </a:t>
            </a:r>
            <a:r>
              <a:rPr lang="sv-SE" sz="1200" dirty="0" err="1">
                <a:latin typeface="+mj-lt"/>
                <a:cs typeface="Arial" panose="020B0604020202020204" pitchFamily="34" charset="0"/>
              </a:rPr>
              <a:t>milj</a:t>
            </a:r>
            <a:r>
              <a:rPr lang="sv-SE" sz="1200" dirty="0">
                <a:latin typeface="+mj-lt"/>
                <a:cs typeface="Arial" panose="020B0604020202020204" pitchFamily="34" charset="0"/>
              </a:rPr>
              <a:t> ha </a:t>
            </a:r>
          </a:p>
          <a:p>
            <a:endParaRPr lang="sv-SE" sz="1200" dirty="0">
              <a:latin typeface="+mj-lt"/>
              <a:cs typeface="Arial" panose="020B0604020202020204" pitchFamily="34" charset="0"/>
            </a:endParaRPr>
          </a:p>
          <a:p>
            <a:r>
              <a:rPr lang="en-GB" sz="1200" dirty="0">
                <a:latin typeface="+mj-lt"/>
              </a:rPr>
              <a:t>Europa </a:t>
            </a:r>
            <a:r>
              <a:rPr lang="en-GB" sz="1200" dirty="0" err="1">
                <a:latin typeface="+mj-lt"/>
              </a:rPr>
              <a:t>är</a:t>
            </a:r>
            <a:r>
              <a:rPr lang="en-GB" sz="1200" dirty="0">
                <a:latin typeface="+mj-lt"/>
              </a:rPr>
              <a:t> den </a:t>
            </a:r>
            <a:r>
              <a:rPr lang="en-GB" sz="1200" dirty="0" err="1">
                <a:latin typeface="+mj-lt"/>
              </a:rPr>
              <a:t>världsdel</a:t>
            </a:r>
            <a:r>
              <a:rPr lang="en-GB" sz="1200" dirty="0">
                <a:latin typeface="+mj-lt"/>
              </a:rPr>
              <a:t> </a:t>
            </a:r>
            <a:r>
              <a:rPr lang="en-GB" sz="1200" dirty="0" err="1">
                <a:latin typeface="+mj-lt"/>
              </a:rPr>
              <a:t>som</a:t>
            </a:r>
            <a:r>
              <a:rPr lang="en-GB" sz="1200" dirty="0">
                <a:latin typeface="+mj-lt"/>
              </a:rPr>
              <a:t> </a:t>
            </a:r>
            <a:r>
              <a:rPr lang="en-GB" sz="1200" dirty="0" err="1">
                <a:latin typeface="+mj-lt"/>
              </a:rPr>
              <a:t>har</a:t>
            </a:r>
            <a:r>
              <a:rPr lang="en-GB" sz="1200" dirty="0">
                <a:latin typeface="+mj-lt"/>
              </a:rPr>
              <a:t> </a:t>
            </a:r>
            <a:br>
              <a:rPr lang="en-GB" sz="1200" dirty="0">
                <a:latin typeface="+mj-lt"/>
              </a:rPr>
            </a:br>
            <a:r>
              <a:rPr lang="en-GB" sz="1200" dirty="0" err="1">
                <a:latin typeface="+mj-lt"/>
              </a:rPr>
              <a:t>mest</a:t>
            </a:r>
            <a:r>
              <a:rPr lang="en-GB" sz="1200" dirty="0">
                <a:latin typeface="+mj-lt"/>
              </a:rPr>
              <a:t> </a:t>
            </a:r>
            <a:r>
              <a:rPr lang="en-GB" sz="1200" dirty="0" err="1">
                <a:latin typeface="+mj-lt"/>
              </a:rPr>
              <a:t>skog</a:t>
            </a:r>
            <a:r>
              <a:rPr lang="en-GB" sz="1200" dirty="0">
                <a:latin typeface="+mj-lt"/>
              </a:rPr>
              <a:t>, </a:t>
            </a:r>
            <a:r>
              <a:rPr lang="en-GB" sz="1200" dirty="0" err="1">
                <a:latin typeface="+mj-lt"/>
              </a:rPr>
              <a:t>och</a:t>
            </a:r>
            <a:r>
              <a:rPr lang="en-GB" sz="1200" dirty="0">
                <a:latin typeface="+mj-lt"/>
              </a:rPr>
              <a:t> </a:t>
            </a:r>
            <a:r>
              <a:rPr lang="en-GB" sz="1200" dirty="0" err="1">
                <a:latin typeface="+mj-lt"/>
              </a:rPr>
              <a:t>skogen</a:t>
            </a:r>
            <a:r>
              <a:rPr lang="en-GB" sz="1200" dirty="0">
                <a:latin typeface="+mj-lt"/>
              </a:rPr>
              <a:t> </a:t>
            </a:r>
            <a:r>
              <a:rPr lang="en-GB" sz="1200" dirty="0" err="1">
                <a:latin typeface="+mj-lt"/>
              </a:rPr>
              <a:t>täcker</a:t>
            </a:r>
            <a:r>
              <a:rPr lang="en-GB" sz="1200" dirty="0">
                <a:latin typeface="+mj-lt"/>
              </a:rPr>
              <a:t> </a:t>
            </a:r>
            <a:br>
              <a:rPr lang="en-GB" sz="1200" dirty="0">
                <a:latin typeface="+mj-lt"/>
              </a:rPr>
            </a:br>
            <a:r>
              <a:rPr lang="en-GB" sz="1200" dirty="0">
                <a:latin typeface="+mj-lt"/>
              </a:rPr>
              <a:t>39 </a:t>
            </a:r>
            <a:r>
              <a:rPr lang="en-GB" sz="1200" dirty="0" err="1">
                <a:latin typeface="+mj-lt"/>
              </a:rPr>
              <a:t>procent</a:t>
            </a:r>
            <a:r>
              <a:rPr lang="en-GB" sz="1200" dirty="0">
                <a:latin typeface="+mj-lt"/>
              </a:rPr>
              <a:t> </a:t>
            </a:r>
            <a:r>
              <a:rPr lang="en-GB" sz="1200" dirty="0" err="1">
                <a:latin typeface="+mj-lt"/>
              </a:rPr>
              <a:t>av</a:t>
            </a:r>
            <a:r>
              <a:rPr lang="en-GB" sz="1200" dirty="0">
                <a:latin typeface="+mj-lt"/>
              </a:rPr>
              <a:t> EU:s </a:t>
            </a:r>
            <a:r>
              <a:rPr lang="en-GB" sz="1200" dirty="0" err="1">
                <a:latin typeface="+mj-lt"/>
              </a:rPr>
              <a:t>landyta</a:t>
            </a:r>
            <a:r>
              <a:rPr lang="en-GB" sz="1200" dirty="0">
                <a:latin typeface="+mj-lt"/>
              </a:rPr>
              <a:t>. </a:t>
            </a:r>
          </a:p>
          <a:p>
            <a:endParaRPr lang="en-GB" sz="1200" dirty="0">
              <a:latin typeface="+mj-lt"/>
            </a:endParaRPr>
          </a:p>
          <a:p>
            <a:r>
              <a:rPr lang="en-GB" sz="1200" dirty="0" err="1">
                <a:latin typeface="+mj-lt"/>
              </a:rPr>
              <a:t>Totalt</a:t>
            </a:r>
            <a:r>
              <a:rPr lang="en-GB" sz="1200" dirty="0">
                <a:latin typeface="+mj-lt"/>
              </a:rPr>
              <a:t> </a:t>
            </a:r>
            <a:r>
              <a:rPr lang="en-GB" sz="1200" dirty="0" err="1">
                <a:latin typeface="+mj-lt"/>
              </a:rPr>
              <a:t>finns</a:t>
            </a:r>
            <a:r>
              <a:rPr lang="en-GB" sz="1200" dirty="0">
                <a:latin typeface="+mj-lt"/>
              </a:rPr>
              <a:t> det 160 </a:t>
            </a:r>
            <a:r>
              <a:rPr lang="en-GB" sz="1200" dirty="0" err="1">
                <a:latin typeface="+mj-lt"/>
              </a:rPr>
              <a:t>miljoner</a:t>
            </a:r>
            <a:r>
              <a:rPr lang="en-GB" sz="1200" dirty="0">
                <a:latin typeface="+mj-lt"/>
              </a:rPr>
              <a:t> </a:t>
            </a:r>
            <a:br>
              <a:rPr lang="en-GB" sz="1200" dirty="0">
                <a:latin typeface="+mj-lt"/>
              </a:rPr>
            </a:br>
            <a:r>
              <a:rPr lang="en-GB" sz="1200" dirty="0" err="1">
                <a:latin typeface="+mj-lt"/>
              </a:rPr>
              <a:t>hektar</a:t>
            </a:r>
            <a:r>
              <a:rPr lang="en-GB" sz="1200" dirty="0">
                <a:latin typeface="+mj-lt"/>
              </a:rPr>
              <a:t> </a:t>
            </a:r>
            <a:r>
              <a:rPr lang="en-GB" sz="1200" dirty="0" err="1">
                <a:latin typeface="+mj-lt"/>
              </a:rPr>
              <a:t>skog</a:t>
            </a:r>
            <a:r>
              <a:rPr lang="en-GB" sz="1200" dirty="0">
                <a:latin typeface="+mj-lt"/>
              </a:rPr>
              <a:t> </a:t>
            </a:r>
            <a:r>
              <a:rPr lang="en-GB" sz="1200" dirty="0" err="1">
                <a:latin typeface="+mj-lt"/>
              </a:rPr>
              <a:t>i</a:t>
            </a:r>
            <a:r>
              <a:rPr lang="en-GB" sz="1200" dirty="0">
                <a:latin typeface="+mj-lt"/>
              </a:rPr>
              <a:t> Europa (2022).</a:t>
            </a:r>
          </a:p>
          <a:p>
            <a:r>
              <a:rPr lang="en-GB" sz="1200" dirty="0">
                <a:latin typeface="+mj-lt"/>
              </a:rPr>
              <a:t>Det </a:t>
            </a:r>
            <a:r>
              <a:rPr lang="en-GB" sz="1200" dirty="0" err="1">
                <a:latin typeface="+mj-lt"/>
              </a:rPr>
              <a:t>är</a:t>
            </a:r>
            <a:r>
              <a:rPr lang="en-GB" sz="1200" dirty="0">
                <a:latin typeface="+mj-lt"/>
              </a:rPr>
              <a:t> </a:t>
            </a:r>
            <a:r>
              <a:rPr lang="en-GB" sz="1200" dirty="0" err="1">
                <a:latin typeface="+mj-lt"/>
              </a:rPr>
              <a:t>en</a:t>
            </a:r>
            <a:r>
              <a:rPr lang="en-GB" sz="1200" dirty="0">
                <a:latin typeface="+mj-lt"/>
              </a:rPr>
              <a:t> </a:t>
            </a:r>
            <a:r>
              <a:rPr lang="en-GB" sz="1200" dirty="0" err="1">
                <a:latin typeface="+mj-lt"/>
              </a:rPr>
              <a:t>ökning</a:t>
            </a:r>
            <a:r>
              <a:rPr lang="en-GB" sz="1200" dirty="0">
                <a:latin typeface="+mj-lt"/>
              </a:rPr>
              <a:t> med </a:t>
            </a:r>
            <a:br>
              <a:rPr lang="en-GB" sz="1200" dirty="0">
                <a:latin typeface="+mj-lt"/>
              </a:rPr>
            </a:br>
            <a:r>
              <a:rPr lang="en-GB" sz="1200" dirty="0">
                <a:latin typeface="+mj-lt"/>
              </a:rPr>
              <a:t>5,5 </a:t>
            </a:r>
            <a:r>
              <a:rPr lang="en-GB" sz="1200" dirty="0" err="1">
                <a:latin typeface="+mj-lt"/>
              </a:rPr>
              <a:t>procent</a:t>
            </a:r>
            <a:r>
              <a:rPr lang="en-GB" sz="1200" dirty="0">
                <a:latin typeface="+mj-lt"/>
              </a:rPr>
              <a:t> sedan </a:t>
            </a:r>
            <a:r>
              <a:rPr lang="en-GB" sz="1200" dirty="0" err="1">
                <a:latin typeface="+mj-lt"/>
              </a:rPr>
              <a:t>år</a:t>
            </a:r>
            <a:r>
              <a:rPr lang="en-GB" sz="1200" dirty="0">
                <a:latin typeface="+mj-lt"/>
              </a:rPr>
              <a:t> 2000.</a:t>
            </a:r>
          </a:p>
          <a:p>
            <a:endParaRPr lang="sv-SE" sz="1200" dirty="0">
              <a:latin typeface="+mj-lt"/>
              <a:cs typeface="Arial" panose="020B0604020202020204" pitchFamily="34" charset="0"/>
            </a:endParaRPr>
          </a:p>
        </p:txBody>
      </p:sp>
    </p:spTree>
    <p:extLst>
      <p:ext uri="{BB962C8B-B14F-4D97-AF65-F5344CB8AC3E}">
        <p14:creationId xmlns:p14="http://schemas.microsoft.com/office/powerpoint/2010/main" val="58216145"/>
      </p:ext>
    </p:extLst>
  </p:cSld>
  <p:clrMapOvr>
    <a:masterClrMapping/>
  </p:clrMapOvr>
</p:sld>
</file>

<file path=ppt/theme/theme1.xml><?xml version="1.0" encoding="utf-8"?>
<a:theme xmlns:a="http://schemas.openxmlformats.org/drawingml/2006/main" name="Skogsindustrierna">
  <a:themeElements>
    <a:clrScheme name="Skogsindustrierna">
      <a:dk1>
        <a:sysClr val="windowText" lastClr="000000"/>
      </a:dk1>
      <a:lt1>
        <a:sysClr val="window" lastClr="FFFFFF"/>
      </a:lt1>
      <a:dk2>
        <a:srgbClr val="506441"/>
      </a:dk2>
      <a:lt2>
        <a:srgbClr val="F7F3ED"/>
      </a:lt2>
      <a:accent1>
        <a:srgbClr val="87C387"/>
      </a:accent1>
      <a:accent2>
        <a:srgbClr val="2D8E2D"/>
      </a:accent2>
      <a:accent3>
        <a:srgbClr val="EF8246"/>
      </a:accent3>
      <a:accent4>
        <a:srgbClr val="99E0E5"/>
      </a:accent4>
      <a:accent5>
        <a:srgbClr val="F3DA72"/>
      </a:accent5>
      <a:accent6>
        <a:srgbClr val="A09F8E"/>
      </a:accent6>
      <a:hlink>
        <a:srgbClr val="000000"/>
      </a:hlink>
      <a:folHlink>
        <a:srgbClr val="000000"/>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500" dirty="0" err="1" smtClean="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500" dirty="0" err="1">
            <a:cs typeface="Arial" panose="020B0604020202020204" pitchFamily="34" charset="0"/>
          </a:defRPr>
        </a:defPPr>
      </a:lstStyle>
    </a:txDef>
  </a:objectDefaults>
  <a:extraClrSchemeLst/>
  <a:custClrLst>
    <a:custClr name="Kantarell 100%">
      <a:srgbClr val="EF8246"/>
    </a:custClr>
    <a:custClr name="Solgul 100%">
      <a:srgbClr val="F3DA72"/>
    </a:custClr>
    <a:custClr name="Äppel 100%">
      <a:srgbClr val="87C387"/>
    </a:custClr>
    <a:custClr name="Skog 100%">
      <a:srgbClr val="2D8E2D"/>
    </a:custClr>
    <a:custClr name="Ocean 100%">
      <a:srgbClr val="00B1BF"/>
    </a:custClr>
    <a:custClr name="Bordeaux 100%">
      <a:srgbClr val="B0173E"/>
    </a:custClr>
    <a:custClr name="Berg 100%">
      <a:srgbClr val="666666"/>
    </a:custClr>
    <a:custClr>
      <a:srgbClr val="FFFFFF"/>
    </a:custClr>
    <a:custClr>
      <a:srgbClr val="FFFFFF"/>
    </a:custClr>
    <a:custClr>
      <a:srgbClr val="FFFFFF"/>
    </a:custClr>
    <a:custClr name="Kantarell 40%">
      <a:srgbClr val="F9CDB5"/>
    </a:custClr>
    <a:custClr name="Solgul 40%">
      <a:srgbClr val="FAF0C7"/>
    </a:custClr>
    <a:custClr name="Äppel 40%">
      <a:srgbClr val="CFE7CF"/>
    </a:custClr>
    <a:custClr name="Skog 40%">
      <a:srgbClr val="ABD2AB"/>
    </a:custClr>
    <a:custClr name="Ocean 40%">
      <a:srgbClr val="99E0E5"/>
    </a:custClr>
    <a:custClr name="Bordeaux 40%">
      <a:srgbClr val="DFA2B2"/>
    </a:custClr>
    <a:custClr name="Berg 40%">
      <a:srgbClr val="C2C2C2"/>
    </a:custClr>
    <a:custClr>
      <a:srgbClr val="FFFFFF"/>
    </a:custClr>
    <a:custClr>
      <a:srgbClr val="FFFFFF"/>
    </a:custClr>
    <a:custClr>
      <a:srgbClr val="FFFFFF"/>
    </a:custClr>
    <a:custClr name="Lindblomsgrönt">
      <a:srgbClr val="E7F6DE"/>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Sandsten">
      <a:srgbClr val="F7F3ED"/>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Skogsindustrierna ver 3.potx" id="{EFEC14F5-9C23-4BEC-9188-D5B5BE7B0C46}" vid="{38C559C6-E27E-4190-9C8E-9B81666F2DC4}"/>
    </a:ext>
  </a:extLst>
</a:theme>
</file>

<file path=ppt/theme/theme2.xml><?xml version="1.0" encoding="utf-8"?>
<a:theme xmlns:a="http://schemas.openxmlformats.org/drawingml/2006/main" name="Office-tema">
  <a:themeElements>
    <a:clrScheme name="Skogsindustrierna">
      <a:dk1>
        <a:sysClr val="windowText" lastClr="000000"/>
      </a:dk1>
      <a:lt1>
        <a:sysClr val="window" lastClr="FFFFFF"/>
      </a:lt1>
      <a:dk2>
        <a:srgbClr val="46555A"/>
      </a:dk2>
      <a:lt2>
        <a:srgbClr val="F7F3ED"/>
      </a:lt2>
      <a:accent1>
        <a:srgbClr val="87C387"/>
      </a:accent1>
      <a:accent2>
        <a:srgbClr val="2D8E2D"/>
      </a:accent2>
      <a:accent3>
        <a:srgbClr val="EF8246"/>
      </a:accent3>
      <a:accent4>
        <a:srgbClr val="99E0E5"/>
      </a:accent4>
      <a:accent5>
        <a:srgbClr val="F3DA72"/>
      </a:accent5>
      <a:accent6>
        <a:srgbClr val="A09F8E"/>
      </a:accent6>
      <a:hlink>
        <a:srgbClr val="2D8E2D"/>
      </a:hlink>
      <a:folHlink>
        <a:srgbClr val="2D8E2D"/>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kogsindustrierna">
      <a:dk1>
        <a:sysClr val="windowText" lastClr="000000"/>
      </a:dk1>
      <a:lt1>
        <a:sysClr val="window" lastClr="FFFFFF"/>
      </a:lt1>
      <a:dk2>
        <a:srgbClr val="46555A"/>
      </a:dk2>
      <a:lt2>
        <a:srgbClr val="F7F3ED"/>
      </a:lt2>
      <a:accent1>
        <a:srgbClr val="87C387"/>
      </a:accent1>
      <a:accent2>
        <a:srgbClr val="2D8E2D"/>
      </a:accent2>
      <a:accent3>
        <a:srgbClr val="EF8246"/>
      </a:accent3>
      <a:accent4>
        <a:srgbClr val="99E0E5"/>
      </a:accent4>
      <a:accent5>
        <a:srgbClr val="F3DA72"/>
      </a:accent5>
      <a:accent6>
        <a:srgbClr val="A09F8E"/>
      </a:accent6>
      <a:hlink>
        <a:srgbClr val="2D8E2D"/>
      </a:hlink>
      <a:folHlink>
        <a:srgbClr val="2D8E2D"/>
      </a:folHlink>
    </a:clrScheme>
    <a:fontScheme name="Skogsindustrierna">
      <a:majorFont>
        <a:latin typeface="Century Goth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79"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931610-F55B-482F-8719-FC5500382874}">
  <we:reference id="33491e4f-5d38-4c24-85cb-c5144f8a0d2f"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e149d53-5c3f-4218-9e76-7cef0360e55b" xsi:nil="true"/>
    <lcf76f155ced4ddcb4097134ff3c332f xmlns="cd2d91bb-f3e4-4efa-8ece-a470883cd5f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9DA0F120A40A439E64B5032BA7EA02" ma:contentTypeVersion="15" ma:contentTypeDescription="Create a new document." ma:contentTypeScope="" ma:versionID="7fc8f86545e9abcf6a4484a813fb8429">
  <xsd:schema xmlns:xsd="http://www.w3.org/2001/XMLSchema" xmlns:xs="http://www.w3.org/2001/XMLSchema" xmlns:p="http://schemas.microsoft.com/office/2006/metadata/properties" xmlns:ns2="cd2d91bb-f3e4-4efa-8ece-a470883cd5f1" xmlns:ns3="9e149d53-5c3f-4218-9e76-7cef0360e55b" targetNamespace="http://schemas.microsoft.com/office/2006/metadata/properties" ma:root="true" ma:fieldsID="874bd1c5c00e218fb2edf2b7a51dcd91" ns2:_="" ns3:_="">
    <xsd:import namespace="cd2d91bb-f3e4-4efa-8ece-a470883cd5f1"/>
    <xsd:import namespace="9e149d53-5c3f-4218-9e76-7cef0360e5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2d91bb-f3e4-4efa-8ece-a470883cd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149d53-5c3f-4218-9e76-7cef0360e5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336725fb-1e6f-4f91-b752-e7bb73992894}" ma:internalName="TaxCatchAll" ma:showField="CatchAllData" ma:web="9e149d53-5c3f-4218-9e76-7cef0360e5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BDA6A-1F6C-4B42-8544-08E5AE6AC91F}">
  <ds:schemaRefs>
    <ds:schemaRef ds:uri="9e149d53-5c3f-4218-9e76-7cef0360e55b"/>
    <ds:schemaRef ds:uri="cd2d91bb-f3e4-4efa-8ece-a470883cd5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6B71FC52-E79A-4030-A3CC-22937210AC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2d91bb-f3e4-4efa-8ece-a470883cd5f1"/>
    <ds:schemaRef ds:uri="9e149d53-5c3f-4218-9e76-7cef0360e5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Skogsindustrierna</Template>
  <TotalTime>89</TotalTime>
  <Words>931</Words>
  <Application>Microsoft Office PowerPoint</Application>
  <PresentationFormat>Bredbild</PresentationFormat>
  <Paragraphs>104</Paragraphs>
  <Slides>12</Slides>
  <Notes>9</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12</vt:i4>
      </vt:variant>
    </vt:vector>
  </HeadingPairs>
  <TitlesOfParts>
    <vt:vector size="16" baseType="lpstr">
      <vt:lpstr>Arial</vt:lpstr>
      <vt:lpstr>Cambria</vt:lpstr>
      <vt:lpstr>Century Gothic</vt:lpstr>
      <vt:lpstr>Skogsindustrierna</vt:lpstr>
      <vt:lpstr>Allt tas till vara</vt:lpstr>
      <vt:lpstr>Nästan 70 procent av Sveriges yta består av skog. 3 procent är  bebyggelse och resten är myrar, jordbruksmark och annan mark. </vt:lpstr>
      <vt:lpstr>Volymen levande träd i den svenska skogen  har ökat sedan 1920-talet.   Femårsmedelvärde, anges som mittenår e.g. 2018 – 2022 = 2020</vt:lpstr>
      <vt:lpstr>Tillväxt och avverkning i Sverige  </vt:lpstr>
      <vt:lpstr>Många privatpersoner äger skog</vt:lpstr>
      <vt:lpstr>Frivilliga avsättningar </vt:lpstr>
      <vt:lpstr>Två etablerade certifieringar</vt:lpstr>
      <vt:lpstr>Bättre förutsättningar  för biologisk mångfald </vt:lpstr>
      <vt:lpstr>Världens skogar</vt:lpstr>
      <vt:lpstr>Sveriges utsläpp av växthusgaser</vt:lpstr>
      <vt:lpstr>Viktigt för klimatet att använda fossilfria material </vt:lpstr>
      <vt:lpstr>Miljöpåverkan är  en prioriterad fråga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Liljesand</dc:creator>
  <cp:lastModifiedBy>Esma Muhic</cp:lastModifiedBy>
  <cp:revision>30</cp:revision>
  <dcterms:created xsi:type="dcterms:W3CDTF">2025-07-16T12:36:24Z</dcterms:created>
  <dcterms:modified xsi:type="dcterms:W3CDTF">2026-06-29T12:58:54Z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0x010100439DA0F120A40A439E64B5032BA7EA02</vt:lpwstr>
  </property>
  <property fmtid="{D5CDD505-2E9C-101B-9397-08002B2CF9AE}" pid="3" name="Order">
    <vt:r8>32000</vt:r8>
  </property>
  <property fmtid="{D5CDD505-2E9C-101B-9397-08002B2CF9AE}" pid="4" name="MediaServiceImageTags">
    <vt:lpwstr/>
  </property>
</Properties>
</file>