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74" r:id="rId5"/>
    <p:sldId id="375" r:id="rId6"/>
    <p:sldId id="357" r:id="rId7"/>
    <p:sldId id="377" r:id="rId8"/>
    <p:sldId id="371" r:id="rId9"/>
    <p:sldId id="372" r:id="rId10"/>
    <p:sldId id="373" r:id="rId11"/>
    <p:sldId id="376" r:id="rId12"/>
    <p:sldId id="362" r:id="rId13"/>
    <p:sldId id="361" r:id="rId14"/>
    <p:sldId id="364" r:id="rId15"/>
    <p:sldId id="363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B972C155-D5BF-46A7-B591-A42909CFC1FA}">
          <p14:sldIdLst>
            <p14:sldId id="374"/>
            <p14:sldId id="375"/>
            <p14:sldId id="357"/>
            <p14:sldId id="377"/>
            <p14:sldId id="371"/>
            <p14:sldId id="372"/>
            <p14:sldId id="373"/>
            <p14:sldId id="376"/>
            <p14:sldId id="362"/>
            <p14:sldId id="361"/>
            <p14:sldId id="364"/>
            <p14:sldId id="363"/>
          </p14:sldIdLst>
        </p14:section>
      </p14:sectionLst>
    </p:ext>
    <p:ext uri="{EFAFB233-063F-42B5-8137-9DF3F51BA10A}">
      <p15:sldGuideLst xmlns:p15="http://schemas.microsoft.com/office/powerpoint/2012/main">
        <p15:guide id="1" pos="5564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50A816-C826-06E4-0D79-88E04957F8F3}" name="Malin Age" initials="MA" userId="S::malin.age@skogsindustrierna.se::5cf56e92-3e69-4b32-887c-673a7ba435c4" providerId="AD"/>
  <p188:author id="{AEAE361B-09FB-7251-6330-3A6C5E162F42}" name="Spektra Design" initials="SD" userId="S::office@spektradesign.onmicrosoft.com::a6f61c22-5c90-475a-b1de-bea383058c26" providerId="AD"/>
  <p188:author id="{8AE8DFE6-8413-EB8B-985A-C494BE876516}" name="Esma Muhic" initials="EM" userId="S::esma.muhic@skogsindustrierna.se::240a2287-6a11-4955-a9ff-bcb19e6dfa5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/>
    <p:restoredTop sz="74696" autoAdjust="0"/>
  </p:normalViewPr>
  <p:slideViewPr>
    <p:cSldViewPr snapToGrid="0">
      <p:cViewPr varScale="1">
        <p:scale>
          <a:sx n="47" d="100"/>
          <a:sy n="47" d="100"/>
        </p:scale>
        <p:origin x="1412" y="264"/>
      </p:cViewPr>
      <p:guideLst>
        <p:guide pos="5564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in Age" userId="5cf56e92-3e69-4b32-887c-673a7ba435c4" providerId="ADAL" clId="{618586C6-B418-540B-9970-EAEB9243BD30}"/>
    <pc:docChg chg="modSld">
      <pc:chgData name="Malin Age" userId="5cf56e92-3e69-4b32-887c-673a7ba435c4" providerId="ADAL" clId="{618586C6-B418-540B-9970-EAEB9243BD30}" dt="2025-10-06T08:01:15.526" v="3" actId="20577"/>
      <pc:docMkLst>
        <pc:docMk/>
      </pc:docMkLst>
      <pc:sldChg chg="modSp mod">
        <pc:chgData name="Malin Age" userId="5cf56e92-3e69-4b32-887c-673a7ba435c4" providerId="ADAL" clId="{618586C6-B418-540B-9970-EAEB9243BD30}" dt="2025-10-06T08:01:15.526" v="3" actId="20577"/>
        <pc:sldMkLst>
          <pc:docMk/>
          <pc:sldMk cId="3389964130" sldId="377"/>
        </pc:sldMkLst>
        <pc:spChg chg="mod">
          <ac:chgData name="Malin Age" userId="5cf56e92-3e69-4b32-887c-673a7ba435c4" providerId="ADAL" clId="{618586C6-B418-540B-9970-EAEB9243BD30}" dt="2025-10-06T08:01:15.526" v="3" actId="20577"/>
          <ac:spMkLst>
            <pc:docMk/>
            <pc:sldMk cId="3389964130" sldId="377"/>
            <ac:spMk id="2" creationId="{986FA81D-9307-39F6-1DD8-761596F6A7C1}"/>
          </ac:spMkLst>
        </pc:spChg>
      </pc:sldChg>
    </pc:docChg>
  </pc:docChgLst>
  <pc:docChgLst>
    <pc:chgData name="Esma Muhic" userId="S::esma.muhic@skogsindustrierna.se::240a2287-6a11-4955-a9ff-bcb19e6dfa5f" providerId="AD" clId="Web-{B918870E-6350-47AB-B695-A5801E8AED54}"/>
    <pc:docChg chg="modSld">
      <pc:chgData name="Esma Muhic" userId="S::esma.muhic@skogsindustrierna.se::240a2287-6a11-4955-a9ff-bcb19e6dfa5f" providerId="AD" clId="Web-{B918870E-6350-47AB-B695-A5801E8AED54}" dt="2025-10-07T07:35:00.326" v="99" actId="20577"/>
      <pc:docMkLst>
        <pc:docMk/>
      </pc:docMkLst>
      <pc:sldChg chg="modSp">
        <pc:chgData name="Esma Muhic" userId="S::esma.muhic@skogsindustrierna.se::240a2287-6a11-4955-a9ff-bcb19e6dfa5f" providerId="AD" clId="Web-{B918870E-6350-47AB-B695-A5801E8AED54}" dt="2025-10-07T07:33:40.089" v="10" actId="20577"/>
        <pc:sldMkLst>
          <pc:docMk/>
          <pc:sldMk cId="3647721109" sldId="357"/>
        </pc:sldMkLst>
        <pc:spChg chg="mod">
          <ac:chgData name="Esma Muhic" userId="S::esma.muhic@skogsindustrierna.se::240a2287-6a11-4955-a9ff-bcb19e6dfa5f" providerId="AD" clId="Web-{B918870E-6350-47AB-B695-A5801E8AED54}" dt="2025-10-07T07:33:40.089" v="10" actId="20577"/>
          <ac:spMkLst>
            <pc:docMk/>
            <pc:sldMk cId="3647721109" sldId="357"/>
            <ac:spMk id="13" creationId="{BC89DBD8-2A48-C766-8F41-06F62AC8E121}"/>
          </ac:spMkLst>
        </pc:spChg>
      </pc:sldChg>
      <pc:sldChg chg="modSp">
        <pc:chgData name="Esma Muhic" userId="S::esma.muhic@skogsindustrierna.se::240a2287-6a11-4955-a9ff-bcb19e6dfa5f" providerId="AD" clId="Web-{B918870E-6350-47AB-B695-A5801E8AED54}" dt="2025-10-07T07:34:06.559" v="31" actId="20577"/>
        <pc:sldMkLst>
          <pc:docMk/>
          <pc:sldMk cId="2891665214" sldId="371"/>
        </pc:sldMkLst>
        <pc:spChg chg="mod">
          <ac:chgData name="Esma Muhic" userId="S::esma.muhic@skogsindustrierna.se::240a2287-6a11-4955-a9ff-bcb19e6dfa5f" providerId="AD" clId="Web-{B918870E-6350-47AB-B695-A5801E8AED54}" dt="2025-10-07T07:34:06.559" v="31" actId="20577"/>
          <ac:spMkLst>
            <pc:docMk/>
            <pc:sldMk cId="2891665214" sldId="371"/>
            <ac:spMk id="6" creationId="{A89E745D-658D-75BA-7D13-AD024A3FCFF2}"/>
          </ac:spMkLst>
        </pc:spChg>
      </pc:sldChg>
      <pc:sldChg chg="modSp">
        <pc:chgData name="Esma Muhic" userId="S::esma.muhic@skogsindustrierna.se::240a2287-6a11-4955-a9ff-bcb19e6dfa5f" providerId="AD" clId="Web-{B918870E-6350-47AB-B695-A5801E8AED54}" dt="2025-10-07T07:34:19.590" v="56" actId="20577"/>
        <pc:sldMkLst>
          <pc:docMk/>
          <pc:sldMk cId="3145518333" sldId="372"/>
        </pc:sldMkLst>
        <pc:spChg chg="mod">
          <ac:chgData name="Esma Muhic" userId="S::esma.muhic@skogsindustrierna.se::240a2287-6a11-4955-a9ff-bcb19e6dfa5f" providerId="AD" clId="Web-{B918870E-6350-47AB-B695-A5801E8AED54}" dt="2025-10-07T07:34:19.590" v="56" actId="20577"/>
          <ac:spMkLst>
            <pc:docMk/>
            <pc:sldMk cId="3145518333" sldId="372"/>
            <ac:spMk id="3" creationId="{796B5D72-8768-65B9-7DF9-A1F7BC6D059D}"/>
          </ac:spMkLst>
        </pc:spChg>
      </pc:sldChg>
      <pc:sldChg chg="modSp">
        <pc:chgData name="Esma Muhic" userId="S::esma.muhic@skogsindustrierna.se::240a2287-6a11-4955-a9ff-bcb19e6dfa5f" providerId="AD" clId="Web-{B918870E-6350-47AB-B695-A5801E8AED54}" dt="2025-10-07T07:34:30.872" v="64" actId="20577"/>
        <pc:sldMkLst>
          <pc:docMk/>
          <pc:sldMk cId="1020632652" sldId="373"/>
        </pc:sldMkLst>
        <pc:spChg chg="mod">
          <ac:chgData name="Esma Muhic" userId="S::esma.muhic@skogsindustrierna.se::240a2287-6a11-4955-a9ff-bcb19e6dfa5f" providerId="AD" clId="Web-{B918870E-6350-47AB-B695-A5801E8AED54}" dt="2025-10-07T07:34:30.872" v="64" actId="20577"/>
          <ac:spMkLst>
            <pc:docMk/>
            <pc:sldMk cId="1020632652" sldId="373"/>
            <ac:spMk id="6" creationId="{BEDFFB53-905B-844A-FAC5-E792C10D62D7}"/>
          </ac:spMkLst>
        </pc:spChg>
      </pc:sldChg>
      <pc:sldChg chg="modSp">
        <pc:chgData name="Esma Muhic" userId="S::esma.muhic@skogsindustrierna.se::240a2287-6a11-4955-a9ff-bcb19e6dfa5f" providerId="AD" clId="Web-{B918870E-6350-47AB-B695-A5801E8AED54}" dt="2025-10-07T07:34:51.341" v="91" actId="20577"/>
        <pc:sldMkLst>
          <pc:docMk/>
          <pc:sldMk cId="873732742" sldId="374"/>
        </pc:sldMkLst>
        <pc:spChg chg="mod">
          <ac:chgData name="Esma Muhic" userId="S::esma.muhic@skogsindustrierna.se::240a2287-6a11-4955-a9ff-bcb19e6dfa5f" providerId="AD" clId="Web-{B918870E-6350-47AB-B695-A5801E8AED54}" dt="2025-10-07T07:34:51.341" v="91" actId="20577"/>
          <ac:spMkLst>
            <pc:docMk/>
            <pc:sldMk cId="873732742" sldId="374"/>
            <ac:spMk id="7" creationId="{16FECA5F-ADEC-2583-A082-31794A3C7846}"/>
          </ac:spMkLst>
        </pc:spChg>
      </pc:sldChg>
      <pc:sldChg chg="modSp">
        <pc:chgData name="Esma Muhic" userId="S::esma.muhic@skogsindustrierna.se::240a2287-6a11-4955-a9ff-bcb19e6dfa5f" providerId="AD" clId="Web-{B918870E-6350-47AB-B695-A5801E8AED54}" dt="2025-10-07T07:34:40.825" v="74" actId="20577"/>
        <pc:sldMkLst>
          <pc:docMk/>
          <pc:sldMk cId="3966845300" sldId="375"/>
        </pc:sldMkLst>
        <pc:spChg chg="mod">
          <ac:chgData name="Esma Muhic" userId="S::esma.muhic@skogsindustrierna.se::240a2287-6a11-4955-a9ff-bcb19e6dfa5f" providerId="AD" clId="Web-{B918870E-6350-47AB-B695-A5801E8AED54}" dt="2025-10-07T07:34:40.825" v="74" actId="20577"/>
          <ac:spMkLst>
            <pc:docMk/>
            <pc:sldMk cId="3966845300" sldId="375"/>
            <ac:spMk id="7" creationId="{7CD1A5F2-EBBB-D18C-1BA6-0DF73360706C}"/>
          </ac:spMkLst>
        </pc:spChg>
      </pc:sldChg>
      <pc:sldChg chg="modSp">
        <pc:chgData name="Esma Muhic" userId="S::esma.muhic@skogsindustrierna.se::240a2287-6a11-4955-a9ff-bcb19e6dfa5f" providerId="AD" clId="Web-{B918870E-6350-47AB-B695-A5801E8AED54}" dt="2025-10-07T07:35:00.326" v="99" actId="20577"/>
        <pc:sldMkLst>
          <pc:docMk/>
          <pc:sldMk cId="693031521" sldId="376"/>
        </pc:sldMkLst>
        <pc:spChg chg="mod">
          <ac:chgData name="Esma Muhic" userId="S::esma.muhic@skogsindustrierna.se::240a2287-6a11-4955-a9ff-bcb19e6dfa5f" providerId="AD" clId="Web-{B918870E-6350-47AB-B695-A5801E8AED54}" dt="2025-10-07T07:35:00.326" v="99" actId="20577"/>
          <ac:spMkLst>
            <pc:docMk/>
            <pc:sldMk cId="693031521" sldId="376"/>
            <ac:spMk id="5" creationId="{A0406747-A32E-18BC-EE6A-6999EFA38B48}"/>
          </ac:spMkLst>
        </pc:spChg>
      </pc:sldChg>
      <pc:sldChg chg="modSp">
        <pc:chgData name="Esma Muhic" userId="S::esma.muhic@skogsindustrierna.se::240a2287-6a11-4955-a9ff-bcb19e6dfa5f" providerId="AD" clId="Web-{B918870E-6350-47AB-B695-A5801E8AED54}" dt="2025-10-07T07:33:53.480" v="21" actId="20577"/>
        <pc:sldMkLst>
          <pc:docMk/>
          <pc:sldMk cId="3389964130" sldId="377"/>
        </pc:sldMkLst>
        <pc:spChg chg="mod">
          <ac:chgData name="Esma Muhic" userId="S::esma.muhic@skogsindustrierna.se::240a2287-6a11-4955-a9ff-bcb19e6dfa5f" providerId="AD" clId="Web-{B918870E-6350-47AB-B695-A5801E8AED54}" dt="2025-10-07T07:33:53.480" v="21" actId="20577"/>
          <ac:spMkLst>
            <pc:docMk/>
            <pc:sldMk cId="3389964130" sldId="377"/>
            <ac:spMk id="3" creationId="{F4B3C8D3-E96B-D55C-82F1-C89AB92447A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55BF620A-666A-29AE-9401-2DECD72B3B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B9067DF-42A6-393B-508E-255586F29A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47A6B-56DF-41E3-B0EF-9AFAE75794CE}" type="datetimeFigureOut">
              <a:rPr lang="sv-SE" smtClean="0"/>
              <a:t>2025-10-20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C28B7-E603-051E-40FE-56E8195A34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57A3A37-2E29-9F1D-B3B0-13277A407A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A37B5-F8DD-4639-9E46-FF8DB15B62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0963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CD27F-57ED-4050-A749-338366197E0D}" type="datetimeFigureOut">
              <a:rPr lang="sv-SE" smtClean="0"/>
              <a:t>2025-10-20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CD586-C145-4C08-8ECD-C931AA6281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841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4B008-49C3-908A-7F4A-9DA36E3FF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766CFF2D-4E57-2287-DBE2-EA9067932A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00C18F3-99A4-CCF5-B4AC-3452A9A64D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519C601-6CE9-3206-4F67-FD8FCF9EBD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2586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51EE1-EC85-7681-70DA-68AFD324E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CFF4EDBE-4273-646F-52CF-635EF45068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0802160-B9FB-CB6B-F2EE-B05D589888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CFB6CF1-A254-3976-DB3E-CD3A4D4FCE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0492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F041A-34F6-0F29-4FEC-399E898D0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F713B4B5-332D-8C66-F417-1543AE5925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1E10531-8008-CC39-A83C-D379ED7EB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CC387F3-7A15-4805-7F02-28E09014E1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091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A2882-40A9-010F-15FE-F681932ED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877BE3DD-6179-47A6-4F25-ECBA710E61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7F62CAC4-488A-BDAF-A942-C498CF9F37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AE3BF04-A780-DC3B-0534-214D757965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3830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104BD-C374-AF9B-3F17-1160574B3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7630BCB2-0D98-23BF-3ACB-D1C6A35A8A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0C5DC0E-27E4-1A21-5F3A-1C25211A2E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effectLst/>
              <a:latin typeface="Futura PT Bold" panose="020B0502020204020303" pitchFamily="34" charset="77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462F09-1B74-6E5D-E251-C6D93F05B8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587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27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E0946-1281-4C67-007B-36845E630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EAC5EDD-346E-6E0F-D5BE-C1BBEDB4EF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59CAC1C-AE5F-AD9D-3DD8-16EC08A7DA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04C6E87-470E-8A0A-4620-EBDEE29F38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5638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5278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316BE-FD31-9C2D-DC6C-2B1DB6DF3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C54E212-4715-A719-F288-90E5DACA0E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ADEE2DC9-399B-2B80-B61B-2A4315ABDE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8BDB8B2-8EF7-C689-67A6-B2BC78AA07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341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919DD-EE83-C985-438F-AB96BE47A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92FDFA51-17DD-E76C-23CF-4C69048B6E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20C975E9-8403-6BD9-7DF8-22CEFED91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88C8807-6C2B-0B59-9CB8-55B0EFFCA8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8112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9F2B2-8B38-5B18-1499-DD78792F4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6A9ADFB-4AC7-6A54-25C3-03932BDC12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EC17640-D8CF-27CD-8240-2827F092F3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9064B75-5CF7-30EB-505A-5129C37444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904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84349-F809-68C8-4CD3-43B8F986A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B761805-3240-0911-A4B0-393BA20088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010C733-FCA5-50E4-7338-5FB8615EDF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9535647-738A-E6FE-3D13-F2C809CE0D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919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, mör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16232762-51AB-9C26-EBEA-1662DE1233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C2C2C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341155" y="1015999"/>
            <a:ext cx="7419975" cy="1336031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341155" y="2432384"/>
            <a:ext cx="7419975" cy="935646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30D6CB3C-5CA9-2EA1-2F9A-377EBED9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BB7DFCB2-5C17-4464-9286-657130EB662F}" type="datetime1">
              <a:rPr lang="sv-SE" smtClean="0"/>
              <a:t>2025-10-20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3BB6D2D9-1C66-91D6-CC2D-05AE2947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8" y="6858000"/>
            <a:ext cx="4765487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19EF1DCB-E9BA-8797-7CED-F580BE35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id="{844C17B9-DB33-0286-37B0-4C5B2FEF58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10852" y="282708"/>
            <a:ext cx="1270291" cy="342167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Platshållare för text 24">
            <a:extLst>
              <a:ext uri="{FF2B5EF4-FFF2-40B4-BE49-F238E27FC236}">
                <a16:creationId xmlns:a16="http://schemas.microsoft.com/office/drawing/2014/main" id="{E71825D5-D79E-7B7C-D5C6-E0A6958F7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317769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1701800"/>
            <a:ext cx="11519162" cy="4514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B0303-FE1A-47F6-A603-AD7B6A30B985}" type="datetime1">
              <a:rPr lang="sv-SE" smtClean="0"/>
              <a:t>2025-10-20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24">
            <a:extLst>
              <a:ext uri="{FF2B5EF4-FFF2-40B4-BE49-F238E27FC236}">
                <a16:creationId xmlns:a16="http://schemas.microsoft.com/office/drawing/2014/main" id="{A4C98F7D-96B3-25BF-9857-8A93089915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(Cambria) och innehåll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1701800"/>
            <a:ext cx="11519162" cy="4514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9DDF-C960-482F-9064-D69D1D573A3C}" type="datetime1">
              <a:rPr lang="sv-SE" smtClean="0"/>
              <a:t>2025-10-20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24">
            <a:extLst>
              <a:ext uri="{FF2B5EF4-FFF2-40B4-BE49-F238E27FC236}">
                <a16:creationId xmlns:a16="http://schemas.microsoft.com/office/drawing/2014/main" id="{8238CD4D-FEF0-D2B3-7F28-889A7A2F11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448747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1701800"/>
            <a:ext cx="5510212" cy="4514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4BD2-8B87-47F6-86B1-AB89AE19B520}" type="datetime1">
              <a:rPr lang="sv-SE" smtClean="0"/>
              <a:t>2025-10-20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31491C38-48A8-AE21-646F-B8DB338147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43648" y="1701800"/>
            <a:ext cx="5511600" cy="4514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01504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4642-A2CC-40AC-9DCA-3999D07AC3A3}" type="datetime1">
              <a:rPr lang="sv-SE" smtClean="0"/>
              <a:t>2025-10-20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7A8FC7F2-A42D-5081-D4FA-AD5C5A3C6A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8138" y="1701800"/>
            <a:ext cx="5694363" cy="45148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50423" y="1701800"/>
            <a:ext cx="5694363" cy="45148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1626474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2241-32B0-41C5-B9ED-82BB3C46F5AF}" type="datetime1">
              <a:rPr lang="sv-SE" smtClean="0"/>
              <a:t>2025-10-20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7A8FC7F2-A42D-5081-D4FA-AD5C5A3C6A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8138" y="1701800"/>
            <a:ext cx="11519162" cy="45148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4112340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028700"/>
            <a:ext cx="5748786" cy="51879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9F072957-3EEB-AB86-834E-A2CAEDA6E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5606ED8-D704-4F18-9855-C95B89C9A26D}" type="datetime1">
              <a:rPr lang="sv-SE" smtClean="0"/>
              <a:t>2025-10-20</a:t>
            </a:fld>
            <a:endParaRPr lang="sv-SE"/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5AC8B7EE-F477-B7A6-7E8E-E6E0083AFD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6E8CCBE5-8CE8-67C9-C46E-33BCA9D44B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1523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, sandsten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1" y="1028700"/>
            <a:ext cx="5748786" cy="51879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9F072957-3EEB-AB86-834E-A2CAEDA6E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20FDA5A-87B2-4A5D-9FDA-002BCC349F74}" type="datetime1">
              <a:rPr lang="sv-SE" smtClean="0"/>
              <a:t>2025-10-20</a:t>
            </a:fld>
            <a:endParaRPr lang="sv-SE"/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5AC8B7EE-F477-B7A6-7E8E-E6E0083AFD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6E8CCBE5-8CE8-67C9-C46E-33BCA9D44B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4943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3 rader, text och bild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028700"/>
            <a:ext cx="5748786" cy="51879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1"/>
            <a:ext cx="4801996" cy="1499952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832253"/>
            <a:ext cx="4801997" cy="338439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9F072957-3EEB-AB86-834E-A2CAEDA6E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5606ED8-D704-4F18-9855-C95B89C9A26D}" type="datetime1">
              <a:rPr lang="sv-SE" smtClean="0"/>
              <a:t>2025-10-20</a:t>
            </a:fld>
            <a:endParaRPr lang="sv-SE"/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5AC8B7EE-F477-B7A6-7E8E-E6E0083AFD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6E8CCBE5-8CE8-67C9-C46E-33BCA9D44B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5351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3 rader, text och bild, sandsten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028700"/>
            <a:ext cx="5748786" cy="51879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1"/>
            <a:ext cx="4801996" cy="1499952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832253"/>
            <a:ext cx="4801997" cy="338439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9F072957-3EEB-AB86-834E-A2CAEDA6E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5606ED8-D704-4F18-9855-C95B89C9A26D}" type="datetime1">
              <a:rPr lang="sv-SE" smtClean="0"/>
              <a:t>2025-10-20</a:t>
            </a:fld>
            <a:endParaRPr lang="sv-SE"/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5AC8B7EE-F477-B7A6-7E8E-E6E0083AFD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6E8CCBE5-8CE8-67C9-C46E-33BCA9D44B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53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utfallande mörk bild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199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38335E0B-0CBF-4CE4-B4BB-0D3F6A7754DF}" type="datetime1">
              <a:rPr lang="sv-SE" smtClean="0"/>
              <a:t>2025-10-20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658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, lju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16232762-51AB-9C26-EBEA-1662DE1233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C2C2C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155" y="1015999"/>
            <a:ext cx="7419975" cy="1336031"/>
          </a:xfrm>
        </p:spPr>
        <p:txBody>
          <a:bodyPr anchor="b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155" y="2432384"/>
            <a:ext cx="7419975" cy="935646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30D6CB3C-5CA9-2EA1-2F9A-377EBED9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636B50C3-89EB-46B5-BEA7-3483DBDEE2EF}" type="datetime1">
              <a:rPr lang="sv-SE" smtClean="0"/>
              <a:t>2025-10-20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3BB6D2D9-1C66-91D6-CC2D-05AE2947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8" y="6858000"/>
            <a:ext cx="4765487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19EF1DCB-E9BA-8797-7CED-F580BE35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id="{844C17B9-DB33-0286-37B0-4C5B2FEF58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10852" y="282708"/>
            <a:ext cx="1270291" cy="342167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Platshållare för text 24">
            <a:extLst>
              <a:ext uri="{FF2B5EF4-FFF2-40B4-BE49-F238E27FC236}">
                <a16:creationId xmlns:a16="http://schemas.microsoft.com/office/drawing/2014/main" id="{E71825D5-D79E-7B7C-D5C6-E0A6958F7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1900122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utfallande mörk bild, sandsten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199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02C121B0-57F2-48F0-A6AA-E9EF8DC87934}" type="datetime1">
              <a:rPr lang="sv-SE" smtClean="0"/>
              <a:t>2025-10-20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1644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utfallande ljus bild, barrträ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200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053C041B-2AD0-4A56-BF83-A2ED4C5BFDD6}" type="datetime1">
              <a:rPr lang="sv-SE" smtClean="0"/>
              <a:t>2025-10-20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5593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utfallande bilder (ljus 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 7">
            <a:extLst>
              <a:ext uri="{FF2B5EF4-FFF2-40B4-BE49-F238E27FC236}">
                <a16:creationId xmlns:a16="http://schemas.microsoft.com/office/drawing/2014/main" id="{09CDA150-8439-4A6E-EC67-9A3B165567C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18295" y="925532"/>
            <a:ext cx="4801996" cy="14176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FC94DB3-3943-4577-8AB8-0A2FE407DC6A}" type="datetime1">
              <a:rPr lang="sv-SE" smtClean="0"/>
              <a:t>2025-10-20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3000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utfallande bilder (mörk 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 7">
            <a:extLst>
              <a:ext uri="{FF2B5EF4-FFF2-40B4-BE49-F238E27FC236}">
                <a16:creationId xmlns:a16="http://schemas.microsoft.com/office/drawing/2014/main" id="{09CDA150-8439-4A6E-EC67-9A3B165567C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18295" y="925532"/>
            <a:ext cx="4801996" cy="14176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B72D9446-B923-47FD-9E8C-1B0A65090C84}" type="datetime1">
              <a:rPr lang="sv-SE" smtClean="0"/>
              <a:t>2025-10-20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1657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3"/>
            <a:ext cx="10073479" cy="54766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C2B8-557C-4638-8C64-2543791A08B2}" type="datetime1">
              <a:rPr lang="sv-SE" smtClean="0"/>
              <a:t>2025-10-20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76FF-6D2D-4B09-8904-8F08A806E35A}" type="datetime1">
              <a:rPr lang="sv-SE" smtClean="0"/>
              <a:t>2025-10-20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5700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dor efter denna sida tillhör ej ma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4405A5C8-297E-E3EB-142A-5DE16BD606D2}"/>
              </a:ext>
            </a:extLst>
          </p:cNvPr>
          <p:cNvSpPr txBox="1"/>
          <p:nvPr userDrawn="1"/>
        </p:nvSpPr>
        <p:spPr>
          <a:xfrm>
            <a:off x="1676400" y="2344087"/>
            <a:ext cx="8839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Sidor efter denna sida tillhör ej mallen. Byt istället till en layout innan denna sida.</a:t>
            </a:r>
          </a:p>
        </p:txBody>
      </p:sp>
    </p:spTree>
    <p:extLst>
      <p:ext uri="{BB962C8B-B14F-4D97-AF65-F5344CB8AC3E}">
        <p14:creationId xmlns:p14="http://schemas.microsoft.com/office/powerpoint/2010/main" val="79489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155" y="1015999"/>
            <a:ext cx="7419975" cy="1336031"/>
          </a:xfrm>
        </p:spPr>
        <p:txBody>
          <a:bodyPr anchor="b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155" y="2432384"/>
            <a:ext cx="7419975" cy="935646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30D6CB3C-5CA9-2EA1-2F9A-377EBED9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74B5121-75D3-49A5-A1B0-0CF01564F740}" type="datetime1">
              <a:rPr lang="sv-SE" smtClean="0"/>
              <a:t>2025-10-20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3BB6D2D9-1C66-91D6-CC2D-05AE2947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8" y="6858000"/>
            <a:ext cx="4765487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19EF1DCB-E9BA-8797-7CED-F580BE35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90558A27-2E38-9635-1B28-8FA8DD4D2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0852" y="282708"/>
            <a:ext cx="1270291" cy="34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3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, sandsten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1CC77D1-4F9D-4539-9574-AD4723B90C60}" type="datetime1">
              <a:rPr lang="sv-SE" smtClean="0"/>
              <a:t>2025-10-20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185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7D28153-4931-4562-B3E4-69553FEB52E9}" type="datetime1">
              <a:rPr lang="sv-SE" smtClean="0"/>
              <a:t>2025-10-20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981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, skog">
    <p:bg>
      <p:bgPr>
        <a:solidFill>
          <a:srgbClr val="2D8E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B1AD9872-46A5-4A2C-BFFD-88682F332685}" type="datetime1">
              <a:rPr lang="sv-SE" smtClean="0"/>
              <a:t>2025-10-20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9F142111-31BD-AB51-F205-6A63C0802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893582" y="284262"/>
            <a:ext cx="982800" cy="2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6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, barrträ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9D1F9CF1-AC49-43FC-9D9F-96C623AF58C2}" type="datetime1">
              <a:rPr lang="sv-SE" smtClean="0"/>
              <a:t>2025-10-20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9F142111-31BD-AB51-F205-6A63C0802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893582" y="284262"/>
            <a:ext cx="982800" cy="2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1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, mör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2">
            <a:extLst>
              <a:ext uri="{FF2B5EF4-FFF2-40B4-BE49-F238E27FC236}">
                <a16:creationId xmlns:a16="http://schemas.microsoft.com/office/drawing/2014/main" id="{3E0F2B46-EEAB-19E7-9DF5-46388069CD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C2C2C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98757D00-07EE-48DE-9238-2131F11190A1}" type="datetime1">
              <a:rPr lang="sv-SE" smtClean="0"/>
              <a:t>2025-10-20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text 19">
            <a:extLst>
              <a:ext uri="{FF2B5EF4-FFF2-40B4-BE49-F238E27FC236}">
                <a16:creationId xmlns:a16="http://schemas.microsoft.com/office/drawing/2014/main" id="{113D9E3F-2BD8-9A5C-A506-2FEC1B3B0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text 24">
            <a:extLst>
              <a:ext uri="{FF2B5EF4-FFF2-40B4-BE49-F238E27FC236}">
                <a16:creationId xmlns:a16="http://schemas.microsoft.com/office/drawing/2014/main" id="{E2EABF24-7585-D55D-71DE-B343B90B7B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42BEB19-16C1-3BD9-F9CD-B299F2FF1535}"/>
              </a:ext>
            </a:extLst>
          </p:cNvPr>
          <p:cNvSpPr/>
          <p:nvPr userDrawn="1"/>
        </p:nvSpPr>
        <p:spPr bwMode="white">
          <a:xfrm>
            <a:off x="0" y="-404713"/>
            <a:ext cx="12192000" cy="321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l"/>
            <a:r>
              <a:rPr lang="sv-SE" sz="1200">
                <a:solidFill>
                  <a:schemeClr val="tx1"/>
                </a:solidFill>
                <a:cs typeface="Arial" panose="020B0604020202020204" pitchFamily="34" charset="0"/>
              </a:rPr>
              <a:t>För att lägga till en bakgrundsbild, gå till Infoga &gt; Bilder under fliken Infoga.</a:t>
            </a:r>
          </a:p>
        </p:txBody>
      </p:sp>
    </p:spTree>
    <p:extLst>
      <p:ext uri="{BB962C8B-B14F-4D97-AF65-F5344CB8AC3E}">
        <p14:creationId xmlns:p14="http://schemas.microsoft.com/office/powerpoint/2010/main" val="204194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, lju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2">
            <a:extLst>
              <a:ext uri="{FF2B5EF4-FFF2-40B4-BE49-F238E27FC236}">
                <a16:creationId xmlns:a16="http://schemas.microsoft.com/office/drawing/2014/main" id="{3E0F2B46-EEAB-19E7-9DF5-46388069CD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C2C2C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272FA6D4-5F4A-40CE-A194-157BA3F0B8E7}" type="datetime1">
              <a:rPr lang="sv-SE" smtClean="0"/>
              <a:t>2025-10-20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text 19">
            <a:extLst>
              <a:ext uri="{FF2B5EF4-FFF2-40B4-BE49-F238E27FC236}">
                <a16:creationId xmlns:a16="http://schemas.microsoft.com/office/drawing/2014/main" id="{113D9E3F-2BD8-9A5C-A506-2FEC1B3B0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text 24">
            <a:extLst>
              <a:ext uri="{FF2B5EF4-FFF2-40B4-BE49-F238E27FC236}">
                <a16:creationId xmlns:a16="http://schemas.microsoft.com/office/drawing/2014/main" id="{E2EABF24-7585-D55D-71DE-B343B90B7B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42BEB19-16C1-3BD9-F9CD-B299F2FF1535}"/>
              </a:ext>
            </a:extLst>
          </p:cNvPr>
          <p:cNvSpPr/>
          <p:nvPr userDrawn="1"/>
        </p:nvSpPr>
        <p:spPr bwMode="white">
          <a:xfrm>
            <a:off x="0" y="-404713"/>
            <a:ext cx="12192000" cy="321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l"/>
            <a:r>
              <a:rPr lang="sv-SE" sz="1200">
                <a:solidFill>
                  <a:schemeClr val="tx1"/>
                </a:solidFill>
                <a:cs typeface="Arial" panose="020B0604020202020204" pitchFamily="34" charset="0"/>
              </a:rPr>
              <a:t>För att lägga till en bakgrundsbild, gå till Infoga &gt; Bilder under fliken Infoga.</a:t>
            </a:r>
          </a:p>
        </p:txBody>
      </p:sp>
    </p:spTree>
    <p:extLst>
      <p:ext uri="{BB962C8B-B14F-4D97-AF65-F5344CB8AC3E}">
        <p14:creationId xmlns:p14="http://schemas.microsoft.com/office/powerpoint/2010/main" val="62559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9588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138" y="2349500"/>
            <a:ext cx="4782153" cy="38671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6</a:t>
            </a:r>
          </a:p>
          <a:p>
            <a:pPr lvl="6"/>
            <a:r>
              <a:rPr lang="sv-SE"/>
              <a:t>Nivå 7</a:t>
            </a:r>
          </a:p>
          <a:p>
            <a:pPr lvl="7"/>
            <a:r>
              <a:rPr lang="sv-SE"/>
              <a:t>Nivå 8</a:t>
            </a:r>
          </a:p>
          <a:p>
            <a:pPr lvl="8"/>
            <a:r>
              <a:rPr lang="sv-SE"/>
              <a:t>Nivå 9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91773" y="6506334"/>
            <a:ext cx="900000" cy="1508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9287B541-0771-4933-B01B-9D70FA9B0442}" type="datetime1">
              <a:rPr lang="sv-SE" smtClean="0"/>
              <a:t>2025-10-20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138" y="254033"/>
            <a:ext cx="4765487" cy="2647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300" y="6506334"/>
            <a:ext cx="540000" cy="1508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B64C99ED-F302-2C77-4AC0-8463529F531C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893582" y="284262"/>
            <a:ext cx="982800" cy="2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78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80" r:id="rId17"/>
    <p:sldLayoutId id="2147483681" r:id="rId18"/>
    <p:sldLayoutId id="2147483673" r:id="rId19"/>
    <p:sldLayoutId id="2147483675" r:id="rId20"/>
    <p:sldLayoutId id="2147483674" r:id="rId21"/>
    <p:sldLayoutId id="2147483676" r:id="rId22"/>
    <p:sldLayoutId id="2147483677" r:id="rId23"/>
    <p:sldLayoutId id="2147483654" r:id="rId24"/>
    <p:sldLayoutId id="2147483679" r:id="rId25"/>
    <p:sldLayoutId id="2147483658" r:id="rId26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324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648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756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972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69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orient="horz" pos="3916" userDrawn="1">
          <p15:clr>
            <a:srgbClr val="A4A3A4"/>
          </p15:clr>
        </p15:guide>
        <p15:guide id="5" orient="horz" pos="177" userDrawn="1">
          <p15:clr>
            <a:srgbClr val="A4A3A4"/>
          </p15:clr>
        </p15:guide>
        <p15:guide id="6" orient="horz" pos="4178" userDrawn="1">
          <p15:clr>
            <a:srgbClr val="A4A3A4"/>
          </p15:clr>
        </p15:guide>
        <p15:guide id="7" orient="horz" pos="640" userDrawn="1">
          <p15:clr>
            <a:srgbClr val="A4A3A4"/>
          </p15:clr>
        </p15:guide>
        <p15:guide id="8" orient="horz" pos="1476" userDrawn="1">
          <p15:clr>
            <a:srgbClr val="A4A3A4"/>
          </p15:clr>
        </p15:guide>
        <p15:guide id="9" pos="3795" userDrawn="1">
          <p15:clr>
            <a:srgbClr val="A4A3A4"/>
          </p15:clr>
        </p15:guide>
        <p15:guide id="10" pos="3885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emf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05F4B-091C-5A47-EA09-EC22763C4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670D981-B9E2-1A68-D90B-797D1AB965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/>
          <a:stretch>
            <a:fillRect/>
          </a:stretch>
        </p:blipFill>
        <p:spPr>
          <a:xfrm>
            <a:off x="6096000" y="-1"/>
            <a:ext cx="6096000" cy="6858000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CB71528-6F41-952B-8C57-72415F540E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19018D75-0FB0-9C79-1A9B-7A0002E02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5706268" cy="1030268"/>
          </a:xfrm>
        </p:spPr>
        <p:txBody>
          <a:bodyPr/>
          <a:lstStyle/>
          <a:p>
            <a:r>
              <a:rPr lang="en-GB"/>
              <a:t>Skogen </a:t>
            </a:r>
            <a:r>
              <a:rPr lang="en-GB" err="1"/>
              <a:t>är</a:t>
            </a:r>
            <a:r>
              <a:rPr lang="en-GB"/>
              <a:t> </a:t>
            </a:r>
            <a:r>
              <a:rPr lang="en-GB" err="1"/>
              <a:t>viktig</a:t>
            </a:r>
            <a:r>
              <a:rPr lang="en-GB"/>
              <a:t> </a:t>
            </a:r>
            <a:br>
              <a:rPr lang="en-GB"/>
            </a:br>
            <a:r>
              <a:rPr lang="en-GB"/>
              <a:t>för Sverige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B674D6-8FD2-E3B4-9540-5972DFCA52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006270"/>
          </a:xfrm>
        </p:spPr>
        <p:txBody>
          <a:bodyPr/>
          <a:lstStyle/>
          <a:p>
            <a:pPr marL="0" indent="0">
              <a:buNone/>
            </a:pPr>
            <a:r>
              <a:rPr lang="en-GB" err="1"/>
              <a:t>Exporten</a:t>
            </a:r>
            <a:r>
              <a:rPr lang="en-GB"/>
              <a:t> </a:t>
            </a:r>
            <a:r>
              <a:rPr lang="en-GB" err="1"/>
              <a:t>står</a:t>
            </a:r>
            <a:r>
              <a:rPr lang="en-GB"/>
              <a:t> för </a:t>
            </a:r>
            <a:r>
              <a:rPr lang="en-GB" err="1"/>
              <a:t>hela</a:t>
            </a:r>
            <a:r>
              <a:rPr lang="en-GB"/>
              <a:t> 54 </a:t>
            </a:r>
            <a:r>
              <a:rPr lang="en-GB" err="1"/>
              <a:t>procent</a:t>
            </a:r>
            <a:r>
              <a:rPr lang="en-GB"/>
              <a:t> </a:t>
            </a:r>
            <a:r>
              <a:rPr lang="en-GB" err="1"/>
              <a:t>av</a:t>
            </a:r>
            <a:r>
              <a:rPr lang="en-GB"/>
              <a:t> </a:t>
            </a:r>
            <a:r>
              <a:rPr lang="en-GB" err="1"/>
              <a:t>Sveriges</a:t>
            </a:r>
            <a:r>
              <a:rPr lang="en-GB"/>
              <a:t> </a:t>
            </a:r>
            <a:r>
              <a:rPr lang="en-GB" err="1"/>
              <a:t>bruttonationalprodukt</a:t>
            </a:r>
            <a:r>
              <a:rPr lang="en-GB"/>
              <a:t> (BNP). Den </a:t>
            </a:r>
            <a:r>
              <a:rPr lang="en-GB" err="1"/>
              <a:t>svenska</a:t>
            </a:r>
            <a:r>
              <a:rPr lang="en-GB"/>
              <a:t> </a:t>
            </a:r>
            <a:r>
              <a:rPr lang="en-GB" err="1"/>
              <a:t>basindustrin</a:t>
            </a:r>
            <a:r>
              <a:rPr lang="en-GB"/>
              <a:t> </a:t>
            </a:r>
            <a:r>
              <a:rPr lang="en-GB" err="1"/>
              <a:t>är</a:t>
            </a:r>
            <a:r>
              <a:rPr lang="en-GB"/>
              <a:t> </a:t>
            </a:r>
            <a:r>
              <a:rPr lang="en-GB" err="1"/>
              <a:t>viktig</a:t>
            </a:r>
            <a:r>
              <a:rPr lang="en-GB"/>
              <a:t> för </a:t>
            </a:r>
            <a:r>
              <a:rPr lang="en-GB" err="1"/>
              <a:t>Sveriges</a:t>
            </a:r>
            <a:r>
              <a:rPr lang="en-GB"/>
              <a:t> </a:t>
            </a:r>
            <a:r>
              <a:rPr lang="en-GB" err="1"/>
              <a:t>ekonomi</a:t>
            </a:r>
            <a:r>
              <a:rPr lang="en-GB"/>
              <a:t> och </a:t>
            </a:r>
            <a:br>
              <a:rPr lang="en-GB"/>
            </a:br>
            <a:r>
              <a:rPr lang="en-GB" err="1"/>
              <a:t>står</a:t>
            </a:r>
            <a:r>
              <a:rPr lang="en-GB"/>
              <a:t> för </a:t>
            </a:r>
            <a:r>
              <a:rPr lang="en-GB" err="1"/>
              <a:t>en</a:t>
            </a:r>
            <a:r>
              <a:rPr lang="en-GB"/>
              <a:t> </a:t>
            </a:r>
            <a:r>
              <a:rPr lang="en-GB" err="1"/>
              <a:t>betydande</a:t>
            </a:r>
            <a:r>
              <a:rPr lang="en-GB"/>
              <a:t> del </a:t>
            </a:r>
            <a:r>
              <a:rPr lang="en-GB" err="1"/>
              <a:t>av</a:t>
            </a:r>
            <a:r>
              <a:rPr lang="en-GB"/>
              <a:t> </a:t>
            </a:r>
            <a:r>
              <a:rPr lang="en-GB" err="1"/>
              <a:t>landets</a:t>
            </a:r>
            <a:r>
              <a:rPr lang="en-GB"/>
              <a:t> </a:t>
            </a:r>
            <a:r>
              <a:rPr lang="en-GB" err="1"/>
              <a:t>varuexport</a:t>
            </a:r>
            <a:r>
              <a:rPr lang="en-GB"/>
              <a:t>. </a:t>
            </a:r>
          </a:p>
          <a:p>
            <a:pPr marL="0" indent="0">
              <a:buNone/>
            </a:pPr>
            <a:r>
              <a:rPr lang="en-GB"/>
              <a:t>2024 </a:t>
            </a:r>
            <a:r>
              <a:rPr lang="en-GB" err="1"/>
              <a:t>exporterade</a:t>
            </a:r>
            <a:r>
              <a:rPr lang="en-GB"/>
              <a:t> </a:t>
            </a:r>
            <a:r>
              <a:rPr lang="en-GB" err="1"/>
              <a:t>skogsindustrin</a:t>
            </a:r>
            <a:r>
              <a:rPr lang="en-GB"/>
              <a:t>, </a:t>
            </a:r>
            <a:r>
              <a:rPr lang="en-GB" err="1"/>
              <a:t>gruv</a:t>
            </a:r>
            <a:r>
              <a:rPr lang="en-GB"/>
              <a:t>-, </a:t>
            </a:r>
            <a:r>
              <a:rPr lang="en-GB" err="1"/>
              <a:t>stål</a:t>
            </a:r>
            <a:r>
              <a:rPr lang="en-GB"/>
              <a:t>- </a:t>
            </a:r>
            <a:br>
              <a:rPr lang="en-GB"/>
            </a:br>
            <a:r>
              <a:rPr lang="en-GB"/>
              <a:t>och </a:t>
            </a:r>
            <a:r>
              <a:rPr lang="en-GB" err="1"/>
              <a:t>metallindustrin</a:t>
            </a:r>
            <a:r>
              <a:rPr lang="en-GB"/>
              <a:t> </a:t>
            </a:r>
            <a:r>
              <a:rPr lang="en-GB" err="1"/>
              <a:t>samt</a:t>
            </a:r>
            <a:r>
              <a:rPr lang="en-GB"/>
              <a:t> </a:t>
            </a:r>
            <a:r>
              <a:rPr lang="en-GB" err="1"/>
              <a:t>industrin</a:t>
            </a:r>
            <a:r>
              <a:rPr lang="en-GB"/>
              <a:t> för </a:t>
            </a:r>
            <a:r>
              <a:rPr lang="en-GB" err="1"/>
              <a:t>andra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icke-metalliska</a:t>
            </a:r>
            <a:r>
              <a:rPr lang="en-GB"/>
              <a:t> </a:t>
            </a:r>
            <a:r>
              <a:rPr lang="en-GB" err="1"/>
              <a:t>mineralprodukter</a:t>
            </a:r>
            <a:r>
              <a:rPr lang="en-GB"/>
              <a:t> till </a:t>
            </a:r>
            <a:r>
              <a:rPr lang="en-GB" err="1"/>
              <a:t>ett</a:t>
            </a:r>
            <a:r>
              <a:rPr lang="en-GB"/>
              <a:t> </a:t>
            </a:r>
            <a:r>
              <a:rPr lang="en-GB" err="1"/>
              <a:t>värde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av</a:t>
            </a:r>
            <a:r>
              <a:rPr lang="en-GB"/>
              <a:t> 382 </a:t>
            </a:r>
            <a:r>
              <a:rPr lang="en-GB" err="1"/>
              <a:t>miljarder</a:t>
            </a:r>
            <a:r>
              <a:rPr lang="en-GB"/>
              <a:t> kronor. </a:t>
            </a:r>
            <a:r>
              <a:rPr lang="en-GB" err="1"/>
              <a:t>Skogsindustrin</a:t>
            </a:r>
            <a:r>
              <a:rPr lang="en-GB"/>
              <a:t> </a:t>
            </a:r>
            <a:r>
              <a:rPr lang="en-GB" err="1"/>
              <a:t>stod</a:t>
            </a:r>
            <a:r>
              <a:rPr lang="en-GB"/>
              <a:t> för </a:t>
            </a:r>
            <a:br>
              <a:rPr lang="en-GB"/>
            </a:br>
            <a:r>
              <a:rPr lang="en-GB"/>
              <a:t>185 </a:t>
            </a:r>
            <a:r>
              <a:rPr lang="en-GB" err="1"/>
              <a:t>miljarder</a:t>
            </a:r>
            <a:r>
              <a:rPr lang="en-GB"/>
              <a:t> </a:t>
            </a:r>
            <a:r>
              <a:rPr lang="en-GB" err="1"/>
              <a:t>av</a:t>
            </a:r>
            <a:r>
              <a:rPr lang="en-GB"/>
              <a:t> dessa – 48 </a:t>
            </a:r>
            <a:r>
              <a:rPr lang="en-GB" err="1"/>
              <a:t>procent</a:t>
            </a:r>
            <a:r>
              <a:rPr lang="en-GB"/>
              <a:t>.</a:t>
            </a:r>
          </a:p>
          <a:p>
            <a:pPr marL="0" indent="0">
              <a:buNone/>
            </a:pPr>
            <a:endParaRPr lang="sv-SE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35A8322E-A960-B387-12F8-446EA8BEE6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93028" y="280988"/>
            <a:ext cx="982800" cy="264728"/>
          </a:xfrm>
          <a:prstGeom prst="rect">
            <a:avLst/>
          </a:prstGeom>
        </p:spPr>
      </p:pic>
      <p:sp>
        <p:nvSpPr>
          <p:cNvPr id="7" name="Platshållare för sidfot 5">
            <a:extLst>
              <a:ext uri="{FF2B5EF4-FFF2-40B4-BE49-F238E27FC236}">
                <a16:creationId xmlns:a16="http://schemas.microsoft.com/office/drawing/2014/main" id="{16FECA5F-ADEC-2583-A082-31794A3C784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38138" y="254033"/>
            <a:ext cx="4765487" cy="264728"/>
          </a:xfrm>
        </p:spPr>
        <p:txBody>
          <a:bodyPr/>
          <a:lstStyle/>
          <a:p>
            <a:r>
              <a:rPr lang="en-GB" dirty="0"/>
              <a:t>Produktion, export </a:t>
            </a:r>
            <a:r>
              <a:rPr lang="en-GB" dirty="0" err="1"/>
              <a:t>och</a:t>
            </a:r>
            <a:r>
              <a:rPr lang="en-GB" dirty="0"/>
              <a:t> import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3732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87526-3DFD-6FEA-4591-88B96699E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61E076E-17B5-E11B-1D4D-1B7597184C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/>
          <a:stretch>
            <a:fillRect/>
          </a:stretch>
        </p:blipFill>
        <p:spPr>
          <a:xfrm>
            <a:off x="6096000" y="-1"/>
            <a:ext cx="6096000" cy="6858000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99CE043-876C-220E-F7F6-E1CA7B790D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CF46B6D-E004-9DAB-BBA0-787666C30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Hit går svensk marknadsmassa </a:t>
            </a:r>
          </a:p>
        </p:txBody>
      </p:sp>
      <p:sp>
        <p:nvSpPr>
          <p:cNvPr id="2" name="Platshållare för sidfot 18">
            <a:extLst>
              <a:ext uri="{FF2B5EF4-FFF2-40B4-BE49-F238E27FC236}">
                <a16:creationId xmlns:a16="http://schemas.microsoft.com/office/drawing/2014/main" id="{DC179229-0F87-A8BC-37AE-B8317BA77FF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38138" y="254033"/>
            <a:ext cx="4765487" cy="264728"/>
          </a:xfrm>
        </p:spPr>
        <p:txBody>
          <a:bodyPr/>
          <a:lstStyle/>
          <a:p>
            <a:r>
              <a:rPr lang="en-GB" dirty="0"/>
              <a:t>Produktion, export </a:t>
            </a:r>
            <a:r>
              <a:rPr lang="en-GB" dirty="0" err="1"/>
              <a:t>och</a:t>
            </a:r>
            <a:r>
              <a:rPr lang="en-GB" dirty="0"/>
              <a:t> import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1B39C04-0BBD-8557-8057-D94BD81A86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2024 </a:t>
            </a:r>
            <a:r>
              <a:rPr lang="en-GB" dirty="0" err="1"/>
              <a:t>producerades</a:t>
            </a:r>
            <a:r>
              <a:rPr lang="en-GB" dirty="0"/>
              <a:t> 11 </a:t>
            </a:r>
            <a:r>
              <a:rPr lang="en-GB" dirty="0" err="1"/>
              <a:t>miljoner</a:t>
            </a:r>
            <a:r>
              <a:rPr lang="en-GB" dirty="0"/>
              <a:t> ton </a:t>
            </a:r>
            <a:r>
              <a:rPr lang="en-GB" dirty="0" err="1"/>
              <a:t>massa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Sverige.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60 </a:t>
            </a:r>
            <a:r>
              <a:rPr lang="en-GB" dirty="0" err="1"/>
              <a:t>procent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den </a:t>
            </a:r>
            <a:r>
              <a:rPr lang="en-GB" dirty="0" err="1"/>
              <a:t>produktionen</a:t>
            </a:r>
            <a:r>
              <a:rPr lang="en-GB" dirty="0"/>
              <a:t> </a:t>
            </a:r>
            <a:r>
              <a:rPr lang="en-GB" dirty="0" err="1"/>
              <a:t>går</a:t>
            </a:r>
            <a:r>
              <a:rPr lang="en-GB" dirty="0"/>
              <a:t> till </a:t>
            </a:r>
            <a:r>
              <a:rPr lang="en-GB" dirty="0" err="1"/>
              <a:t>integrerade</a:t>
            </a:r>
            <a:r>
              <a:rPr lang="en-GB" dirty="0"/>
              <a:t> bruk </a:t>
            </a:r>
            <a:r>
              <a:rPr lang="en-GB" dirty="0" err="1"/>
              <a:t>i</a:t>
            </a:r>
            <a:r>
              <a:rPr lang="en-GB" dirty="0"/>
              <a:t> Sverige,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rymmer</a:t>
            </a:r>
            <a:r>
              <a:rPr lang="en-GB" dirty="0"/>
              <a:t> </a:t>
            </a:r>
            <a:r>
              <a:rPr lang="en-GB" dirty="0" err="1"/>
              <a:t>hela</a:t>
            </a:r>
            <a:r>
              <a:rPr lang="en-GB" dirty="0"/>
              <a:t> </a:t>
            </a:r>
            <a:r>
              <a:rPr lang="en-GB" dirty="0" err="1"/>
              <a:t>produktionskedjan</a:t>
            </a:r>
            <a:r>
              <a:rPr lang="en-GB" dirty="0"/>
              <a:t> </a:t>
            </a:r>
            <a:r>
              <a:rPr lang="en-GB" dirty="0" err="1"/>
              <a:t>från</a:t>
            </a:r>
            <a:r>
              <a:rPr lang="en-GB" dirty="0"/>
              <a:t> </a:t>
            </a:r>
            <a:r>
              <a:rPr lang="en-GB" dirty="0" err="1"/>
              <a:t>trä</a:t>
            </a:r>
            <a:r>
              <a:rPr lang="en-GB" dirty="0"/>
              <a:t> till </a:t>
            </a:r>
            <a:r>
              <a:rPr lang="en-GB" dirty="0" err="1"/>
              <a:t>färdiga</a:t>
            </a:r>
            <a:r>
              <a:rPr lang="en-GB" dirty="0"/>
              <a:t> </a:t>
            </a:r>
            <a:r>
              <a:rPr lang="en-GB" dirty="0" err="1"/>
              <a:t>pappersprodukter</a:t>
            </a:r>
            <a:r>
              <a:rPr lang="en-GB" dirty="0"/>
              <a:t>. </a:t>
            </a:r>
            <a:r>
              <a:rPr lang="en-GB" dirty="0" err="1"/>
              <a:t>Resterande</a:t>
            </a:r>
            <a:r>
              <a:rPr lang="en-GB" dirty="0"/>
              <a:t> </a:t>
            </a:r>
            <a:r>
              <a:rPr lang="en-GB" dirty="0" err="1"/>
              <a:t>massaproduktion</a:t>
            </a:r>
            <a:r>
              <a:rPr lang="en-GB" dirty="0"/>
              <a:t> </a:t>
            </a:r>
            <a:r>
              <a:rPr lang="en-GB" dirty="0" err="1"/>
              <a:t>går</a:t>
            </a:r>
            <a:r>
              <a:rPr lang="en-GB" dirty="0"/>
              <a:t> </a:t>
            </a:r>
            <a:r>
              <a:rPr lang="en-GB" dirty="0" err="1"/>
              <a:t>framför</a:t>
            </a:r>
            <a:r>
              <a:rPr lang="en-GB" dirty="0"/>
              <a:t> </a:t>
            </a:r>
            <a:r>
              <a:rPr lang="en-GB" dirty="0" err="1"/>
              <a:t>allt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export.</a:t>
            </a:r>
            <a:br>
              <a:rPr lang="en-GB" dirty="0"/>
            </a:br>
            <a:r>
              <a:rPr lang="en-GB" dirty="0"/>
              <a:t> </a:t>
            </a:r>
            <a:br>
              <a:rPr lang="en-GB" dirty="0"/>
            </a:br>
            <a:r>
              <a:rPr lang="en-GB" dirty="0" err="1"/>
              <a:t>Asien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viktig</a:t>
            </a:r>
            <a:r>
              <a:rPr lang="en-GB" dirty="0"/>
              <a:t> </a:t>
            </a:r>
            <a:r>
              <a:rPr lang="en-GB" dirty="0" err="1"/>
              <a:t>marknad</a:t>
            </a:r>
            <a:r>
              <a:rPr lang="en-GB" dirty="0"/>
              <a:t> för </a:t>
            </a:r>
            <a:r>
              <a:rPr lang="en-GB" dirty="0" err="1"/>
              <a:t>svenska</a:t>
            </a:r>
            <a:r>
              <a:rPr lang="en-GB" dirty="0"/>
              <a:t> </a:t>
            </a:r>
            <a:r>
              <a:rPr lang="en-GB" dirty="0" err="1"/>
              <a:t>massaproducenter</a:t>
            </a:r>
            <a:r>
              <a:rPr lang="en-GB" dirty="0"/>
              <a:t>. Men </a:t>
            </a:r>
            <a:r>
              <a:rPr lang="en-GB" dirty="0" err="1"/>
              <a:t>mer</a:t>
            </a:r>
            <a:r>
              <a:rPr lang="en-GB" dirty="0"/>
              <a:t> </a:t>
            </a:r>
            <a:r>
              <a:rPr lang="en-GB" dirty="0" err="1"/>
              <a:t>än</a:t>
            </a:r>
            <a:r>
              <a:rPr lang="en-GB" dirty="0"/>
              <a:t> </a:t>
            </a:r>
            <a:r>
              <a:rPr lang="en-GB" dirty="0" err="1"/>
              <a:t>hälften</a:t>
            </a:r>
            <a:r>
              <a:rPr lang="en-GB" dirty="0"/>
              <a:t> – 54 </a:t>
            </a:r>
            <a:r>
              <a:rPr lang="en-GB" dirty="0" err="1"/>
              <a:t>procent</a:t>
            </a:r>
            <a:r>
              <a:rPr lang="en-GB" dirty="0"/>
              <a:t> </a:t>
            </a:r>
            <a:br>
              <a:rPr lang="en-GB" dirty="0"/>
            </a:br>
            <a:r>
              <a:rPr lang="en-GB" dirty="0"/>
              <a:t>–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svensk</a:t>
            </a:r>
            <a:r>
              <a:rPr lang="en-GB" dirty="0"/>
              <a:t> </a:t>
            </a:r>
            <a:r>
              <a:rPr lang="en-GB" dirty="0" err="1"/>
              <a:t>marknadsmassa</a:t>
            </a:r>
            <a:r>
              <a:rPr lang="en-GB" dirty="0"/>
              <a:t> </a:t>
            </a:r>
            <a:r>
              <a:rPr lang="en-GB" dirty="0" err="1"/>
              <a:t>går</a:t>
            </a:r>
            <a:r>
              <a:rPr lang="en-GB" dirty="0"/>
              <a:t> till EU:s </a:t>
            </a:r>
            <a:r>
              <a:rPr lang="en-GB" dirty="0" err="1"/>
              <a:t>inre</a:t>
            </a:r>
            <a:r>
              <a:rPr lang="en-GB" dirty="0"/>
              <a:t> </a:t>
            </a:r>
            <a:r>
              <a:rPr lang="en-GB" dirty="0" err="1"/>
              <a:t>marknad</a:t>
            </a:r>
            <a:r>
              <a:rPr lang="en-GB" dirty="0"/>
              <a:t>, </a:t>
            </a:r>
            <a:r>
              <a:rPr lang="en-GB" dirty="0" err="1"/>
              <a:t>varav</a:t>
            </a:r>
            <a:r>
              <a:rPr lang="en-GB" dirty="0"/>
              <a:t> 24 </a:t>
            </a:r>
            <a:r>
              <a:rPr lang="en-GB" dirty="0" err="1"/>
              <a:t>procent</a:t>
            </a:r>
            <a:r>
              <a:rPr lang="en-GB" dirty="0"/>
              <a:t> </a:t>
            </a:r>
            <a:r>
              <a:rPr lang="en-GB" dirty="0" err="1"/>
              <a:t>stannar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Sverige. </a:t>
            </a:r>
          </a:p>
          <a:p>
            <a:pPr marL="0" indent="0">
              <a:buNone/>
            </a:pPr>
            <a:r>
              <a:rPr lang="en-GB" dirty="0"/>
              <a:t>9 </a:t>
            </a:r>
            <a:r>
              <a:rPr lang="en-GB" dirty="0" err="1"/>
              <a:t>procent</a:t>
            </a:r>
            <a:r>
              <a:rPr lang="en-GB" dirty="0"/>
              <a:t> </a:t>
            </a:r>
            <a:r>
              <a:rPr lang="en-GB" dirty="0" err="1"/>
              <a:t>går</a:t>
            </a:r>
            <a:r>
              <a:rPr lang="en-GB" dirty="0"/>
              <a:t> till </a:t>
            </a:r>
            <a:r>
              <a:rPr lang="en-GB" dirty="0" err="1"/>
              <a:t>europeiska</a:t>
            </a:r>
            <a:r>
              <a:rPr lang="en-GB" dirty="0"/>
              <a:t> </a:t>
            </a:r>
            <a:r>
              <a:rPr lang="en-GB" dirty="0" err="1"/>
              <a:t>länder</a:t>
            </a:r>
            <a:r>
              <a:rPr lang="en-GB" dirty="0"/>
              <a:t> </a:t>
            </a:r>
            <a:r>
              <a:rPr lang="en-GB" dirty="0" err="1"/>
              <a:t>utanför</a:t>
            </a:r>
            <a:r>
              <a:rPr lang="en-GB" dirty="0"/>
              <a:t> den </a:t>
            </a:r>
            <a:r>
              <a:rPr lang="en-GB" dirty="0" err="1"/>
              <a:t>inre</a:t>
            </a:r>
            <a:r>
              <a:rPr lang="en-GB" dirty="0"/>
              <a:t> </a:t>
            </a:r>
            <a:r>
              <a:rPr lang="en-GB" dirty="0" err="1"/>
              <a:t>marknaden</a:t>
            </a:r>
            <a:r>
              <a:rPr lang="en-GB" dirty="0"/>
              <a:t>, </a:t>
            </a:r>
            <a:r>
              <a:rPr lang="en-GB" dirty="0" err="1"/>
              <a:t>framför</a:t>
            </a:r>
            <a:r>
              <a:rPr lang="en-GB" dirty="0"/>
              <a:t> </a:t>
            </a:r>
            <a:r>
              <a:rPr lang="en-GB" dirty="0" err="1"/>
              <a:t>allt</a:t>
            </a:r>
            <a:r>
              <a:rPr lang="en-GB" dirty="0"/>
              <a:t> </a:t>
            </a:r>
            <a:r>
              <a:rPr lang="en-GB" dirty="0" err="1"/>
              <a:t>Storbritannien</a:t>
            </a:r>
            <a:r>
              <a:rPr lang="en-GB" dirty="0"/>
              <a:t>, </a:t>
            </a:r>
            <a:r>
              <a:rPr lang="en-GB" dirty="0" err="1"/>
              <a:t>Turkiet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Norge, </a:t>
            </a:r>
            <a:r>
              <a:rPr lang="en-GB" dirty="0" err="1"/>
              <a:t>medan</a:t>
            </a:r>
            <a:r>
              <a:rPr lang="en-GB" dirty="0"/>
              <a:t> 6 </a:t>
            </a:r>
            <a:r>
              <a:rPr lang="en-GB" dirty="0" err="1"/>
              <a:t>procent</a:t>
            </a:r>
            <a:r>
              <a:rPr lang="en-GB" dirty="0"/>
              <a:t> </a:t>
            </a:r>
            <a:r>
              <a:rPr lang="en-GB" dirty="0" err="1"/>
              <a:t>går</a:t>
            </a:r>
            <a:r>
              <a:rPr lang="en-GB" dirty="0"/>
              <a:t> till USA. (2024).</a:t>
            </a:r>
          </a:p>
        </p:txBody>
      </p:sp>
    </p:spTree>
    <p:extLst>
      <p:ext uri="{BB962C8B-B14F-4D97-AF65-F5344CB8AC3E}">
        <p14:creationId xmlns:p14="http://schemas.microsoft.com/office/powerpoint/2010/main" val="2613829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EC05F-8384-884F-CC1E-80E3A2EAD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1ACB9B2-1F0C-7E78-7F24-615006942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GB" dirty="0"/>
              <a:t>Produktion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papper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kartong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Sverige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4A5747-A669-7D8E-046E-8B25439435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sv-SE" dirty="0"/>
              <a:t>2024 producerades 8 miljoner ton papper och kartong i Sverige. Tillväxten har varit stabil inom vissa produkt­segment, som förpackningsmaterial. </a:t>
            </a:r>
          </a:p>
          <a:p>
            <a:pPr marL="0" indent="0">
              <a:buNone/>
            </a:pPr>
            <a:r>
              <a:rPr lang="sv-SE" dirty="0">
                <a:ea typeface="Cambria"/>
              </a:rPr>
              <a:t>För andra, till exempel grafiskt papper, har den dämpats på grund av minskad efterfrågan.</a:t>
            </a:r>
            <a:endParaRPr lang="sv-SE" dirty="0"/>
          </a:p>
          <a:p>
            <a:pPr marL="107950" indent="-107950"/>
            <a:endParaRPr lang="sv-SE" dirty="0">
              <a:ea typeface="Cambria"/>
            </a:endParaRPr>
          </a:p>
        </p:txBody>
      </p:sp>
      <p:sp>
        <p:nvSpPr>
          <p:cNvPr id="2" name="Platshållare för sidfot 18">
            <a:extLst>
              <a:ext uri="{FF2B5EF4-FFF2-40B4-BE49-F238E27FC236}">
                <a16:creationId xmlns:a16="http://schemas.microsoft.com/office/drawing/2014/main" id="{47642B1D-EB2E-6155-22FD-D535BCD696F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 dirty="0"/>
              <a:t>PRODUKTION, export och import</a:t>
            </a:r>
          </a:p>
          <a:p>
            <a:endParaRPr lang="sv-SE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FC4F96D-F422-C8B2-C527-7433AEC5FA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id="{64A676BC-E931-52B5-36C3-08AD4EFA49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CF5871-FE40-ADBA-953F-8C3C5F6FF58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0000"/>
          <a:stretch>
            <a:fillRect/>
          </a:stretch>
        </p:blipFill>
        <p:spPr>
          <a:xfrm>
            <a:off x="6096000" y="-1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73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C1B18-1338-122F-11DE-BC329A8EC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AC81B0-04EB-0E0A-A979-68A89D5F1C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586"/>
          <a:stretch>
            <a:fillRect/>
          </a:stretch>
        </p:blipFill>
        <p:spPr>
          <a:xfrm>
            <a:off x="6167438" y="163627"/>
            <a:ext cx="6024562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5ED145-5E83-FA03-B132-053BE20A57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A2FD53-763A-0403-D06D-22C5B1346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 </a:t>
            </a:r>
            <a:r>
              <a:rPr lang="en-US" dirty="0" err="1"/>
              <a:t>går</a:t>
            </a:r>
            <a:r>
              <a:rPr lang="en-US" dirty="0"/>
              <a:t> </a:t>
            </a:r>
            <a:r>
              <a:rPr lang="en-US" dirty="0" err="1"/>
              <a:t>svenskt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papper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kartong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314B53-54DA-ACDE-06E4-B366E39E40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2024 </a:t>
            </a:r>
            <a:r>
              <a:rPr lang="en-GB" dirty="0" err="1"/>
              <a:t>producerades</a:t>
            </a:r>
            <a:r>
              <a:rPr lang="en-GB" dirty="0"/>
              <a:t> 8 </a:t>
            </a:r>
            <a:r>
              <a:rPr lang="en-GB" dirty="0" err="1"/>
              <a:t>miljoner</a:t>
            </a:r>
            <a:r>
              <a:rPr lang="en-GB" dirty="0"/>
              <a:t> ton </a:t>
            </a:r>
            <a:r>
              <a:rPr lang="en-GB" dirty="0" err="1"/>
              <a:t>papper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kartong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Sverige. </a:t>
            </a:r>
          </a:p>
          <a:p>
            <a:pPr marL="0" indent="0">
              <a:buNone/>
            </a:pPr>
            <a:r>
              <a:rPr lang="en-GB" dirty="0" err="1"/>
              <a:t>Största</a:t>
            </a:r>
            <a:r>
              <a:rPr lang="en-GB" dirty="0"/>
              <a:t> </a:t>
            </a:r>
            <a:r>
              <a:rPr lang="en-GB" dirty="0" err="1"/>
              <a:t>delen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den </a:t>
            </a:r>
            <a:r>
              <a:rPr lang="en-GB" dirty="0" err="1"/>
              <a:t>svenska</a:t>
            </a:r>
            <a:r>
              <a:rPr lang="en-GB" dirty="0"/>
              <a:t> </a:t>
            </a:r>
            <a:r>
              <a:rPr lang="en-GB" dirty="0" err="1"/>
              <a:t>produktionen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papper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kartong</a:t>
            </a:r>
            <a:r>
              <a:rPr lang="en-GB" dirty="0"/>
              <a:t> – 63 </a:t>
            </a:r>
            <a:r>
              <a:rPr lang="en-GB" dirty="0" err="1"/>
              <a:t>procent</a:t>
            </a:r>
            <a:r>
              <a:rPr lang="en-GB" dirty="0"/>
              <a:t> – </a:t>
            </a:r>
            <a:r>
              <a:rPr lang="en-GB" dirty="0" err="1"/>
              <a:t>går</a:t>
            </a:r>
            <a:r>
              <a:rPr lang="en-GB" dirty="0"/>
              <a:t> till EU:s </a:t>
            </a:r>
            <a:r>
              <a:rPr lang="en-GB" dirty="0" err="1"/>
              <a:t>inre</a:t>
            </a:r>
            <a:r>
              <a:rPr lang="en-GB" dirty="0"/>
              <a:t> </a:t>
            </a:r>
            <a:r>
              <a:rPr lang="en-GB" dirty="0" err="1"/>
              <a:t>marknad</a:t>
            </a:r>
            <a:r>
              <a:rPr lang="en-GB" dirty="0"/>
              <a:t>. Men </a:t>
            </a:r>
            <a:r>
              <a:rPr lang="en-GB" dirty="0" err="1"/>
              <a:t>även</a:t>
            </a:r>
            <a:r>
              <a:rPr lang="en-GB" dirty="0"/>
              <a:t> </a:t>
            </a:r>
            <a:r>
              <a:rPr lang="en-GB" dirty="0" err="1"/>
              <a:t>Storbritannien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viktig</a:t>
            </a:r>
            <a:r>
              <a:rPr lang="en-GB" dirty="0"/>
              <a:t> </a:t>
            </a:r>
            <a:r>
              <a:rPr lang="en-GB" dirty="0" err="1"/>
              <a:t>marknad</a:t>
            </a:r>
            <a:r>
              <a:rPr lang="en-GB" dirty="0"/>
              <a:t>. </a:t>
            </a:r>
          </a:p>
          <a:p>
            <a:pPr marL="0" indent="0">
              <a:buNone/>
            </a:pPr>
            <a:r>
              <a:rPr lang="en-GB" dirty="0"/>
              <a:t>2024 </a:t>
            </a:r>
            <a:r>
              <a:rPr lang="en-GB" dirty="0" err="1"/>
              <a:t>stod</a:t>
            </a:r>
            <a:r>
              <a:rPr lang="en-GB" dirty="0"/>
              <a:t> </a:t>
            </a:r>
            <a:r>
              <a:rPr lang="en-GB" dirty="0" err="1"/>
              <a:t>leveranserna</a:t>
            </a:r>
            <a:r>
              <a:rPr lang="en-GB" dirty="0"/>
              <a:t> till USA för 4 </a:t>
            </a:r>
            <a:r>
              <a:rPr lang="en-GB" dirty="0" err="1"/>
              <a:t>procent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 err="1"/>
              <a:t>och</a:t>
            </a:r>
            <a:r>
              <a:rPr lang="en-GB" dirty="0"/>
              <a:t> Kina för 5 </a:t>
            </a:r>
            <a:r>
              <a:rPr lang="en-GB" dirty="0" err="1"/>
              <a:t>procent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Sveriges</a:t>
            </a:r>
            <a:r>
              <a:rPr lang="en-GB" dirty="0"/>
              <a:t> </a:t>
            </a:r>
            <a:r>
              <a:rPr lang="en-GB" dirty="0" err="1"/>
              <a:t>totala</a:t>
            </a:r>
            <a:r>
              <a:rPr lang="en-GB" dirty="0"/>
              <a:t> export </a:t>
            </a:r>
            <a:br>
              <a:rPr lang="en-GB" dirty="0"/>
            </a:b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papper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kartong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16" name="Platshållare för sidfot 18">
            <a:extLst>
              <a:ext uri="{FF2B5EF4-FFF2-40B4-BE49-F238E27FC236}">
                <a16:creationId xmlns:a16="http://schemas.microsoft.com/office/drawing/2014/main" id="{779C085D-92E3-B598-48F3-FDC60F254B8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38138" y="254033"/>
            <a:ext cx="4765487" cy="264728"/>
          </a:xfrm>
        </p:spPr>
        <p:txBody>
          <a:bodyPr/>
          <a:lstStyle/>
          <a:p>
            <a:r>
              <a:rPr lang="en-GB" dirty="0"/>
              <a:t>Produktion, export </a:t>
            </a:r>
            <a:r>
              <a:rPr lang="en-GB" dirty="0" err="1"/>
              <a:t>och</a:t>
            </a:r>
            <a:r>
              <a:rPr lang="en-GB" dirty="0"/>
              <a:t> import</a:t>
            </a:r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id="{944F6CC8-9846-8CD4-362B-CBE8993DB2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09184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8E4EC-4F31-8FC7-43FB-F28362D2F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A56D8F-EB2B-F41A-A04E-27407CC1FF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571"/>
          <a:stretch>
            <a:fillRect/>
          </a:stretch>
        </p:blipFill>
        <p:spPr>
          <a:xfrm>
            <a:off x="10047" y="1959428"/>
            <a:ext cx="12192000" cy="489857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8480EA0-4E04-8EB5-07E4-587BFBCA1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Sverige har bara 1 % av världens skogar men är ledande exportör av skogsprodukter – viktiga intäkter för välfärden.</a:t>
            </a:r>
            <a:br>
              <a:rPr lang="sv-SE"/>
            </a:br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F57D86E-529E-228F-0561-FDE6024AA7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7CD1A5F2-EBBB-D18C-1BA6-0DF73360706C}"/>
              </a:ext>
            </a:extLst>
          </p:cNvPr>
          <p:cNvSpPr txBox="1">
            <a:spLocks/>
          </p:cNvSpPr>
          <p:nvPr/>
        </p:nvSpPr>
        <p:spPr>
          <a:xfrm>
            <a:off x="338138" y="254000"/>
            <a:ext cx="4765675" cy="2651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0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Produktion, export </a:t>
            </a:r>
            <a:r>
              <a:rPr lang="en-GB" dirty="0" err="1"/>
              <a:t>och</a:t>
            </a:r>
            <a:r>
              <a:rPr lang="en-GB" dirty="0"/>
              <a:t> import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6845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643220-8D1F-4311-695E-94F0C7D135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/>
          <a:stretch>
            <a:fillRect/>
          </a:stretch>
        </p:blipFill>
        <p:spPr>
          <a:xfrm>
            <a:off x="6096000" y="-1"/>
            <a:ext cx="6096000" cy="6858000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C37C45D-A23A-3834-2CB2-146131FF6E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9DD973C9-42A7-2DF3-730A-DD322371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Så mycket tillverkar svensk skogsindustri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6FDE6B8-E2B1-AD0E-006B-B4E363B05C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Ungefär hälften av det virke som avverkas i Sverige går till sågverksindustrin, resten blir massa som används främst till produktion av kartong och papper. </a:t>
            </a:r>
          </a:p>
          <a:p>
            <a:pPr marL="0" indent="0">
              <a:buNone/>
            </a:pPr>
            <a:r>
              <a:rPr lang="sv-SE" dirty="0"/>
              <a:t>Gran och tall är de ­vanligaste trädslagen och svenskt virke är känt för sin höga ­kvalitet. 2024 producerades 17,8 miljoner m³ sågade barrträvaror. Sveriges export av trävaror motsvarar 13 procent av den globala handeln.</a:t>
            </a:r>
          </a:p>
          <a:p>
            <a:endParaRPr lang="sv-SE" dirty="0"/>
          </a:p>
        </p:txBody>
      </p:sp>
      <p:sp>
        <p:nvSpPr>
          <p:cNvPr id="13" name="Platshållare för sidfot 5">
            <a:extLst>
              <a:ext uri="{FF2B5EF4-FFF2-40B4-BE49-F238E27FC236}">
                <a16:creationId xmlns:a16="http://schemas.microsoft.com/office/drawing/2014/main" id="{BC89DBD8-2A48-C766-8F41-06F62AC8E12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38138" y="254033"/>
            <a:ext cx="4765487" cy="264728"/>
          </a:xfrm>
        </p:spPr>
        <p:txBody>
          <a:bodyPr/>
          <a:lstStyle/>
          <a:p>
            <a:r>
              <a:rPr lang="en-GB" dirty="0"/>
              <a:t>Produktion, export </a:t>
            </a:r>
            <a:r>
              <a:rPr lang="en-GB" dirty="0" err="1"/>
              <a:t>och</a:t>
            </a:r>
            <a:r>
              <a:rPr lang="en-GB" dirty="0"/>
              <a:t> import</a:t>
            </a:r>
          </a:p>
          <a:p>
            <a:endParaRPr lang="sv-SE" dirty="0"/>
          </a:p>
        </p:txBody>
      </p:sp>
      <p:pic>
        <p:nvPicPr>
          <p:cNvPr id="7" name="Bild 9">
            <a:extLst>
              <a:ext uri="{FF2B5EF4-FFF2-40B4-BE49-F238E27FC236}">
                <a16:creationId xmlns:a16="http://schemas.microsoft.com/office/drawing/2014/main" id="{CDE9A1F7-65DF-F3B9-8A42-034E4039AA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93028" y="280988"/>
            <a:ext cx="982800" cy="2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21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22ABE-F35B-FB8E-436D-D5788009E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4CFD60-58EC-0C7C-91EB-20BD1678D3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0800"/>
          <a:stretch>
            <a:fillRect/>
          </a:stretch>
        </p:blipFill>
        <p:spPr>
          <a:xfrm>
            <a:off x="0" y="2343150"/>
            <a:ext cx="12192000" cy="474575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86FA81D-9307-39F6-1DD8-761596F6A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4" y="925532"/>
            <a:ext cx="10834259" cy="1030267"/>
          </a:xfrm>
        </p:spPr>
        <p:txBody>
          <a:bodyPr/>
          <a:lstStyle/>
          <a:p>
            <a:r>
              <a:rPr lang="sv-SE" dirty="0"/>
              <a:t>2024 producerades 17,8 miljoner m³ </a:t>
            </a:r>
            <a:r>
              <a:rPr lang="sv-SE"/>
              <a:t>sågade trävaror</a:t>
            </a:r>
            <a:r>
              <a:rPr lang="sv-SE" dirty="0"/>
              <a:t>. Sveriges export av trävaror motsvarar 13 procent av den globala handeln.</a:t>
            </a:r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F4B3C8D3-E96B-D55C-82F1-C89AB924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8" y="254033"/>
            <a:ext cx="4765487" cy="264728"/>
          </a:xfrm>
        </p:spPr>
        <p:txBody>
          <a:bodyPr/>
          <a:lstStyle/>
          <a:p>
            <a:r>
              <a:rPr lang="en-GB" dirty="0"/>
              <a:t>Produktion, export </a:t>
            </a:r>
            <a:r>
              <a:rPr lang="en-GB" dirty="0" err="1"/>
              <a:t>och</a:t>
            </a:r>
            <a:r>
              <a:rPr lang="en-GB" dirty="0"/>
              <a:t> import</a:t>
            </a:r>
          </a:p>
          <a:p>
            <a:endParaRPr lang="sv-SE" dirty="0"/>
          </a:p>
        </p:txBody>
      </p:sp>
      <p:sp>
        <p:nvSpPr>
          <p:cNvPr id="4" name="Platshållare för text 4">
            <a:extLst>
              <a:ext uri="{FF2B5EF4-FFF2-40B4-BE49-F238E27FC236}">
                <a16:creationId xmlns:a16="http://schemas.microsoft.com/office/drawing/2014/main" id="{32A7D327-A19F-C815-E9B7-3DC45DDEAC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8138" y="6506335"/>
            <a:ext cx="4320000" cy="151200"/>
          </a:xfrm>
        </p:spPr>
        <p:txBody>
          <a:bodyPr/>
          <a:lstStyle/>
          <a:p>
            <a:pPr marL="0" indent="0">
              <a:buNone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9964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F88FD3-DAC7-AF81-B910-DBC16E2B5B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586"/>
          <a:stretch>
            <a:fillRect/>
          </a:stretch>
        </p:blipFill>
        <p:spPr>
          <a:xfrm>
            <a:off x="6167438" y="-1"/>
            <a:ext cx="6024562" cy="6858000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7B38377-F952-6864-5EB4-9FEFA32429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D4184B12-603B-C7BB-23E2-700216D9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6065088" cy="1030268"/>
          </a:xfrm>
        </p:spPr>
        <p:txBody>
          <a:bodyPr/>
          <a:lstStyle/>
          <a:p>
            <a:r>
              <a:rPr lang="en-GB"/>
              <a:t>Hit </a:t>
            </a:r>
            <a:r>
              <a:rPr lang="en-GB" err="1"/>
              <a:t>går</a:t>
            </a:r>
            <a:r>
              <a:rPr lang="en-GB"/>
              <a:t> </a:t>
            </a:r>
            <a:r>
              <a:rPr lang="en-GB" err="1"/>
              <a:t>svenska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sågade</a:t>
            </a:r>
            <a:r>
              <a:rPr lang="en-GB"/>
              <a:t> </a:t>
            </a:r>
            <a:r>
              <a:rPr lang="en-GB" err="1"/>
              <a:t>trävaror</a:t>
            </a:r>
            <a:r>
              <a:rPr lang="en-GB"/>
              <a:t> </a:t>
            </a:r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5004839-EE70-2BB5-680A-9805AABC20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br>
              <a:rPr lang="en-GB"/>
            </a:br>
            <a:r>
              <a:rPr lang="en-GB"/>
              <a:t>2024 </a:t>
            </a:r>
            <a:r>
              <a:rPr lang="en-GB" err="1"/>
              <a:t>producerades</a:t>
            </a:r>
            <a:r>
              <a:rPr lang="en-GB"/>
              <a:t> 17,8 </a:t>
            </a:r>
            <a:r>
              <a:rPr lang="en-GB" err="1"/>
              <a:t>miljoner</a:t>
            </a:r>
            <a:r>
              <a:rPr lang="en-GB"/>
              <a:t> m3 </a:t>
            </a:r>
            <a:r>
              <a:rPr lang="en-GB" err="1"/>
              <a:t>sågade</a:t>
            </a:r>
            <a:r>
              <a:rPr lang="en-GB"/>
              <a:t> </a:t>
            </a:r>
            <a:r>
              <a:rPr lang="en-GB" err="1"/>
              <a:t>trävaror</a:t>
            </a:r>
            <a:r>
              <a:rPr lang="en-GB"/>
              <a:t>. </a:t>
            </a:r>
            <a:br>
              <a:rPr lang="en-GB"/>
            </a:br>
            <a:r>
              <a:rPr lang="en-GB"/>
              <a:t>EU:s </a:t>
            </a:r>
            <a:r>
              <a:rPr lang="en-GB" err="1"/>
              <a:t>inre</a:t>
            </a:r>
            <a:r>
              <a:rPr lang="en-GB"/>
              <a:t> </a:t>
            </a:r>
            <a:r>
              <a:rPr lang="en-GB" err="1"/>
              <a:t>marknad</a:t>
            </a:r>
            <a:r>
              <a:rPr lang="en-GB"/>
              <a:t> </a:t>
            </a:r>
            <a:r>
              <a:rPr lang="en-GB" err="1"/>
              <a:t>är</a:t>
            </a:r>
            <a:r>
              <a:rPr lang="en-GB"/>
              <a:t> den </a:t>
            </a:r>
            <a:r>
              <a:rPr lang="en-GB" err="1"/>
              <a:t>största</a:t>
            </a:r>
            <a:r>
              <a:rPr lang="en-GB"/>
              <a:t> </a:t>
            </a:r>
            <a:r>
              <a:rPr lang="en-GB" err="1"/>
              <a:t>mottagaren</a:t>
            </a:r>
            <a:r>
              <a:rPr lang="en-GB"/>
              <a:t> </a:t>
            </a:r>
            <a:r>
              <a:rPr lang="en-GB" err="1"/>
              <a:t>av</a:t>
            </a:r>
            <a:r>
              <a:rPr lang="en-GB"/>
              <a:t> </a:t>
            </a:r>
            <a:r>
              <a:rPr lang="en-GB" err="1"/>
              <a:t>svenska</a:t>
            </a:r>
            <a:r>
              <a:rPr lang="en-GB"/>
              <a:t> </a:t>
            </a:r>
            <a:r>
              <a:rPr lang="en-GB" err="1"/>
              <a:t>sågade</a:t>
            </a:r>
            <a:r>
              <a:rPr lang="en-GB"/>
              <a:t> </a:t>
            </a:r>
            <a:r>
              <a:rPr lang="en-GB" err="1"/>
              <a:t>trävaror</a:t>
            </a:r>
            <a:r>
              <a:rPr lang="en-GB"/>
              <a:t>, men </a:t>
            </a:r>
            <a:r>
              <a:rPr lang="en-GB" err="1"/>
              <a:t>Storbritannien</a:t>
            </a:r>
            <a:r>
              <a:rPr lang="en-GB"/>
              <a:t> </a:t>
            </a:r>
            <a:r>
              <a:rPr lang="en-GB" err="1"/>
              <a:t>är</a:t>
            </a:r>
            <a:r>
              <a:rPr lang="en-GB"/>
              <a:t> det land </a:t>
            </a:r>
            <a:r>
              <a:rPr lang="en-GB" err="1"/>
              <a:t>utanför</a:t>
            </a:r>
            <a:r>
              <a:rPr lang="en-GB"/>
              <a:t> Sverige </a:t>
            </a:r>
            <a:r>
              <a:rPr lang="en-GB" err="1"/>
              <a:t>som</a:t>
            </a:r>
            <a:r>
              <a:rPr lang="en-GB"/>
              <a:t> </a:t>
            </a:r>
            <a:r>
              <a:rPr lang="en-GB" err="1"/>
              <a:t>köper</a:t>
            </a:r>
            <a:r>
              <a:rPr lang="en-GB"/>
              <a:t> </a:t>
            </a:r>
            <a:r>
              <a:rPr lang="en-GB" err="1"/>
              <a:t>mest</a:t>
            </a:r>
            <a:r>
              <a:rPr lang="en-GB"/>
              <a:t> </a:t>
            </a:r>
            <a:r>
              <a:rPr lang="en-GB" err="1"/>
              <a:t>svenska</a:t>
            </a:r>
            <a:r>
              <a:rPr lang="en-GB"/>
              <a:t> </a:t>
            </a:r>
            <a:r>
              <a:rPr lang="en-GB" err="1"/>
              <a:t>trävaror</a:t>
            </a:r>
            <a:r>
              <a:rPr lang="en-GB"/>
              <a:t>. </a:t>
            </a:r>
          </a:p>
          <a:p>
            <a:pPr marL="0" indent="0">
              <a:buNone/>
            </a:pPr>
            <a:r>
              <a:rPr lang="en-GB" err="1"/>
              <a:t>Leveranserna</a:t>
            </a:r>
            <a:r>
              <a:rPr lang="en-GB"/>
              <a:t> till USA </a:t>
            </a:r>
            <a:r>
              <a:rPr lang="en-GB" err="1"/>
              <a:t>stod</a:t>
            </a:r>
            <a:r>
              <a:rPr lang="en-GB"/>
              <a:t> 2024 för 6 </a:t>
            </a:r>
            <a:r>
              <a:rPr lang="en-GB" err="1"/>
              <a:t>procent</a:t>
            </a:r>
            <a:r>
              <a:rPr lang="en-GB"/>
              <a:t> </a:t>
            </a:r>
            <a:r>
              <a:rPr lang="en-GB" err="1"/>
              <a:t>av</a:t>
            </a:r>
            <a:r>
              <a:rPr lang="en-GB"/>
              <a:t> </a:t>
            </a:r>
            <a:r>
              <a:rPr lang="en-GB" err="1"/>
              <a:t>Sveriges</a:t>
            </a:r>
            <a:r>
              <a:rPr lang="en-GB"/>
              <a:t> </a:t>
            </a:r>
            <a:r>
              <a:rPr lang="en-GB" err="1"/>
              <a:t>totala</a:t>
            </a:r>
            <a:r>
              <a:rPr lang="en-GB"/>
              <a:t> export </a:t>
            </a:r>
            <a:r>
              <a:rPr lang="en-GB" err="1"/>
              <a:t>av</a:t>
            </a:r>
            <a:r>
              <a:rPr lang="en-GB"/>
              <a:t> </a:t>
            </a:r>
            <a:r>
              <a:rPr lang="en-GB" err="1"/>
              <a:t>sågade</a:t>
            </a:r>
            <a:r>
              <a:rPr lang="en-GB"/>
              <a:t> </a:t>
            </a:r>
            <a:r>
              <a:rPr lang="en-GB" err="1"/>
              <a:t>trävaror</a:t>
            </a:r>
            <a:r>
              <a:rPr lang="en-GB"/>
              <a:t>. 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2024 </a:t>
            </a:r>
            <a:r>
              <a:rPr lang="en-GB" err="1"/>
              <a:t>gick</a:t>
            </a:r>
            <a:r>
              <a:rPr lang="en-GB"/>
              <a:t> </a:t>
            </a:r>
            <a:r>
              <a:rPr lang="en-GB" err="1"/>
              <a:t>nästan</a:t>
            </a:r>
            <a:r>
              <a:rPr lang="en-GB"/>
              <a:t> 80 </a:t>
            </a:r>
            <a:r>
              <a:rPr lang="en-GB" err="1"/>
              <a:t>procent</a:t>
            </a:r>
            <a:r>
              <a:rPr lang="en-GB"/>
              <a:t> </a:t>
            </a:r>
            <a:r>
              <a:rPr lang="en-GB" err="1"/>
              <a:t>av</a:t>
            </a:r>
            <a:r>
              <a:rPr lang="en-GB"/>
              <a:t> </a:t>
            </a:r>
            <a:r>
              <a:rPr lang="en-GB" err="1"/>
              <a:t>sågade</a:t>
            </a:r>
            <a:r>
              <a:rPr lang="en-GB"/>
              <a:t> </a:t>
            </a:r>
            <a:r>
              <a:rPr lang="en-GB" err="1"/>
              <a:t>trävaror</a:t>
            </a:r>
            <a:r>
              <a:rPr lang="en-GB"/>
              <a:t> </a:t>
            </a:r>
            <a:r>
              <a:rPr lang="en-GB" err="1"/>
              <a:t>från</a:t>
            </a:r>
            <a:r>
              <a:rPr lang="en-GB"/>
              <a:t> Sverige till </a:t>
            </a:r>
            <a:r>
              <a:rPr lang="en-GB" err="1"/>
              <a:t>andra</a:t>
            </a:r>
            <a:r>
              <a:rPr lang="en-GB"/>
              <a:t> </a:t>
            </a:r>
            <a:r>
              <a:rPr lang="en-GB" err="1"/>
              <a:t>länder</a:t>
            </a:r>
            <a:r>
              <a:rPr lang="en-GB"/>
              <a:t>. </a:t>
            </a:r>
            <a:r>
              <a:rPr lang="en-GB" err="1"/>
              <a:t>Över</a:t>
            </a:r>
            <a:r>
              <a:rPr lang="en-GB"/>
              <a:t> </a:t>
            </a:r>
            <a:r>
              <a:rPr lang="en-GB" err="1"/>
              <a:t>tid</a:t>
            </a:r>
            <a:r>
              <a:rPr lang="en-GB"/>
              <a:t> </a:t>
            </a:r>
            <a:r>
              <a:rPr lang="en-GB" err="1"/>
              <a:t>brukar</a:t>
            </a:r>
            <a:r>
              <a:rPr lang="en-GB"/>
              <a:t> </a:t>
            </a:r>
            <a:r>
              <a:rPr lang="en-GB" err="1"/>
              <a:t>exporten</a:t>
            </a:r>
            <a:r>
              <a:rPr lang="en-GB"/>
              <a:t> </a:t>
            </a:r>
            <a:r>
              <a:rPr lang="en-GB" err="1"/>
              <a:t>ligga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75 </a:t>
            </a:r>
            <a:r>
              <a:rPr lang="en-GB" err="1"/>
              <a:t>procent</a:t>
            </a:r>
            <a:r>
              <a:rPr lang="en-GB"/>
              <a:t>. </a:t>
            </a:r>
          </a:p>
          <a:p>
            <a:pPr marL="0" indent="0">
              <a:buNone/>
            </a:pPr>
            <a:endParaRPr lang="sv-SE"/>
          </a:p>
        </p:txBody>
      </p:sp>
      <p:sp>
        <p:nvSpPr>
          <p:cNvPr id="6" name="Platshållare för sidfot 18">
            <a:extLst>
              <a:ext uri="{FF2B5EF4-FFF2-40B4-BE49-F238E27FC236}">
                <a16:creationId xmlns:a16="http://schemas.microsoft.com/office/drawing/2014/main" id="{A89E745D-658D-75BA-7D13-AD024A3FCF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38138" y="254033"/>
            <a:ext cx="4765487" cy="264728"/>
          </a:xfrm>
        </p:spPr>
        <p:txBody>
          <a:bodyPr/>
          <a:lstStyle/>
          <a:p>
            <a:r>
              <a:rPr lang="en-GB" dirty="0"/>
              <a:t>Produktion, export </a:t>
            </a:r>
            <a:r>
              <a:rPr lang="en-GB" dirty="0" err="1"/>
              <a:t>och</a:t>
            </a:r>
            <a:r>
              <a:rPr lang="en-GB" dirty="0"/>
              <a:t> import</a:t>
            </a:r>
          </a:p>
        </p:txBody>
      </p:sp>
    </p:spTree>
    <p:extLst>
      <p:ext uri="{BB962C8B-B14F-4D97-AF65-F5344CB8AC3E}">
        <p14:creationId xmlns:p14="http://schemas.microsoft.com/office/powerpoint/2010/main" val="2891665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49A68-5693-4608-03E4-7A45E1387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452266-AA64-4620-7AEF-C1330A07CF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B323C7-A478-CE44-36B0-B2961C339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611" t="24815" r="2611" b="9352"/>
          <a:stretch>
            <a:fillRect/>
          </a:stretch>
        </p:blipFill>
        <p:spPr>
          <a:xfrm>
            <a:off x="338138" y="1708929"/>
            <a:ext cx="11518900" cy="45005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3D2512-59B2-10D8-F650-5E88D9766CCC}"/>
              </a:ext>
            </a:extLst>
          </p:cNvPr>
          <p:cNvSpPr txBox="1"/>
          <p:nvPr/>
        </p:nvSpPr>
        <p:spPr>
          <a:xfrm>
            <a:off x="341352" y="3245907"/>
            <a:ext cx="497317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err="1">
                <a:solidFill>
                  <a:schemeClr val="tx2">
                    <a:lumMod val="75000"/>
                  </a:schemeClr>
                </a:solidFill>
                <a:latin typeface="+mj-lt"/>
              </a:rPr>
              <a:t>svenska</a:t>
            </a:r>
            <a:r>
              <a:rPr lang="en-GB" sz="320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3200" err="1">
                <a:solidFill>
                  <a:schemeClr val="tx2">
                    <a:lumMod val="75000"/>
                  </a:schemeClr>
                </a:solidFill>
                <a:latin typeface="+mj-lt"/>
              </a:rPr>
              <a:t>sågade</a:t>
            </a:r>
            <a:r>
              <a:rPr lang="en-GB" sz="320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3200" err="1">
                <a:solidFill>
                  <a:schemeClr val="tx2">
                    <a:lumMod val="75000"/>
                  </a:schemeClr>
                </a:solidFill>
                <a:latin typeface="+mj-lt"/>
              </a:rPr>
              <a:t>trävaror</a:t>
            </a:r>
            <a:endParaRPr lang="en-GB" sz="320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en-GB" sz="3200" err="1">
                <a:solidFill>
                  <a:schemeClr val="tx2">
                    <a:lumMod val="75000"/>
                  </a:schemeClr>
                </a:solidFill>
                <a:latin typeface="+mj-lt"/>
              </a:rPr>
              <a:t>levereras</a:t>
            </a:r>
            <a:r>
              <a:rPr lang="en-GB" sz="320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3200" err="1">
                <a:solidFill>
                  <a:schemeClr val="tx2">
                    <a:lumMod val="75000"/>
                  </a:schemeClr>
                </a:solidFill>
                <a:latin typeface="+mj-lt"/>
              </a:rPr>
              <a:t>inom</a:t>
            </a:r>
            <a:r>
              <a:rPr lang="en-GB" sz="3200">
                <a:solidFill>
                  <a:schemeClr val="tx2">
                    <a:lumMod val="75000"/>
                  </a:schemeClr>
                </a:solidFill>
                <a:latin typeface="+mj-lt"/>
              </a:rPr>
              <a:t> Europa.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1CDB0A-EA4D-B08F-F4B6-0040D3487378}"/>
              </a:ext>
            </a:extLst>
          </p:cNvPr>
          <p:cNvSpPr txBox="1"/>
          <p:nvPr/>
        </p:nvSpPr>
        <p:spPr>
          <a:xfrm>
            <a:off x="341352" y="1726843"/>
            <a:ext cx="3714158" cy="15388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0" b="1">
                <a:solidFill>
                  <a:schemeClr val="tx2">
                    <a:lumMod val="75000"/>
                  </a:schemeClr>
                </a:solidFill>
                <a:latin typeface="+mj-lt"/>
              </a:rPr>
              <a:t>2 </a:t>
            </a:r>
            <a:r>
              <a:rPr lang="en-GB" sz="10000" b="1" err="1">
                <a:solidFill>
                  <a:schemeClr val="tx2">
                    <a:lumMod val="75000"/>
                  </a:schemeClr>
                </a:solidFill>
                <a:latin typeface="+mj-lt"/>
              </a:rPr>
              <a:t>av</a:t>
            </a:r>
            <a:r>
              <a:rPr lang="en-GB" sz="10000" b="1">
                <a:solidFill>
                  <a:schemeClr val="tx2">
                    <a:lumMod val="75000"/>
                  </a:schemeClr>
                </a:solidFill>
                <a:latin typeface="+mj-lt"/>
              </a:rPr>
              <a:t> 3</a:t>
            </a:r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796B5D72-8768-65B9-7DF9-A1F7BC6D0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8" y="254000"/>
            <a:ext cx="4765675" cy="265113"/>
          </a:xfrm>
        </p:spPr>
        <p:txBody>
          <a:bodyPr/>
          <a:lstStyle/>
          <a:p>
            <a:r>
              <a:rPr lang="en-GB" dirty="0"/>
              <a:t>Produktion, export </a:t>
            </a:r>
            <a:r>
              <a:rPr lang="en-GB" dirty="0" err="1"/>
              <a:t>och</a:t>
            </a:r>
            <a:r>
              <a:rPr lang="en-GB" dirty="0"/>
              <a:t> import</a:t>
            </a:r>
          </a:p>
        </p:txBody>
      </p:sp>
    </p:spTree>
    <p:extLst>
      <p:ext uri="{BB962C8B-B14F-4D97-AF65-F5344CB8AC3E}">
        <p14:creationId xmlns:p14="http://schemas.microsoft.com/office/powerpoint/2010/main" val="3145518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BFC4C-7831-4448-7A71-28A59AB42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9E66E0F-5C2B-6F9B-ADEE-69B08D344A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/>
          <a:stretch>
            <a:fillRect/>
          </a:stretch>
        </p:blipFill>
        <p:spPr>
          <a:xfrm>
            <a:off x="6096000" y="-18472"/>
            <a:ext cx="6096000" cy="685800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15EC3686-2FEA-268B-2F2F-EAD90FB1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3750122" cy="1030268"/>
          </a:xfrm>
        </p:spPr>
        <p:txBody>
          <a:bodyPr/>
          <a:lstStyle/>
          <a:p>
            <a:r>
              <a:rPr lang="en-GB" dirty="0"/>
              <a:t>Liten import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trävaror</a:t>
            </a:r>
            <a:r>
              <a:rPr lang="en-GB" dirty="0"/>
              <a:t> till Sverige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633B111-DBD6-A3BD-32A8-ABD83A9F25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Källa: Skogsstyrelsen, SCB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A646BB5-51C2-8B25-EDF6-C1834573CA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617039" cy="3867150"/>
          </a:xfrm>
        </p:spPr>
        <p:txBody>
          <a:bodyPr/>
          <a:lstStyle/>
          <a:p>
            <a:pPr marL="0" indent="0">
              <a:buNone/>
            </a:pPr>
            <a:r>
              <a:rPr lang="sv-SE"/>
              <a:t>Sverige är i stort sett självförsörjande på trävaror.</a:t>
            </a:r>
          </a:p>
          <a:p>
            <a:pPr marL="0" indent="0">
              <a:buNone/>
            </a:pPr>
            <a:r>
              <a:rPr lang="sv-SE"/>
              <a:t>Import sker främst längs med landsgränsen mot Norge och Finland. Även import av vissa specifika trädslag, såsom lärk som finns i mindre omfattning i Sverige, förekommer.</a:t>
            </a:r>
          </a:p>
          <a:p>
            <a:pPr marL="0" indent="0">
              <a:buNone/>
            </a:pPr>
            <a:endParaRPr lang="sv-SE"/>
          </a:p>
        </p:txBody>
      </p:sp>
      <p:sp>
        <p:nvSpPr>
          <p:cNvPr id="6" name="Platshållare för sidfot 18">
            <a:extLst>
              <a:ext uri="{FF2B5EF4-FFF2-40B4-BE49-F238E27FC236}">
                <a16:creationId xmlns:a16="http://schemas.microsoft.com/office/drawing/2014/main" id="{BEDFFB53-905B-844A-FAC5-E792C10D62D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38138" y="254033"/>
            <a:ext cx="4765487" cy="264728"/>
          </a:xfrm>
        </p:spPr>
        <p:txBody>
          <a:bodyPr/>
          <a:lstStyle/>
          <a:p>
            <a:r>
              <a:rPr lang="en-GB" dirty="0"/>
              <a:t>Produktion, export </a:t>
            </a:r>
            <a:r>
              <a:rPr lang="en-GB" dirty="0" err="1"/>
              <a:t>och</a:t>
            </a:r>
            <a:r>
              <a:rPr lang="en-GB" dirty="0"/>
              <a:t> import</a:t>
            </a:r>
          </a:p>
        </p:txBody>
      </p:sp>
    </p:spTree>
    <p:extLst>
      <p:ext uri="{BB962C8B-B14F-4D97-AF65-F5344CB8AC3E}">
        <p14:creationId xmlns:p14="http://schemas.microsoft.com/office/powerpoint/2010/main" val="1020632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BE4AB-1FA2-BC89-5429-4A3840E1E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64BEDA5-5B10-F379-F357-25442BBF3A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667"/>
          <a:stretch>
            <a:fillRect/>
          </a:stretch>
        </p:blipFill>
        <p:spPr>
          <a:xfrm>
            <a:off x="0" y="1879972"/>
            <a:ext cx="12192000" cy="496060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EE034C1-B5B0-5B53-7752-0F4244BC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 </a:t>
            </a:r>
            <a:r>
              <a:rPr lang="en-GB" dirty="0" err="1"/>
              <a:t>ledande</a:t>
            </a:r>
            <a:r>
              <a:rPr lang="en-GB" dirty="0"/>
              <a:t> </a:t>
            </a:r>
            <a:r>
              <a:rPr lang="en-GB" dirty="0" err="1"/>
              <a:t>trävaruexportör</a:t>
            </a:r>
            <a:endParaRPr lang="en-GB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E3C52EA0-493D-4D15-EB1C-024E87EF6660}"/>
              </a:ext>
            </a:extLst>
          </p:cNvPr>
          <p:cNvSpPr txBox="1">
            <a:spLocks/>
          </p:cNvSpPr>
          <p:nvPr/>
        </p:nvSpPr>
        <p:spPr>
          <a:xfrm>
            <a:off x="338138" y="6485167"/>
            <a:ext cx="4320000" cy="151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16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56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2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900" dirty="0">
                <a:latin typeface="+mj-lt"/>
              </a:rPr>
              <a:t>Källa: FAO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B15FA5-07AB-FDBE-21A4-A8DDAD93DC47}"/>
              </a:ext>
            </a:extLst>
          </p:cNvPr>
          <p:cNvSpPr txBox="1"/>
          <p:nvPr/>
        </p:nvSpPr>
        <p:spPr>
          <a:xfrm>
            <a:off x="9263659" y="2913022"/>
            <a:ext cx="2593380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latin typeface="+mj-lt"/>
              </a:rPr>
              <a:t>Sverige </a:t>
            </a:r>
            <a:r>
              <a:rPr lang="en-GB" sz="1200" dirty="0" err="1">
                <a:latin typeface="+mj-lt"/>
              </a:rPr>
              <a:t>spelar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en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viktig</a:t>
            </a:r>
            <a:r>
              <a:rPr lang="en-GB" sz="1200" dirty="0">
                <a:latin typeface="+mj-lt"/>
              </a:rPr>
              <a:t> </a:t>
            </a:r>
            <a:br>
              <a:rPr lang="en-GB" sz="1200" dirty="0">
                <a:latin typeface="+mj-lt"/>
              </a:rPr>
            </a:br>
            <a:r>
              <a:rPr lang="en-GB" sz="1200" dirty="0">
                <a:latin typeface="+mj-lt"/>
              </a:rPr>
              <a:t>roll </a:t>
            </a:r>
            <a:r>
              <a:rPr lang="en-GB" sz="1200" dirty="0" err="1">
                <a:latin typeface="+mj-lt"/>
              </a:rPr>
              <a:t>i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att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förse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världen</a:t>
            </a:r>
            <a:r>
              <a:rPr lang="en-GB" sz="1200" dirty="0">
                <a:latin typeface="+mj-lt"/>
              </a:rPr>
              <a:t> med </a:t>
            </a:r>
            <a:r>
              <a:rPr lang="en-GB" sz="1200" dirty="0" err="1">
                <a:latin typeface="+mj-lt"/>
              </a:rPr>
              <a:t>trävaror</a:t>
            </a:r>
            <a:r>
              <a:rPr lang="en-GB" sz="1200">
                <a:latin typeface="+mj-lt"/>
              </a:rPr>
              <a:t>. </a:t>
            </a:r>
          </a:p>
          <a:p>
            <a:endParaRPr lang="en-GB" sz="1200">
              <a:latin typeface="+mj-lt"/>
            </a:endParaRPr>
          </a:p>
          <a:p>
            <a:r>
              <a:rPr lang="en-GB" sz="1200" dirty="0" err="1">
                <a:latin typeface="+mj-lt"/>
              </a:rPr>
              <a:t>Flera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andra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stora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exportörer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har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på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senare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tid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minskat</a:t>
            </a:r>
            <a:r>
              <a:rPr lang="en-GB" sz="1200" dirty="0">
                <a:latin typeface="+mj-lt"/>
              </a:rPr>
              <a:t> sin export. </a:t>
            </a:r>
            <a:br>
              <a:rPr lang="en-GB" sz="1200" dirty="0">
                <a:latin typeface="+mj-lt"/>
              </a:rPr>
            </a:br>
            <a:r>
              <a:rPr lang="en-GB" sz="1200" dirty="0" err="1">
                <a:latin typeface="+mj-lt"/>
              </a:rPr>
              <a:t>Torka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och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skadedjur</a:t>
            </a:r>
            <a:r>
              <a:rPr lang="en-GB" sz="1200" dirty="0">
                <a:latin typeface="+mj-lt"/>
              </a:rPr>
              <a:t>, </a:t>
            </a:r>
            <a:r>
              <a:rPr lang="en-GB" sz="1200" dirty="0" err="1">
                <a:latin typeface="+mj-lt"/>
              </a:rPr>
              <a:t>som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barkborrar</a:t>
            </a:r>
            <a:r>
              <a:rPr lang="en-GB" sz="1200" dirty="0">
                <a:latin typeface="+mj-lt"/>
              </a:rPr>
              <a:t>, </a:t>
            </a:r>
            <a:r>
              <a:rPr lang="en-GB" sz="1200" dirty="0" err="1">
                <a:latin typeface="+mj-lt"/>
              </a:rPr>
              <a:t>är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några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anledningar</a:t>
            </a:r>
            <a:r>
              <a:rPr lang="en-GB" sz="1200" dirty="0">
                <a:latin typeface="+mj-lt"/>
              </a:rPr>
              <a:t>. </a:t>
            </a:r>
          </a:p>
          <a:p>
            <a:endParaRPr lang="en-GB" sz="1200" dirty="0">
              <a:latin typeface="+mj-lt"/>
            </a:endParaRPr>
          </a:p>
          <a:p>
            <a:r>
              <a:rPr lang="en-GB" sz="1200" dirty="0" err="1">
                <a:latin typeface="+mj-lt"/>
              </a:rPr>
              <a:t>Rysslands</a:t>
            </a:r>
            <a:r>
              <a:rPr lang="en-GB" sz="1200" dirty="0">
                <a:latin typeface="+mj-lt"/>
              </a:rPr>
              <a:t> export </a:t>
            </a:r>
            <a:r>
              <a:rPr lang="en-GB" sz="1200" dirty="0" err="1">
                <a:latin typeface="+mj-lt"/>
              </a:rPr>
              <a:t>har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påverkats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av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sanktioner</a:t>
            </a:r>
            <a:r>
              <a:rPr lang="en-GB" sz="1200" dirty="0">
                <a:latin typeface="+mj-lt"/>
              </a:rPr>
              <a:t> till </a:t>
            </a:r>
            <a:r>
              <a:rPr lang="en-GB" sz="1200" dirty="0" err="1">
                <a:latin typeface="+mj-lt"/>
              </a:rPr>
              <a:t>följd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av</a:t>
            </a:r>
            <a:r>
              <a:rPr lang="en-GB" sz="1200" dirty="0">
                <a:latin typeface="+mj-lt"/>
              </a:rPr>
              <a:t> ­</a:t>
            </a:r>
            <a:r>
              <a:rPr lang="en-GB" sz="1200" dirty="0" err="1">
                <a:latin typeface="+mj-lt"/>
              </a:rPr>
              <a:t>anfallskriget</a:t>
            </a:r>
            <a:r>
              <a:rPr lang="en-GB" sz="1200" dirty="0">
                <a:latin typeface="+mj-lt"/>
              </a:rPr>
              <a:t> mot </a:t>
            </a:r>
            <a:r>
              <a:rPr lang="en-GB" sz="1200" dirty="0" err="1">
                <a:latin typeface="+mj-lt"/>
              </a:rPr>
              <a:t>Ukraina</a:t>
            </a:r>
            <a:r>
              <a:rPr lang="en-GB" sz="1200" dirty="0">
                <a:latin typeface="+mj-lt"/>
              </a:rPr>
              <a:t>. </a:t>
            </a:r>
          </a:p>
          <a:p>
            <a:pPr algn="l"/>
            <a:endParaRPr lang="sv-SE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0406747-A32E-18BC-EE6A-6999EFA38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8" y="254033"/>
            <a:ext cx="4765487" cy="264728"/>
          </a:xfrm>
        </p:spPr>
        <p:txBody>
          <a:bodyPr/>
          <a:lstStyle/>
          <a:p>
            <a:r>
              <a:rPr lang="en-GB" dirty="0"/>
              <a:t>Produktion, export </a:t>
            </a:r>
            <a:r>
              <a:rPr lang="en-GB" dirty="0" err="1"/>
              <a:t>och</a:t>
            </a:r>
            <a:r>
              <a:rPr lang="en-GB" dirty="0"/>
              <a:t> import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3031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55161-BC7F-F693-9237-1F626FF2F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748B789-C387-0A7F-1408-EB9DACAA96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/>
          <a:stretch>
            <a:fillRect/>
          </a:stretch>
        </p:blipFill>
        <p:spPr>
          <a:xfrm>
            <a:off x="6096000" y="-1"/>
            <a:ext cx="6096000" cy="6858000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C2353F2-CB5F-FAEB-3D04-C95FE3873A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9C5F1955-3251-3A8F-B7CA-CF3709E37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GB" dirty="0"/>
              <a:t>Produktion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massa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i</a:t>
            </a:r>
            <a:r>
              <a:rPr lang="en-GB" dirty="0"/>
              <a:t> Sverige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F034F9-BAD0-6DA8-622E-B4731A17AB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2024 </a:t>
            </a:r>
            <a:r>
              <a:rPr lang="en-GB" dirty="0" err="1"/>
              <a:t>producerades</a:t>
            </a:r>
            <a:r>
              <a:rPr lang="en-GB" dirty="0"/>
              <a:t> 11 </a:t>
            </a:r>
            <a:r>
              <a:rPr lang="en-GB" dirty="0" err="1"/>
              <a:t>miljoner</a:t>
            </a:r>
            <a:r>
              <a:rPr lang="en-GB" dirty="0"/>
              <a:t> ton </a:t>
            </a:r>
            <a:r>
              <a:rPr lang="en-GB" dirty="0" err="1"/>
              <a:t>massa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Sverige.</a:t>
            </a:r>
          </a:p>
          <a:p>
            <a:pPr marL="0" indent="0">
              <a:buNone/>
            </a:pPr>
            <a:r>
              <a:rPr lang="en-GB" dirty="0"/>
              <a:t>Runt 60 </a:t>
            </a:r>
            <a:r>
              <a:rPr lang="en-GB" dirty="0" err="1"/>
              <a:t>procent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massaproduktionen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går</a:t>
            </a:r>
            <a:r>
              <a:rPr lang="en-GB" dirty="0"/>
              <a:t> till </a:t>
            </a:r>
            <a:r>
              <a:rPr lang="en-GB" dirty="0" err="1"/>
              <a:t>integrerade</a:t>
            </a:r>
            <a:r>
              <a:rPr lang="en-GB" dirty="0"/>
              <a:t> bruk </a:t>
            </a:r>
            <a:r>
              <a:rPr lang="en-GB" dirty="0" err="1"/>
              <a:t>i</a:t>
            </a:r>
            <a:r>
              <a:rPr lang="en-GB" dirty="0"/>
              <a:t> Sverige,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rymmer</a:t>
            </a:r>
            <a:r>
              <a:rPr lang="en-GB" dirty="0"/>
              <a:t> </a:t>
            </a:r>
            <a:r>
              <a:rPr lang="en-GB" dirty="0" err="1"/>
              <a:t>hela</a:t>
            </a:r>
            <a:r>
              <a:rPr lang="en-GB" dirty="0"/>
              <a:t> </a:t>
            </a:r>
            <a:r>
              <a:rPr lang="en-GB" dirty="0" err="1"/>
              <a:t>produktionskedjan</a:t>
            </a:r>
            <a:r>
              <a:rPr lang="en-GB" dirty="0"/>
              <a:t> </a:t>
            </a:r>
            <a:r>
              <a:rPr lang="en-GB" dirty="0" err="1"/>
              <a:t>från</a:t>
            </a:r>
            <a:r>
              <a:rPr lang="en-GB" dirty="0"/>
              <a:t> </a:t>
            </a:r>
            <a:r>
              <a:rPr lang="en-GB" dirty="0" err="1"/>
              <a:t>trä</a:t>
            </a:r>
            <a:r>
              <a:rPr lang="en-GB" dirty="0"/>
              <a:t> till </a:t>
            </a:r>
            <a:r>
              <a:rPr lang="en-GB" dirty="0" err="1"/>
              <a:t>färdiga</a:t>
            </a:r>
            <a:r>
              <a:rPr lang="en-GB" dirty="0"/>
              <a:t> material </a:t>
            </a:r>
            <a:br>
              <a:rPr lang="en-GB" dirty="0"/>
            </a:br>
            <a:r>
              <a:rPr lang="en-GB" dirty="0"/>
              <a:t>– </a:t>
            </a:r>
            <a:r>
              <a:rPr lang="en-GB" dirty="0" err="1"/>
              <a:t>papper</a:t>
            </a:r>
            <a:r>
              <a:rPr lang="en-GB" dirty="0"/>
              <a:t>, </a:t>
            </a:r>
            <a:r>
              <a:rPr lang="en-GB" dirty="0" err="1"/>
              <a:t>kartong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textil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 err="1"/>
              <a:t>Resterande</a:t>
            </a:r>
            <a:r>
              <a:rPr lang="en-GB" dirty="0"/>
              <a:t> </a:t>
            </a:r>
            <a:r>
              <a:rPr lang="en-GB" dirty="0" err="1"/>
              <a:t>massaproduktion</a:t>
            </a:r>
            <a:r>
              <a:rPr lang="en-GB" dirty="0"/>
              <a:t> </a:t>
            </a:r>
            <a:r>
              <a:rPr lang="en-GB" dirty="0" err="1"/>
              <a:t>går</a:t>
            </a:r>
            <a:r>
              <a:rPr lang="en-GB" dirty="0"/>
              <a:t> </a:t>
            </a:r>
            <a:r>
              <a:rPr lang="en-GB" dirty="0" err="1"/>
              <a:t>framför</a:t>
            </a:r>
            <a:r>
              <a:rPr lang="en-GB" dirty="0"/>
              <a:t> </a:t>
            </a:r>
            <a:r>
              <a:rPr lang="en-GB" dirty="0" err="1"/>
              <a:t>allt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på</a:t>
            </a:r>
            <a:r>
              <a:rPr lang="en-GB" dirty="0"/>
              <a:t> export.</a:t>
            </a:r>
          </a:p>
          <a:p>
            <a:endParaRPr lang="sv-SE" dirty="0"/>
          </a:p>
        </p:txBody>
      </p:sp>
      <p:sp>
        <p:nvSpPr>
          <p:cNvPr id="2" name="Platshållare för sidfot 18">
            <a:extLst>
              <a:ext uri="{FF2B5EF4-FFF2-40B4-BE49-F238E27FC236}">
                <a16:creationId xmlns:a16="http://schemas.microsoft.com/office/drawing/2014/main" id="{D9BD5CE2-1B53-259F-D992-6B47703BBF2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 dirty="0"/>
              <a:t>PRODUKTION, export och import</a:t>
            </a:r>
          </a:p>
          <a:p>
            <a:endParaRPr lang="sv-SE" dirty="0"/>
          </a:p>
        </p:txBody>
      </p:sp>
      <p:sp>
        <p:nvSpPr>
          <p:cNvPr id="8" name="Platshållare för text 19">
            <a:extLst>
              <a:ext uri="{FF2B5EF4-FFF2-40B4-BE49-F238E27FC236}">
                <a16:creationId xmlns:a16="http://schemas.microsoft.com/office/drawing/2014/main" id="{5CC64683-76A8-6F07-38D9-E6B4EF5EE2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9698287"/>
      </p:ext>
    </p:extLst>
  </p:cSld>
  <p:clrMapOvr>
    <a:masterClrMapping/>
  </p:clrMapOvr>
</p:sld>
</file>

<file path=ppt/theme/theme1.xml><?xml version="1.0" encoding="utf-8"?>
<a:theme xmlns:a="http://schemas.openxmlformats.org/drawingml/2006/main" name="Skogsindustrierna">
  <a:themeElements>
    <a:clrScheme name="Skogsindustrierna">
      <a:dk1>
        <a:sysClr val="windowText" lastClr="000000"/>
      </a:dk1>
      <a:lt1>
        <a:sysClr val="window" lastClr="FFFFFF"/>
      </a:lt1>
      <a:dk2>
        <a:srgbClr val="506441"/>
      </a:dk2>
      <a:lt2>
        <a:srgbClr val="F7F3ED"/>
      </a:lt2>
      <a:accent1>
        <a:srgbClr val="87C387"/>
      </a:accent1>
      <a:accent2>
        <a:srgbClr val="2D8E2D"/>
      </a:accent2>
      <a:accent3>
        <a:srgbClr val="EF8246"/>
      </a:accent3>
      <a:accent4>
        <a:srgbClr val="99E0E5"/>
      </a:accent4>
      <a:accent5>
        <a:srgbClr val="F3DA72"/>
      </a:accent5>
      <a:accent6>
        <a:srgbClr val="A09F8E"/>
      </a:accent6>
      <a:hlink>
        <a:srgbClr val="000000"/>
      </a:hlink>
      <a:folHlink>
        <a:srgbClr val="000000"/>
      </a:folHlink>
    </a:clrScheme>
    <a:fontScheme name="Skogsindustrierna">
      <a:majorFont>
        <a:latin typeface="Century Gothic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1500" dirty="0" err="1" smtClean="0"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500" dirty="0" err="1">
            <a:cs typeface="Arial" panose="020B0604020202020204" pitchFamily="34" charset="0"/>
          </a:defRPr>
        </a:defPPr>
      </a:lstStyle>
    </a:txDef>
  </a:objectDefaults>
  <a:extraClrSchemeLst/>
  <a:custClrLst>
    <a:custClr name="Kantarell 100%">
      <a:srgbClr val="EF8246"/>
    </a:custClr>
    <a:custClr name="Solgul 100%">
      <a:srgbClr val="F3DA72"/>
    </a:custClr>
    <a:custClr name="Äppel 100%">
      <a:srgbClr val="87C387"/>
    </a:custClr>
    <a:custClr name="Skog 100%">
      <a:srgbClr val="2D8E2D"/>
    </a:custClr>
    <a:custClr name="Ocean 100%">
      <a:srgbClr val="00B1BF"/>
    </a:custClr>
    <a:custClr name="Bordeaux 100%">
      <a:srgbClr val="B0173E"/>
    </a:custClr>
    <a:custClr name="Berg 100%">
      <a:srgbClr val="666666"/>
    </a:custClr>
    <a:custClr>
      <a:srgbClr val="FFFFFF"/>
    </a:custClr>
    <a:custClr>
      <a:srgbClr val="FFFFFF"/>
    </a:custClr>
    <a:custClr>
      <a:srgbClr val="FFFFFF"/>
    </a:custClr>
    <a:custClr name="Kantarell 40%">
      <a:srgbClr val="F9CDB5"/>
    </a:custClr>
    <a:custClr name="Solgul 40%">
      <a:srgbClr val="FAF0C7"/>
    </a:custClr>
    <a:custClr name="Äppel 40%">
      <a:srgbClr val="CFE7CF"/>
    </a:custClr>
    <a:custClr name="Skog 40%">
      <a:srgbClr val="ABD2AB"/>
    </a:custClr>
    <a:custClr name="Ocean 40%">
      <a:srgbClr val="99E0E5"/>
    </a:custClr>
    <a:custClr name="Bordeaux 40%">
      <a:srgbClr val="DFA2B2"/>
    </a:custClr>
    <a:custClr name="Berg 40%">
      <a:srgbClr val="C2C2C2"/>
    </a:custClr>
    <a:custClr>
      <a:srgbClr val="FFFFFF"/>
    </a:custClr>
    <a:custClr>
      <a:srgbClr val="FFFFFF"/>
    </a:custClr>
    <a:custClr>
      <a:srgbClr val="FFFFFF"/>
    </a:custClr>
    <a:custClr name="Lindblomsgrönt">
      <a:srgbClr val="E7F6D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andsten">
      <a:srgbClr val="F7F3E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Skogsindustrierna ver 3.potx" id="{EFEC14F5-9C23-4BEC-9188-D5B5BE7B0C46}" vid="{38C559C6-E27E-4190-9C8E-9B81666F2DC4}"/>
    </a:ext>
  </a:extLst>
</a:theme>
</file>

<file path=ppt/theme/theme2.xml><?xml version="1.0" encoding="utf-8"?>
<a:theme xmlns:a="http://schemas.openxmlformats.org/drawingml/2006/main" name="Office-tema">
  <a:themeElements>
    <a:clrScheme name="Skogsindustrierna">
      <a:dk1>
        <a:sysClr val="windowText" lastClr="000000"/>
      </a:dk1>
      <a:lt1>
        <a:sysClr val="window" lastClr="FFFFFF"/>
      </a:lt1>
      <a:dk2>
        <a:srgbClr val="46555A"/>
      </a:dk2>
      <a:lt2>
        <a:srgbClr val="F7F3ED"/>
      </a:lt2>
      <a:accent1>
        <a:srgbClr val="87C387"/>
      </a:accent1>
      <a:accent2>
        <a:srgbClr val="2D8E2D"/>
      </a:accent2>
      <a:accent3>
        <a:srgbClr val="EF8246"/>
      </a:accent3>
      <a:accent4>
        <a:srgbClr val="99E0E5"/>
      </a:accent4>
      <a:accent5>
        <a:srgbClr val="F3DA72"/>
      </a:accent5>
      <a:accent6>
        <a:srgbClr val="A09F8E"/>
      </a:accent6>
      <a:hlink>
        <a:srgbClr val="2D8E2D"/>
      </a:hlink>
      <a:folHlink>
        <a:srgbClr val="2D8E2D"/>
      </a:folHlink>
    </a:clrScheme>
    <a:fontScheme name="Skogsindustrierna">
      <a:majorFont>
        <a:latin typeface="Century Gothic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Skogsindustrierna">
      <a:dk1>
        <a:sysClr val="windowText" lastClr="000000"/>
      </a:dk1>
      <a:lt1>
        <a:sysClr val="window" lastClr="FFFFFF"/>
      </a:lt1>
      <a:dk2>
        <a:srgbClr val="46555A"/>
      </a:dk2>
      <a:lt2>
        <a:srgbClr val="F7F3ED"/>
      </a:lt2>
      <a:accent1>
        <a:srgbClr val="87C387"/>
      </a:accent1>
      <a:accent2>
        <a:srgbClr val="2D8E2D"/>
      </a:accent2>
      <a:accent3>
        <a:srgbClr val="EF8246"/>
      </a:accent3>
      <a:accent4>
        <a:srgbClr val="99E0E5"/>
      </a:accent4>
      <a:accent5>
        <a:srgbClr val="F3DA72"/>
      </a:accent5>
      <a:accent6>
        <a:srgbClr val="A09F8E"/>
      </a:accent6>
      <a:hlink>
        <a:srgbClr val="2D8E2D"/>
      </a:hlink>
      <a:folHlink>
        <a:srgbClr val="2D8E2D"/>
      </a:folHlink>
    </a:clrScheme>
    <a:fontScheme name="Skogsindustrierna">
      <a:majorFont>
        <a:latin typeface="Century Gothic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79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B931610-F55B-482F-8719-FC5500382874}">
  <we:reference id="33491e4f-5d38-4c24-85cb-c5144f8a0d2f" version="1.0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149d53-5c3f-4218-9e76-7cef0360e55b" xsi:nil="true"/>
    <lcf76f155ced4ddcb4097134ff3c332f xmlns="cd2d91bb-f3e4-4efa-8ece-a470883cd5f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9DA0F120A40A439E64B5032BA7EA02" ma:contentTypeVersion="15" ma:contentTypeDescription="Create a new document." ma:contentTypeScope="" ma:versionID="7fc8f86545e9abcf6a4484a813fb8429">
  <xsd:schema xmlns:xsd="http://www.w3.org/2001/XMLSchema" xmlns:xs="http://www.w3.org/2001/XMLSchema" xmlns:p="http://schemas.microsoft.com/office/2006/metadata/properties" xmlns:ns2="cd2d91bb-f3e4-4efa-8ece-a470883cd5f1" xmlns:ns3="9e149d53-5c3f-4218-9e76-7cef0360e55b" targetNamespace="http://schemas.microsoft.com/office/2006/metadata/properties" ma:root="true" ma:fieldsID="874bd1c5c00e218fb2edf2b7a51dcd91" ns2:_="" ns3:_="">
    <xsd:import namespace="cd2d91bb-f3e4-4efa-8ece-a470883cd5f1"/>
    <xsd:import namespace="9e149d53-5c3f-4218-9e76-7cef0360e5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2d91bb-f3e4-4efa-8ece-a470883cd5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46dfa3c-b651-4bbc-9963-d4a0854711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49d53-5c3f-4218-9e76-7cef0360e55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336725fb-1e6f-4f91-b752-e7bb73992894}" ma:internalName="TaxCatchAll" ma:showField="CatchAllData" ma:web="9e149d53-5c3f-4218-9e76-7cef0360e5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ABDA6A-1F6C-4B42-8544-08E5AE6AC91F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9e149d53-5c3f-4218-9e76-7cef0360e55b"/>
    <ds:schemaRef ds:uri="http://www.w3.org/XML/1998/namespace"/>
    <ds:schemaRef ds:uri="cd2d91bb-f3e4-4efa-8ece-a470883cd5f1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FEE83A-D785-4A60-B8E6-4A4A44A5EBA0}"/>
</file>

<file path=docProps/app.xml><?xml version="1.0" encoding="utf-8"?>
<Properties xmlns="http://schemas.openxmlformats.org/officeDocument/2006/extended-properties" xmlns:vt="http://schemas.openxmlformats.org/officeDocument/2006/docPropsVTypes">
  <Template>Skogsindustrierna</Template>
  <TotalTime>50</TotalTime>
  <Words>770</Words>
  <Application>Microsoft Office PowerPoint</Application>
  <PresentationFormat>Bredbild</PresentationFormat>
  <Paragraphs>68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Skogsindustrierna</vt:lpstr>
      <vt:lpstr>Skogen är viktig  för Sverige</vt:lpstr>
      <vt:lpstr>Sverige har bara 1 % av världens skogar men är ledande exportör av skogsprodukter – viktiga intäkter för välfärden. </vt:lpstr>
      <vt:lpstr>Så mycket tillverkar svensk skogsindustri </vt:lpstr>
      <vt:lpstr>2024 producerades 17,8 miljoner m³ sågade trävaror. Sveriges export av trävaror motsvarar 13 procent av den globala handeln.</vt:lpstr>
      <vt:lpstr>Hit går svenska  sågade trävaror </vt:lpstr>
      <vt:lpstr>PowerPoint-presentation</vt:lpstr>
      <vt:lpstr>Liten import av trävaror till Sverige</vt:lpstr>
      <vt:lpstr>En ledande trävaruexportör</vt:lpstr>
      <vt:lpstr>Produktion av massa  i Sverige</vt:lpstr>
      <vt:lpstr>Hit går svensk marknadsmassa </vt:lpstr>
      <vt:lpstr>Produktion av papper och kartong i Sverige</vt:lpstr>
      <vt:lpstr>Hit går svenskt  papper och kartong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Liljesand</dc:creator>
  <cp:lastModifiedBy>Esma Muhic</cp:lastModifiedBy>
  <cp:revision>28</cp:revision>
  <dcterms:created xsi:type="dcterms:W3CDTF">2025-07-16T12:36:24Z</dcterms:created>
  <dcterms:modified xsi:type="dcterms:W3CDTF">2025-10-20T12:15:49Z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0x010100439DA0F120A40A439E64B5032BA7EA02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