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57" r:id="rId5"/>
    <p:sldId id="377" r:id="rId6"/>
    <p:sldId id="371" r:id="rId7"/>
    <p:sldId id="372" r:id="rId8"/>
    <p:sldId id="373" r:id="rId9"/>
    <p:sldId id="376" r:id="rId10"/>
    <p:sldId id="362" r:id="rId11"/>
    <p:sldId id="361" r:id="rId12"/>
    <p:sldId id="364" r:id="rId13"/>
    <p:sldId id="363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57"/>
            <p14:sldId id="377"/>
            <p14:sldId id="371"/>
            <p14:sldId id="372"/>
            <p14:sldId id="373"/>
            <p14:sldId id="376"/>
            <p14:sldId id="362"/>
            <p14:sldId id="361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pos="5564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/>
    <p:restoredTop sz="74696" autoAdjust="0"/>
  </p:normalViewPr>
  <p:slideViewPr>
    <p:cSldViewPr snapToGrid="0">
      <p:cViewPr varScale="1">
        <p:scale>
          <a:sx n="47" d="100"/>
          <a:sy n="47" d="100"/>
        </p:scale>
        <p:origin x="1412" y="264"/>
      </p:cViewPr>
      <p:guideLst>
        <p:guide pos="55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Age" userId="5cf56e92-3e69-4b32-887c-673a7ba435c4" providerId="ADAL" clId="{618586C6-B418-540B-9970-EAEB9243BD30}"/>
    <pc:docChg chg="modSld">
      <pc:chgData name="Malin Age" userId="5cf56e92-3e69-4b32-887c-673a7ba435c4" providerId="ADAL" clId="{618586C6-B418-540B-9970-EAEB9243BD30}" dt="2025-10-06T08:01:15.526" v="3" actId="20577"/>
      <pc:docMkLst>
        <pc:docMk/>
      </pc:docMkLst>
      <pc:sldChg chg="modSp mod">
        <pc:chgData name="Malin Age" userId="5cf56e92-3e69-4b32-887c-673a7ba435c4" providerId="ADAL" clId="{618586C6-B418-540B-9970-EAEB9243BD30}" dt="2025-10-06T08:01:15.526" v="3" actId="20577"/>
        <pc:sldMkLst>
          <pc:docMk/>
          <pc:sldMk cId="3389964130" sldId="377"/>
        </pc:sldMkLst>
        <pc:spChg chg="mod">
          <ac:chgData name="Malin Age" userId="5cf56e92-3e69-4b32-887c-673a7ba435c4" providerId="ADAL" clId="{618586C6-B418-540B-9970-EAEB9243BD30}" dt="2025-10-06T08:01:15.526" v="3" actId="20577"/>
          <ac:spMkLst>
            <pc:docMk/>
            <pc:sldMk cId="3389964130" sldId="377"/>
            <ac:spMk id="2" creationId="{986FA81D-9307-39F6-1DD8-761596F6A7C1}"/>
          </ac:spMkLst>
        </pc:spChg>
      </pc:sldChg>
    </pc:docChg>
  </pc:docChgLst>
  <pc:docChgLst>
    <pc:chgData name="Esma Muhic" userId="S::esma.muhic@skogsindustrierna.se::240a2287-6a11-4955-a9ff-bcb19e6dfa5f" providerId="AD" clId="Web-{B918870E-6350-47AB-B695-A5801E8AED54}"/>
    <pc:docChg chg="modSld">
      <pc:chgData name="Esma Muhic" userId="S::esma.muhic@skogsindustrierna.se::240a2287-6a11-4955-a9ff-bcb19e6dfa5f" providerId="AD" clId="Web-{B918870E-6350-47AB-B695-A5801E8AED54}" dt="2025-10-07T07:35:00.326" v="99" actId="20577"/>
      <pc:docMkLst>
        <pc:docMk/>
      </pc:docMkLst>
      <pc:sldChg chg="modSp">
        <pc:chgData name="Esma Muhic" userId="S::esma.muhic@skogsindustrierna.se::240a2287-6a11-4955-a9ff-bcb19e6dfa5f" providerId="AD" clId="Web-{B918870E-6350-47AB-B695-A5801E8AED54}" dt="2025-10-07T07:33:40.089" v="10" actId="20577"/>
        <pc:sldMkLst>
          <pc:docMk/>
          <pc:sldMk cId="3647721109" sldId="357"/>
        </pc:sldMkLst>
        <pc:spChg chg="mod">
          <ac:chgData name="Esma Muhic" userId="S::esma.muhic@skogsindustrierna.se::240a2287-6a11-4955-a9ff-bcb19e6dfa5f" providerId="AD" clId="Web-{B918870E-6350-47AB-B695-A5801E8AED54}" dt="2025-10-07T07:33:40.089" v="10" actId="20577"/>
          <ac:spMkLst>
            <pc:docMk/>
            <pc:sldMk cId="3647721109" sldId="357"/>
            <ac:spMk id="13" creationId="{BC89DBD8-2A48-C766-8F41-06F62AC8E121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06.559" v="31" actId="20577"/>
        <pc:sldMkLst>
          <pc:docMk/>
          <pc:sldMk cId="2891665214" sldId="371"/>
        </pc:sldMkLst>
        <pc:spChg chg="mod">
          <ac:chgData name="Esma Muhic" userId="S::esma.muhic@skogsindustrierna.se::240a2287-6a11-4955-a9ff-bcb19e6dfa5f" providerId="AD" clId="Web-{B918870E-6350-47AB-B695-A5801E8AED54}" dt="2025-10-07T07:34:06.559" v="31" actId="20577"/>
          <ac:spMkLst>
            <pc:docMk/>
            <pc:sldMk cId="2891665214" sldId="371"/>
            <ac:spMk id="6" creationId="{A89E745D-658D-75BA-7D13-AD024A3FCFF2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19.590" v="56" actId="20577"/>
        <pc:sldMkLst>
          <pc:docMk/>
          <pc:sldMk cId="3145518333" sldId="372"/>
        </pc:sldMkLst>
        <pc:spChg chg="mod">
          <ac:chgData name="Esma Muhic" userId="S::esma.muhic@skogsindustrierna.se::240a2287-6a11-4955-a9ff-bcb19e6dfa5f" providerId="AD" clId="Web-{B918870E-6350-47AB-B695-A5801E8AED54}" dt="2025-10-07T07:34:19.590" v="56" actId="20577"/>
          <ac:spMkLst>
            <pc:docMk/>
            <pc:sldMk cId="3145518333" sldId="372"/>
            <ac:spMk id="3" creationId="{796B5D72-8768-65B9-7DF9-A1F7BC6D059D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30.872" v="64" actId="20577"/>
        <pc:sldMkLst>
          <pc:docMk/>
          <pc:sldMk cId="1020632652" sldId="373"/>
        </pc:sldMkLst>
        <pc:spChg chg="mod">
          <ac:chgData name="Esma Muhic" userId="S::esma.muhic@skogsindustrierna.se::240a2287-6a11-4955-a9ff-bcb19e6dfa5f" providerId="AD" clId="Web-{B918870E-6350-47AB-B695-A5801E8AED54}" dt="2025-10-07T07:34:30.872" v="64" actId="20577"/>
          <ac:spMkLst>
            <pc:docMk/>
            <pc:sldMk cId="1020632652" sldId="373"/>
            <ac:spMk id="6" creationId="{BEDFFB53-905B-844A-FAC5-E792C10D62D7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51.341" v="91" actId="20577"/>
        <pc:sldMkLst>
          <pc:docMk/>
          <pc:sldMk cId="873732742" sldId="374"/>
        </pc:sldMkLst>
        <pc:spChg chg="mod">
          <ac:chgData name="Esma Muhic" userId="S::esma.muhic@skogsindustrierna.se::240a2287-6a11-4955-a9ff-bcb19e6dfa5f" providerId="AD" clId="Web-{B918870E-6350-47AB-B695-A5801E8AED54}" dt="2025-10-07T07:34:51.341" v="91" actId="20577"/>
          <ac:spMkLst>
            <pc:docMk/>
            <pc:sldMk cId="873732742" sldId="374"/>
            <ac:spMk id="7" creationId="{16FECA5F-ADEC-2583-A082-31794A3C7846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4:40.825" v="74" actId="20577"/>
        <pc:sldMkLst>
          <pc:docMk/>
          <pc:sldMk cId="3966845300" sldId="375"/>
        </pc:sldMkLst>
        <pc:spChg chg="mod">
          <ac:chgData name="Esma Muhic" userId="S::esma.muhic@skogsindustrierna.se::240a2287-6a11-4955-a9ff-bcb19e6dfa5f" providerId="AD" clId="Web-{B918870E-6350-47AB-B695-A5801E8AED54}" dt="2025-10-07T07:34:40.825" v="74" actId="20577"/>
          <ac:spMkLst>
            <pc:docMk/>
            <pc:sldMk cId="3966845300" sldId="375"/>
            <ac:spMk id="7" creationId="{7CD1A5F2-EBBB-D18C-1BA6-0DF73360706C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5:00.326" v="99" actId="20577"/>
        <pc:sldMkLst>
          <pc:docMk/>
          <pc:sldMk cId="693031521" sldId="376"/>
        </pc:sldMkLst>
        <pc:spChg chg="mod">
          <ac:chgData name="Esma Muhic" userId="S::esma.muhic@skogsindustrierna.se::240a2287-6a11-4955-a9ff-bcb19e6dfa5f" providerId="AD" clId="Web-{B918870E-6350-47AB-B695-A5801E8AED54}" dt="2025-10-07T07:35:00.326" v="99" actId="20577"/>
          <ac:spMkLst>
            <pc:docMk/>
            <pc:sldMk cId="693031521" sldId="376"/>
            <ac:spMk id="5" creationId="{A0406747-A32E-18BC-EE6A-6999EFA38B48}"/>
          </ac:spMkLst>
        </pc:spChg>
      </pc:sldChg>
      <pc:sldChg chg="modSp">
        <pc:chgData name="Esma Muhic" userId="S::esma.muhic@skogsindustrierna.se::240a2287-6a11-4955-a9ff-bcb19e6dfa5f" providerId="AD" clId="Web-{B918870E-6350-47AB-B695-A5801E8AED54}" dt="2025-10-07T07:33:53.480" v="21" actId="20577"/>
        <pc:sldMkLst>
          <pc:docMk/>
          <pc:sldMk cId="3389964130" sldId="377"/>
        </pc:sldMkLst>
        <pc:spChg chg="mod">
          <ac:chgData name="Esma Muhic" userId="S::esma.muhic@skogsindustrierna.se::240a2287-6a11-4955-a9ff-bcb19e6dfa5f" providerId="AD" clId="Web-{B918870E-6350-47AB-B695-A5801E8AED54}" dt="2025-10-07T07:33:53.480" v="21" actId="20577"/>
          <ac:spMkLst>
            <pc:docMk/>
            <pc:sldMk cId="3389964130" sldId="377"/>
            <ac:spMk id="3" creationId="{F4B3C8D3-E96B-D55C-82F1-C89AB92447A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27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A2882-40A9-010F-15FE-F681932ED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77BE3DD-6179-47A6-4F25-ECBA710E6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F62CAC4-488A-BDAF-A942-C498CF9F3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E3BF04-A780-DC3B-0534-214D75796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83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E0946-1281-4C67-007B-36845E63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EAC5EDD-346E-6E0F-D5BE-C1BBEDB4EF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59CAC1C-AE5F-AD9D-3DD8-16EC08A7DA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04C6E87-470E-8A0A-4620-EBDEE29F3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63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27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316BE-FD31-9C2D-DC6C-2B1DB6DF3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C54E212-4715-A719-F288-90E5DACA0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DEE2DC9-399B-2B80-B61B-2A4315ABD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BDB8B2-8EF7-C689-67A6-B2BC78AA0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4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919DD-EE83-C985-438F-AB96BE47A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2FDFA51-17DD-E76C-23CF-4C69048B6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C975E9-8403-6BD9-7DF8-22CEFED91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88C8807-6C2B-0B59-9CB8-55B0EFFCA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11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F2B2-8B38-5B18-1499-DD78792F4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6A9ADFB-4AC7-6A54-25C3-03932BDC12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EC17640-D8CF-27CD-8240-2827F092F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9064B75-5CF7-30EB-505A-5129C3744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90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84349-F809-68C8-4CD3-43B8F986A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B761805-3240-0911-A4B0-393BA2008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010C733-FCA5-50E4-7338-5FB8615ED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535647-738A-E6FE-3D13-F2C809CE0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19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51EE1-EC85-7681-70DA-68AFD324E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FF4EDBE-4273-646F-52CF-635EF45068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0802160-B9FB-CB6B-F2EE-B05D58988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FB6CF1-A254-3976-DB3E-CD3A4D4FC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492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F041A-34F6-0F29-4FEC-399E898D0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713B4B5-332D-8C66-F417-1543AE592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1E10531-8008-CC39-A83C-D379ED7EB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C387F3-7A15-4805-7F02-28E09014E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9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B7DFCB2-5C17-4464-9286-657130EB662F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0303-FE1A-47F6-A603-AD7B6A30B985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A4C98F7D-96B3-25BF-9857-8A93089915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9DDF-C960-482F-9064-D69D1D573A3C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238CD4D-FEF0-D2B3-7F28-889A7A2F11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BD2-8B87-47F6-86B1-AB89AE19B520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4642-A2CC-40AC-9DCA-3999D07AC3A3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2241-32B0-41C5-B9ED-82BB3C46F5AF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0FDA5A-87B2-4A5D-9FDA-002BCC349F74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2025-11-21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335E0B-0CBF-4CE4-B4BB-0D3F6A7754DF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636B50C3-89EB-46B5-BEA7-3483DBDEE2EF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C121B0-57F2-48F0-A6AA-E9EF8DC87934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53C041B-2AD0-4A56-BF83-A2ED4C5BFDD6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FC94DB3-3943-4577-8AB8-0A2FE407DC6A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72D9446-B923-47FD-9E8C-1B0A65090C84}" type="datetime1">
              <a:rPr lang="sv-SE" smtClean="0"/>
              <a:t>2025-11-21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C2B8-557C-4638-8C64-2543791A08B2}" type="datetime1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76FF-6D2D-4B09-8904-8F08A806E35A}" type="datetime1">
              <a:rPr lang="sv-SE" smtClean="0"/>
              <a:t>2025-11-21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74B5121-75D3-49A5-A1B0-0CF01564F740}" type="datetime1">
              <a:rPr lang="sv-SE" smtClean="0"/>
              <a:t>2025-11-21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1CC77D1-4F9D-4539-9574-AD4723B90C60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7D28153-4931-4562-B3E4-69553FEB52E9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1AD9872-46A5-4A2C-BFFD-88682F332685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1F9CF1-AC49-43FC-9D9F-96C623AF58C2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8757D00-07EE-48DE-9238-2131F11190A1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72FA6D4-5F4A-40CE-A194-157BA3F0B8E7}" type="datetime1">
              <a:rPr lang="sv-SE" smtClean="0"/>
              <a:t>2025-11-21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287B541-0771-4933-B01B-9D70FA9B0442}" type="datetime1">
              <a:rPr lang="sv-SE" smtClean="0"/>
              <a:t>2025-11-21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emf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643220-8D1F-4311-695E-94F0C7D13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C37C45D-A23A-3834-2CB2-146131FF6E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DD973C9-42A7-2DF3-730A-DD322371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mycket tillverkar svensk skogsindustri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DE6B8-E2B1-AD0E-006B-B4E363B05C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Ungefär hälften av det virke som avverkas i Sverige går till sågverksindustrin, resten blir massa som används främst till produktion av kartong och papper. </a:t>
            </a:r>
          </a:p>
          <a:p>
            <a:pPr marL="0" indent="0">
              <a:buNone/>
            </a:pPr>
            <a:r>
              <a:rPr lang="sv-SE" dirty="0"/>
              <a:t>Gran och tall är de ­vanligaste trädslagen och svenskt virke är känt för sin höga ­kvalitet. 2024 producerades 17,8 miljoner m³ sågade barrträvaror. Sveriges export av trävaror motsvarar 13 procent av den globala handeln.</a:t>
            </a:r>
          </a:p>
          <a:p>
            <a:endParaRPr lang="sv-SE" dirty="0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C89DBD8-2A48-C766-8F41-06F62AC8E12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  <p:pic>
        <p:nvPicPr>
          <p:cNvPr id="7" name="Bild 9">
            <a:extLst>
              <a:ext uri="{FF2B5EF4-FFF2-40B4-BE49-F238E27FC236}">
                <a16:creationId xmlns:a16="http://schemas.microsoft.com/office/drawing/2014/main" id="{CDE9A1F7-65DF-F3B9-8A42-034E4039A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028" y="280988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2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C1B18-1338-122F-11DE-BC329A8EC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AC81B0-04EB-0E0A-A979-68A89D5F1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86"/>
          <a:stretch>
            <a:fillRect/>
          </a:stretch>
        </p:blipFill>
        <p:spPr>
          <a:xfrm>
            <a:off x="6167438" y="163627"/>
            <a:ext cx="6024562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5ED145-5E83-FA03-B132-053BE20A57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A2FD53-763A-0403-D06D-22C5B1346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svenskt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papper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kartong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314B53-54DA-ACDE-06E4-B366E39E40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producerades</a:t>
            </a:r>
            <a:r>
              <a:rPr lang="en-GB" dirty="0"/>
              <a:t> 8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papper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 err="1"/>
              <a:t>Största</a:t>
            </a:r>
            <a:r>
              <a:rPr lang="en-GB" dirty="0"/>
              <a:t> </a:t>
            </a:r>
            <a:r>
              <a:rPr lang="en-GB" dirty="0" err="1"/>
              <a:t>delen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den </a:t>
            </a:r>
            <a:r>
              <a:rPr lang="en-GB" dirty="0" err="1"/>
              <a:t>svenska</a:t>
            </a:r>
            <a:r>
              <a:rPr lang="en-GB" dirty="0"/>
              <a:t> </a:t>
            </a:r>
            <a:r>
              <a:rPr lang="en-GB" dirty="0" err="1"/>
              <a:t>produktionen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papper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 – 63 </a:t>
            </a:r>
            <a:r>
              <a:rPr lang="en-GB" dirty="0" err="1"/>
              <a:t>procent</a:t>
            </a:r>
            <a:r>
              <a:rPr lang="en-GB" dirty="0"/>
              <a:t> – </a:t>
            </a:r>
            <a:r>
              <a:rPr lang="en-GB" dirty="0" err="1"/>
              <a:t>går</a:t>
            </a:r>
            <a:r>
              <a:rPr lang="en-GB" dirty="0"/>
              <a:t> till EU:s </a:t>
            </a:r>
            <a:r>
              <a:rPr lang="en-GB" dirty="0" err="1"/>
              <a:t>inre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. Men </a:t>
            </a:r>
            <a:r>
              <a:rPr lang="en-GB" dirty="0" err="1"/>
              <a:t>även</a:t>
            </a:r>
            <a:r>
              <a:rPr lang="en-GB" dirty="0"/>
              <a:t> </a:t>
            </a:r>
            <a:r>
              <a:rPr lang="en-GB" dirty="0" err="1"/>
              <a:t>Storbritannien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viktig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. </a:t>
            </a:r>
          </a:p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stod</a:t>
            </a:r>
            <a:r>
              <a:rPr lang="en-GB" dirty="0"/>
              <a:t> </a:t>
            </a:r>
            <a:r>
              <a:rPr lang="en-GB" dirty="0" err="1"/>
              <a:t>leveranserna</a:t>
            </a:r>
            <a:r>
              <a:rPr lang="en-GB" dirty="0"/>
              <a:t> till USA för 4 </a:t>
            </a:r>
            <a:r>
              <a:rPr lang="en-GB" dirty="0" err="1"/>
              <a:t>procent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 err="1"/>
              <a:t>och</a:t>
            </a:r>
            <a:r>
              <a:rPr lang="en-GB" dirty="0"/>
              <a:t> Kina för 5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Sveriges</a:t>
            </a:r>
            <a:r>
              <a:rPr lang="en-GB" dirty="0"/>
              <a:t> </a:t>
            </a:r>
            <a:r>
              <a:rPr lang="en-GB" dirty="0" err="1"/>
              <a:t>totala</a:t>
            </a:r>
            <a:r>
              <a:rPr lang="en-GB" dirty="0"/>
              <a:t> export </a:t>
            </a:r>
            <a:br>
              <a:rPr lang="en-GB" dirty="0"/>
            </a:b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papper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6" name="Platshållare för sidfot 18">
            <a:extLst>
              <a:ext uri="{FF2B5EF4-FFF2-40B4-BE49-F238E27FC236}">
                <a16:creationId xmlns:a16="http://schemas.microsoft.com/office/drawing/2014/main" id="{779C085D-92E3-B598-48F3-FDC60F254B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944F6CC8-9846-8CD4-362B-CBE8993DB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0918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22ABE-F35B-FB8E-436D-D5788009E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4CFD60-58EC-0C7C-91EB-20BD1678D3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800"/>
          <a:stretch>
            <a:fillRect/>
          </a:stretch>
        </p:blipFill>
        <p:spPr>
          <a:xfrm>
            <a:off x="0" y="2343150"/>
            <a:ext cx="12192000" cy="47457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86FA81D-9307-39F6-1DD8-761596F6A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4" y="925532"/>
            <a:ext cx="10834259" cy="1030267"/>
          </a:xfrm>
        </p:spPr>
        <p:txBody>
          <a:bodyPr/>
          <a:lstStyle/>
          <a:p>
            <a:r>
              <a:rPr lang="sv-SE" dirty="0"/>
              <a:t>2024 producerades 17,8 miljoner m³ </a:t>
            </a:r>
            <a:r>
              <a:rPr lang="sv-SE"/>
              <a:t>sågade trävaror</a:t>
            </a:r>
            <a:r>
              <a:rPr lang="sv-SE" dirty="0"/>
              <a:t>. Sveriges export av trävaror motsvarar 13 procent av den globala handeln.</a:t>
            </a:r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F4B3C8D3-E96B-D55C-82F1-C89AB924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32A7D327-A19F-C815-E9B7-3DC45DDEA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138" y="6506335"/>
            <a:ext cx="4320000" cy="151200"/>
          </a:xfrm>
        </p:spPr>
        <p:txBody>
          <a:bodyPr/>
          <a:lstStyle/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96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F88FD3-DAC7-AF81-B910-DBC16E2B5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586"/>
          <a:stretch>
            <a:fillRect/>
          </a:stretch>
        </p:blipFill>
        <p:spPr>
          <a:xfrm>
            <a:off x="6167438" y="-1"/>
            <a:ext cx="6024562" cy="6858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7B38377-F952-6864-5EB4-9FEFA32429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4184B12-603B-C7BB-23E2-700216D9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6065088" cy="1030268"/>
          </a:xfrm>
        </p:spPr>
        <p:txBody>
          <a:bodyPr/>
          <a:lstStyle/>
          <a:p>
            <a:r>
              <a:rPr lang="en-GB"/>
              <a:t>Hit </a:t>
            </a:r>
            <a:r>
              <a:rPr lang="en-GB" err="1"/>
              <a:t>går</a:t>
            </a:r>
            <a:r>
              <a:rPr lang="en-GB"/>
              <a:t> </a:t>
            </a:r>
            <a:r>
              <a:rPr lang="en-GB" err="1"/>
              <a:t>svenska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 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5004839-EE70-2BB5-680A-9805AABC20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br>
              <a:rPr lang="en-GB"/>
            </a:br>
            <a:r>
              <a:rPr lang="en-GB"/>
              <a:t>2024 </a:t>
            </a:r>
            <a:r>
              <a:rPr lang="en-GB" err="1"/>
              <a:t>producerades</a:t>
            </a:r>
            <a:r>
              <a:rPr lang="en-GB"/>
              <a:t> 17,8 </a:t>
            </a:r>
            <a:r>
              <a:rPr lang="en-GB" err="1"/>
              <a:t>miljoner</a:t>
            </a:r>
            <a:r>
              <a:rPr lang="en-GB"/>
              <a:t> m3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. </a:t>
            </a:r>
            <a:br>
              <a:rPr lang="en-GB"/>
            </a:br>
            <a:r>
              <a:rPr lang="en-GB"/>
              <a:t>EU:s </a:t>
            </a:r>
            <a:r>
              <a:rPr lang="en-GB" err="1"/>
              <a:t>inre</a:t>
            </a:r>
            <a:r>
              <a:rPr lang="en-GB"/>
              <a:t> </a:t>
            </a:r>
            <a:r>
              <a:rPr lang="en-GB" err="1"/>
              <a:t>marknad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den </a:t>
            </a:r>
            <a:r>
              <a:rPr lang="en-GB" err="1"/>
              <a:t>största</a:t>
            </a:r>
            <a:r>
              <a:rPr lang="en-GB"/>
              <a:t> </a:t>
            </a:r>
            <a:r>
              <a:rPr lang="en-GB" err="1"/>
              <a:t>mottagaren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svenska</a:t>
            </a:r>
            <a:r>
              <a:rPr lang="en-GB"/>
              <a:t>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, men </a:t>
            </a:r>
            <a:r>
              <a:rPr lang="en-GB" err="1"/>
              <a:t>Storbritannien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det land </a:t>
            </a:r>
            <a:r>
              <a:rPr lang="en-GB" err="1"/>
              <a:t>utanför</a:t>
            </a:r>
            <a:r>
              <a:rPr lang="en-GB"/>
              <a:t> Sverige </a:t>
            </a:r>
            <a:r>
              <a:rPr lang="en-GB" err="1"/>
              <a:t>som</a:t>
            </a:r>
            <a:r>
              <a:rPr lang="en-GB"/>
              <a:t> </a:t>
            </a:r>
            <a:r>
              <a:rPr lang="en-GB" err="1"/>
              <a:t>köper</a:t>
            </a:r>
            <a:r>
              <a:rPr lang="en-GB"/>
              <a:t> </a:t>
            </a:r>
            <a:r>
              <a:rPr lang="en-GB" err="1"/>
              <a:t>mest</a:t>
            </a:r>
            <a:r>
              <a:rPr lang="en-GB"/>
              <a:t> </a:t>
            </a:r>
            <a:r>
              <a:rPr lang="en-GB" err="1"/>
              <a:t>svenska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. </a:t>
            </a:r>
          </a:p>
          <a:p>
            <a:pPr marL="0" indent="0">
              <a:buNone/>
            </a:pPr>
            <a:r>
              <a:rPr lang="en-GB" err="1"/>
              <a:t>Leveranserna</a:t>
            </a:r>
            <a:r>
              <a:rPr lang="en-GB"/>
              <a:t> till USA </a:t>
            </a:r>
            <a:r>
              <a:rPr lang="en-GB" err="1"/>
              <a:t>stod</a:t>
            </a:r>
            <a:r>
              <a:rPr lang="en-GB"/>
              <a:t> 2024 för 6 </a:t>
            </a:r>
            <a:r>
              <a:rPr lang="en-GB" err="1"/>
              <a:t>procent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Sveriges</a:t>
            </a:r>
            <a:r>
              <a:rPr lang="en-GB"/>
              <a:t> </a:t>
            </a:r>
            <a:r>
              <a:rPr lang="en-GB" err="1"/>
              <a:t>totala</a:t>
            </a:r>
            <a:r>
              <a:rPr lang="en-GB"/>
              <a:t> export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. 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2024 </a:t>
            </a:r>
            <a:r>
              <a:rPr lang="en-GB" err="1"/>
              <a:t>gick</a:t>
            </a:r>
            <a:r>
              <a:rPr lang="en-GB"/>
              <a:t> </a:t>
            </a:r>
            <a:r>
              <a:rPr lang="en-GB" err="1"/>
              <a:t>nästan</a:t>
            </a:r>
            <a:r>
              <a:rPr lang="en-GB"/>
              <a:t> 80 </a:t>
            </a:r>
            <a:r>
              <a:rPr lang="en-GB" err="1"/>
              <a:t>procent</a:t>
            </a:r>
            <a:r>
              <a:rPr lang="en-GB"/>
              <a:t> </a:t>
            </a:r>
            <a:r>
              <a:rPr lang="en-GB" err="1"/>
              <a:t>av</a:t>
            </a:r>
            <a:r>
              <a:rPr lang="en-GB"/>
              <a:t> </a:t>
            </a:r>
            <a:r>
              <a:rPr lang="en-GB" err="1"/>
              <a:t>sågade</a:t>
            </a:r>
            <a:r>
              <a:rPr lang="en-GB"/>
              <a:t> </a:t>
            </a:r>
            <a:r>
              <a:rPr lang="en-GB" err="1"/>
              <a:t>trävaror</a:t>
            </a:r>
            <a:r>
              <a:rPr lang="en-GB"/>
              <a:t> </a:t>
            </a:r>
            <a:r>
              <a:rPr lang="en-GB" err="1"/>
              <a:t>från</a:t>
            </a:r>
            <a:r>
              <a:rPr lang="en-GB"/>
              <a:t> Sverige till </a:t>
            </a:r>
            <a:r>
              <a:rPr lang="en-GB" err="1"/>
              <a:t>andra</a:t>
            </a:r>
            <a:r>
              <a:rPr lang="en-GB"/>
              <a:t> </a:t>
            </a:r>
            <a:r>
              <a:rPr lang="en-GB" err="1"/>
              <a:t>länder</a:t>
            </a:r>
            <a:r>
              <a:rPr lang="en-GB"/>
              <a:t>. </a:t>
            </a:r>
            <a:r>
              <a:rPr lang="en-GB" err="1"/>
              <a:t>Över</a:t>
            </a:r>
            <a:r>
              <a:rPr lang="en-GB"/>
              <a:t> </a:t>
            </a:r>
            <a:r>
              <a:rPr lang="en-GB" err="1"/>
              <a:t>tid</a:t>
            </a:r>
            <a:r>
              <a:rPr lang="en-GB"/>
              <a:t> </a:t>
            </a:r>
            <a:r>
              <a:rPr lang="en-GB" err="1"/>
              <a:t>brukar</a:t>
            </a:r>
            <a:r>
              <a:rPr lang="en-GB"/>
              <a:t> </a:t>
            </a:r>
            <a:r>
              <a:rPr lang="en-GB" err="1"/>
              <a:t>exporten</a:t>
            </a:r>
            <a:r>
              <a:rPr lang="en-GB"/>
              <a:t> </a:t>
            </a:r>
            <a:r>
              <a:rPr lang="en-GB" err="1"/>
              <a:t>ligga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75 </a:t>
            </a:r>
            <a:r>
              <a:rPr lang="en-GB" err="1"/>
              <a:t>procent</a:t>
            </a:r>
            <a:r>
              <a:rPr lang="en-GB"/>
              <a:t>. 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6" name="Platshållare för sidfot 18">
            <a:extLst>
              <a:ext uri="{FF2B5EF4-FFF2-40B4-BE49-F238E27FC236}">
                <a16:creationId xmlns:a16="http://schemas.microsoft.com/office/drawing/2014/main" id="{A89E745D-658D-75BA-7D13-AD024A3FCF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</p:spTree>
    <p:extLst>
      <p:ext uri="{BB962C8B-B14F-4D97-AF65-F5344CB8AC3E}">
        <p14:creationId xmlns:p14="http://schemas.microsoft.com/office/powerpoint/2010/main" val="289166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49A68-5693-4608-03E4-7A45E1387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52266-AA64-4620-7AEF-C1330A07CF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B323C7-A478-CE44-36B0-B2961C339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611" t="24815" r="2611" b="9352"/>
          <a:stretch>
            <a:fillRect/>
          </a:stretch>
        </p:blipFill>
        <p:spPr>
          <a:xfrm>
            <a:off x="338138" y="1708929"/>
            <a:ext cx="11518900" cy="4500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3D2512-59B2-10D8-F650-5E88D9766CCC}"/>
              </a:ext>
            </a:extLst>
          </p:cNvPr>
          <p:cNvSpPr txBox="1"/>
          <p:nvPr/>
        </p:nvSpPr>
        <p:spPr>
          <a:xfrm>
            <a:off x="341352" y="3245907"/>
            <a:ext cx="497317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svenska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sågade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trävaror</a:t>
            </a:r>
            <a:endParaRPr lang="en-GB" sz="32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levereras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320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inom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+mj-lt"/>
              </a:rPr>
              <a:t> Europa.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CDB0A-EA4D-B08F-F4B6-0040D3487378}"/>
              </a:ext>
            </a:extLst>
          </p:cNvPr>
          <p:cNvSpPr txBox="1"/>
          <p:nvPr/>
        </p:nvSpPr>
        <p:spPr>
          <a:xfrm>
            <a:off x="341352" y="1726843"/>
            <a:ext cx="3714158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0" b="1">
                <a:solidFill>
                  <a:schemeClr val="tx2">
                    <a:lumMod val="75000"/>
                  </a:schemeClr>
                </a:solidFill>
                <a:latin typeface="+mj-lt"/>
              </a:rPr>
              <a:t>2 </a:t>
            </a:r>
            <a:r>
              <a:rPr lang="en-GB" sz="10000" b="1" err="1">
                <a:solidFill>
                  <a:schemeClr val="tx2">
                    <a:lumMod val="75000"/>
                  </a:schemeClr>
                </a:solidFill>
                <a:latin typeface="+mj-lt"/>
              </a:rPr>
              <a:t>av</a:t>
            </a:r>
            <a:r>
              <a:rPr lang="en-GB" sz="10000" b="1">
                <a:solidFill>
                  <a:schemeClr val="tx2">
                    <a:lumMod val="75000"/>
                  </a:schemeClr>
                </a:solidFill>
                <a:latin typeface="+mj-lt"/>
              </a:rPr>
              <a:t> 3</a:t>
            </a:r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796B5D72-8768-65B9-7DF9-A1F7BC6D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00"/>
            <a:ext cx="4765675" cy="265113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</p:spTree>
    <p:extLst>
      <p:ext uri="{BB962C8B-B14F-4D97-AF65-F5344CB8AC3E}">
        <p14:creationId xmlns:p14="http://schemas.microsoft.com/office/powerpoint/2010/main" val="314551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BFC4C-7831-4448-7A71-28A59AB42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E66E0F-5C2B-6F9B-ADEE-69B08D34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8472"/>
            <a:ext cx="6096000" cy="68580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15EC3686-2FEA-268B-2F2F-EAD90FB1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3750122" cy="1030268"/>
          </a:xfrm>
        </p:spPr>
        <p:txBody>
          <a:bodyPr/>
          <a:lstStyle/>
          <a:p>
            <a:r>
              <a:rPr lang="en-GB" dirty="0"/>
              <a:t>Liten import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trävaror</a:t>
            </a:r>
            <a:r>
              <a:rPr lang="en-GB" dirty="0"/>
              <a:t> till Sverige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633B111-DBD6-A3BD-32A8-ABD83A9F25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Källa: Skogsstyrelsen, SCB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646BB5-51C2-8B25-EDF6-C1834573CA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617039" cy="3867150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Sverige är i stort sett självförsörjande på trävaror.</a:t>
            </a:r>
          </a:p>
          <a:p>
            <a:pPr marL="0" indent="0">
              <a:buNone/>
            </a:pPr>
            <a:r>
              <a:rPr lang="sv-SE"/>
              <a:t>Import sker främst längs med landsgränsen mot Norge och Finland. Även import av vissa specifika trädslag, såsom lärk som finns i mindre omfattning i Sverige, förekommer.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6" name="Platshållare för sidfot 18">
            <a:extLst>
              <a:ext uri="{FF2B5EF4-FFF2-40B4-BE49-F238E27FC236}">
                <a16:creationId xmlns:a16="http://schemas.microsoft.com/office/drawing/2014/main" id="{BEDFFB53-905B-844A-FAC5-E792C10D62D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</p:spTree>
    <p:extLst>
      <p:ext uri="{BB962C8B-B14F-4D97-AF65-F5344CB8AC3E}">
        <p14:creationId xmlns:p14="http://schemas.microsoft.com/office/powerpoint/2010/main" val="1020632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E4AB-1FA2-BC89-5429-4A3840E1E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4BEDA5-5B10-F379-F357-25442BBF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667"/>
          <a:stretch>
            <a:fillRect/>
          </a:stretch>
        </p:blipFill>
        <p:spPr>
          <a:xfrm>
            <a:off x="0" y="1879972"/>
            <a:ext cx="12192000" cy="496060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EE034C1-B5B0-5B53-7752-0F4244BC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 </a:t>
            </a:r>
            <a:r>
              <a:rPr lang="en-GB" dirty="0" err="1"/>
              <a:t>ledande</a:t>
            </a:r>
            <a:r>
              <a:rPr lang="en-GB" dirty="0"/>
              <a:t> </a:t>
            </a:r>
            <a:r>
              <a:rPr lang="en-GB" dirty="0" err="1"/>
              <a:t>trävaruexportör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E3C52EA0-493D-4D15-EB1C-024E87EF6660}"/>
              </a:ext>
            </a:extLst>
          </p:cNvPr>
          <p:cNvSpPr txBox="1">
            <a:spLocks/>
          </p:cNvSpPr>
          <p:nvPr/>
        </p:nvSpPr>
        <p:spPr>
          <a:xfrm>
            <a:off x="338138" y="6485167"/>
            <a:ext cx="4320000" cy="1512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1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56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000" indent="-108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900" dirty="0">
                <a:latin typeface="+mj-lt"/>
              </a:rPr>
              <a:t>Källa: FAO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15FA5-07AB-FDBE-21A4-A8DDAD93DC47}"/>
              </a:ext>
            </a:extLst>
          </p:cNvPr>
          <p:cNvSpPr txBox="1"/>
          <p:nvPr/>
        </p:nvSpPr>
        <p:spPr>
          <a:xfrm>
            <a:off x="9263659" y="2913022"/>
            <a:ext cx="259338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latin typeface="+mj-lt"/>
              </a:rPr>
              <a:t>Sverige </a:t>
            </a:r>
            <a:r>
              <a:rPr lang="en-GB" sz="1200" dirty="0" err="1">
                <a:latin typeface="+mj-lt"/>
              </a:rPr>
              <a:t>spelar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en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viktig</a:t>
            </a:r>
            <a:r>
              <a:rPr lang="en-GB" sz="1200" dirty="0">
                <a:latin typeface="+mj-lt"/>
              </a:rPr>
              <a:t> </a:t>
            </a:r>
            <a:br>
              <a:rPr lang="en-GB" sz="1200" dirty="0">
                <a:latin typeface="+mj-lt"/>
              </a:rPr>
            </a:br>
            <a:r>
              <a:rPr lang="en-GB" sz="1200" dirty="0">
                <a:latin typeface="+mj-lt"/>
              </a:rPr>
              <a:t>roll </a:t>
            </a:r>
            <a:r>
              <a:rPr lang="en-GB" sz="1200" dirty="0" err="1">
                <a:latin typeface="+mj-lt"/>
              </a:rPr>
              <a:t>i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att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förse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världen</a:t>
            </a:r>
            <a:r>
              <a:rPr lang="en-GB" sz="1200" dirty="0">
                <a:latin typeface="+mj-lt"/>
              </a:rPr>
              <a:t> med </a:t>
            </a:r>
            <a:r>
              <a:rPr lang="en-GB" sz="1200" dirty="0" err="1">
                <a:latin typeface="+mj-lt"/>
              </a:rPr>
              <a:t>trävaror</a:t>
            </a:r>
            <a:r>
              <a:rPr lang="en-GB" sz="1200">
                <a:latin typeface="+mj-lt"/>
              </a:rPr>
              <a:t>. </a:t>
            </a:r>
          </a:p>
          <a:p>
            <a:endParaRPr lang="en-GB" sz="1200">
              <a:latin typeface="+mj-lt"/>
            </a:endParaRPr>
          </a:p>
          <a:p>
            <a:r>
              <a:rPr lang="en-GB" sz="1200" dirty="0" err="1">
                <a:latin typeface="+mj-lt"/>
              </a:rPr>
              <a:t>Flera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andra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stora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exportörer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har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på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senare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tid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minskat</a:t>
            </a:r>
            <a:r>
              <a:rPr lang="en-GB" sz="1200" dirty="0">
                <a:latin typeface="+mj-lt"/>
              </a:rPr>
              <a:t> sin export. </a:t>
            </a:r>
            <a:br>
              <a:rPr lang="en-GB" sz="1200" dirty="0">
                <a:latin typeface="+mj-lt"/>
              </a:rPr>
            </a:br>
            <a:r>
              <a:rPr lang="en-GB" sz="1200" dirty="0" err="1">
                <a:latin typeface="+mj-lt"/>
              </a:rPr>
              <a:t>Torka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och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skadedjur</a:t>
            </a:r>
            <a:r>
              <a:rPr lang="en-GB" sz="1200" dirty="0">
                <a:latin typeface="+mj-lt"/>
              </a:rPr>
              <a:t>, </a:t>
            </a:r>
            <a:r>
              <a:rPr lang="en-GB" sz="1200" dirty="0" err="1">
                <a:latin typeface="+mj-lt"/>
              </a:rPr>
              <a:t>som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barkborrar</a:t>
            </a:r>
            <a:r>
              <a:rPr lang="en-GB" sz="1200" dirty="0">
                <a:latin typeface="+mj-lt"/>
              </a:rPr>
              <a:t>, </a:t>
            </a:r>
            <a:r>
              <a:rPr lang="en-GB" sz="1200" dirty="0" err="1">
                <a:latin typeface="+mj-lt"/>
              </a:rPr>
              <a:t>är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några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anledningar</a:t>
            </a:r>
            <a:r>
              <a:rPr lang="en-GB" sz="1200" dirty="0">
                <a:latin typeface="+mj-lt"/>
              </a:rPr>
              <a:t>. </a:t>
            </a:r>
          </a:p>
          <a:p>
            <a:endParaRPr lang="en-GB" sz="1200" dirty="0">
              <a:latin typeface="+mj-lt"/>
            </a:endParaRPr>
          </a:p>
          <a:p>
            <a:r>
              <a:rPr lang="en-GB" sz="1200" dirty="0" err="1">
                <a:latin typeface="+mj-lt"/>
              </a:rPr>
              <a:t>Rysslands</a:t>
            </a:r>
            <a:r>
              <a:rPr lang="en-GB" sz="1200" dirty="0">
                <a:latin typeface="+mj-lt"/>
              </a:rPr>
              <a:t> export </a:t>
            </a:r>
            <a:r>
              <a:rPr lang="en-GB" sz="1200" dirty="0" err="1">
                <a:latin typeface="+mj-lt"/>
              </a:rPr>
              <a:t>har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påverkats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av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sanktioner</a:t>
            </a:r>
            <a:r>
              <a:rPr lang="en-GB" sz="1200" dirty="0">
                <a:latin typeface="+mj-lt"/>
              </a:rPr>
              <a:t> till </a:t>
            </a:r>
            <a:r>
              <a:rPr lang="en-GB" sz="1200" dirty="0" err="1">
                <a:latin typeface="+mj-lt"/>
              </a:rPr>
              <a:t>följd</a:t>
            </a:r>
            <a:r>
              <a:rPr lang="en-GB" sz="1200" dirty="0">
                <a:latin typeface="+mj-lt"/>
              </a:rPr>
              <a:t> </a:t>
            </a:r>
            <a:r>
              <a:rPr lang="en-GB" sz="1200" dirty="0" err="1">
                <a:latin typeface="+mj-lt"/>
              </a:rPr>
              <a:t>av</a:t>
            </a:r>
            <a:r>
              <a:rPr lang="en-GB" sz="1200" dirty="0">
                <a:latin typeface="+mj-lt"/>
              </a:rPr>
              <a:t> ­</a:t>
            </a:r>
            <a:r>
              <a:rPr lang="en-GB" sz="1200" dirty="0" err="1">
                <a:latin typeface="+mj-lt"/>
              </a:rPr>
              <a:t>anfallskriget</a:t>
            </a:r>
            <a:r>
              <a:rPr lang="en-GB" sz="1200" dirty="0">
                <a:latin typeface="+mj-lt"/>
              </a:rPr>
              <a:t> mot </a:t>
            </a:r>
            <a:r>
              <a:rPr lang="en-GB" sz="1200" dirty="0" err="1">
                <a:latin typeface="+mj-lt"/>
              </a:rPr>
              <a:t>Ukraina</a:t>
            </a:r>
            <a:r>
              <a:rPr lang="en-GB" sz="1200" dirty="0">
                <a:latin typeface="+mj-lt"/>
              </a:rPr>
              <a:t>. </a:t>
            </a:r>
          </a:p>
          <a:p>
            <a:pPr algn="l"/>
            <a:endParaRPr lang="sv-SE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406747-A32E-18BC-EE6A-6999EFA3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303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55161-BC7F-F693-9237-1F626FF2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48B789-C387-0A7F-1408-EB9DACAA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C2353F2-CB5F-FAEB-3D04-C95FE3873A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C5F1955-3251-3A8F-B7CA-CF3709E3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Produktion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</a:t>
            </a:r>
            <a:r>
              <a:rPr lang="en-GB" dirty="0"/>
              <a:t> Sverige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F034F9-BAD0-6DA8-622E-B4731A17AB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producerades</a:t>
            </a:r>
            <a:r>
              <a:rPr lang="en-GB" dirty="0"/>
              <a:t> 11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</a:t>
            </a:r>
          </a:p>
          <a:p>
            <a:pPr marL="0" indent="0">
              <a:buNone/>
            </a:pPr>
            <a:r>
              <a:rPr lang="en-GB" dirty="0"/>
              <a:t>Runt 60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massaproduktionen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integrerade</a:t>
            </a:r>
            <a:r>
              <a:rPr lang="en-GB" dirty="0"/>
              <a:t> bruk </a:t>
            </a:r>
            <a:r>
              <a:rPr lang="en-GB" dirty="0" err="1"/>
              <a:t>i</a:t>
            </a:r>
            <a:r>
              <a:rPr lang="en-GB" dirty="0"/>
              <a:t> Sverige,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rymmer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 </a:t>
            </a:r>
            <a:r>
              <a:rPr lang="en-GB" dirty="0" err="1"/>
              <a:t>produktionskedjan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trä</a:t>
            </a:r>
            <a:r>
              <a:rPr lang="en-GB" dirty="0"/>
              <a:t> till </a:t>
            </a:r>
            <a:r>
              <a:rPr lang="en-GB" dirty="0" err="1"/>
              <a:t>färdiga</a:t>
            </a:r>
            <a:r>
              <a:rPr lang="en-GB" dirty="0"/>
              <a:t> material 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 err="1"/>
              <a:t>papper</a:t>
            </a:r>
            <a:r>
              <a:rPr lang="en-GB" dirty="0"/>
              <a:t>, </a:t>
            </a:r>
            <a:r>
              <a:rPr lang="en-GB" dirty="0" err="1"/>
              <a:t>kartong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textil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 err="1"/>
              <a:t>Resterande</a:t>
            </a:r>
            <a:r>
              <a:rPr lang="en-GB" dirty="0"/>
              <a:t> </a:t>
            </a:r>
            <a:r>
              <a:rPr lang="en-GB" dirty="0" err="1"/>
              <a:t>massaproduktion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framför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på</a:t>
            </a:r>
            <a:r>
              <a:rPr lang="en-GB" dirty="0"/>
              <a:t> export.</a:t>
            </a:r>
          </a:p>
          <a:p>
            <a:endParaRPr lang="sv-SE" dirty="0"/>
          </a:p>
        </p:txBody>
      </p:sp>
      <p:sp>
        <p:nvSpPr>
          <p:cNvPr id="2" name="Platshållare för sidfot 18">
            <a:extLst>
              <a:ext uri="{FF2B5EF4-FFF2-40B4-BE49-F238E27FC236}">
                <a16:creationId xmlns:a16="http://schemas.microsoft.com/office/drawing/2014/main" id="{D9BD5CE2-1B53-259F-D992-6B47703BBF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PRODUKTION, export och import</a:t>
            </a:r>
          </a:p>
          <a:p>
            <a:endParaRPr lang="sv-SE" dirty="0"/>
          </a:p>
        </p:txBody>
      </p:sp>
      <p:sp>
        <p:nvSpPr>
          <p:cNvPr id="8" name="Platshållare för text 19">
            <a:extLst>
              <a:ext uri="{FF2B5EF4-FFF2-40B4-BE49-F238E27FC236}">
                <a16:creationId xmlns:a16="http://schemas.microsoft.com/office/drawing/2014/main" id="{5CC64683-76A8-6F07-38D9-E6B4EF5EE2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969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87526-3DFD-6FEA-4591-88B96699E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1E076E-17B5-E11B-1D4D-1B7597184C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9CE043-876C-220E-F7F6-E1CA7B790D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CF46B6D-E004-9DAB-BBA0-787666C30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Hit går svensk marknadsmassa </a:t>
            </a:r>
          </a:p>
        </p:txBody>
      </p:sp>
      <p:sp>
        <p:nvSpPr>
          <p:cNvPr id="2" name="Platshållare för sidfot 18">
            <a:extLst>
              <a:ext uri="{FF2B5EF4-FFF2-40B4-BE49-F238E27FC236}">
                <a16:creationId xmlns:a16="http://schemas.microsoft.com/office/drawing/2014/main" id="{DC179229-0F87-A8BC-37AE-B8317BA77F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en-GB" dirty="0"/>
              <a:t>Produktion, export </a:t>
            </a:r>
            <a:r>
              <a:rPr lang="en-GB" dirty="0" err="1"/>
              <a:t>och</a:t>
            </a:r>
            <a:r>
              <a:rPr lang="en-GB" dirty="0"/>
              <a:t> import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B39C04-0BBD-8557-8057-D94BD81A86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2024 </a:t>
            </a:r>
            <a:r>
              <a:rPr lang="en-GB" dirty="0" err="1"/>
              <a:t>producerades</a:t>
            </a:r>
            <a:r>
              <a:rPr lang="en-GB" dirty="0"/>
              <a:t> 11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60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den </a:t>
            </a:r>
            <a:r>
              <a:rPr lang="en-GB" dirty="0" err="1"/>
              <a:t>produktionen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integrerade</a:t>
            </a:r>
            <a:r>
              <a:rPr lang="en-GB" dirty="0"/>
              <a:t> bruk </a:t>
            </a:r>
            <a:r>
              <a:rPr lang="en-GB" dirty="0" err="1"/>
              <a:t>i</a:t>
            </a:r>
            <a:r>
              <a:rPr lang="en-GB" dirty="0"/>
              <a:t> Sverige,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rymmer</a:t>
            </a:r>
            <a:r>
              <a:rPr lang="en-GB" dirty="0"/>
              <a:t> </a:t>
            </a:r>
            <a:r>
              <a:rPr lang="en-GB" dirty="0" err="1"/>
              <a:t>hela</a:t>
            </a:r>
            <a:r>
              <a:rPr lang="en-GB" dirty="0"/>
              <a:t> </a:t>
            </a:r>
            <a:r>
              <a:rPr lang="en-GB" dirty="0" err="1"/>
              <a:t>produktionskedjan</a:t>
            </a:r>
            <a:r>
              <a:rPr lang="en-GB" dirty="0"/>
              <a:t> </a:t>
            </a:r>
            <a:r>
              <a:rPr lang="en-GB" dirty="0" err="1"/>
              <a:t>från</a:t>
            </a:r>
            <a:r>
              <a:rPr lang="en-GB" dirty="0"/>
              <a:t> </a:t>
            </a:r>
            <a:r>
              <a:rPr lang="en-GB" dirty="0" err="1"/>
              <a:t>trä</a:t>
            </a:r>
            <a:r>
              <a:rPr lang="en-GB" dirty="0"/>
              <a:t> till </a:t>
            </a:r>
            <a:r>
              <a:rPr lang="en-GB" dirty="0" err="1"/>
              <a:t>färdiga</a:t>
            </a:r>
            <a:r>
              <a:rPr lang="en-GB" dirty="0"/>
              <a:t> </a:t>
            </a:r>
            <a:r>
              <a:rPr lang="en-GB" dirty="0" err="1"/>
              <a:t>pappersprodukter</a:t>
            </a:r>
            <a:r>
              <a:rPr lang="en-GB" dirty="0"/>
              <a:t>. </a:t>
            </a:r>
            <a:r>
              <a:rPr lang="en-GB" dirty="0" err="1"/>
              <a:t>Resterande</a:t>
            </a:r>
            <a:r>
              <a:rPr lang="en-GB" dirty="0"/>
              <a:t> </a:t>
            </a:r>
            <a:r>
              <a:rPr lang="en-GB" dirty="0" err="1"/>
              <a:t>massaproduktion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framför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export.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r>
              <a:rPr lang="en-GB" dirty="0" err="1"/>
              <a:t>Asien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viktig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 för </a:t>
            </a:r>
            <a:r>
              <a:rPr lang="en-GB" dirty="0" err="1"/>
              <a:t>svenska</a:t>
            </a:r>
            <a:r>
              <a:rPr lang="en-GB" dirty="0"/>
              <a:t> </a:t>
            </a:r>
            <a:r>
              <a:rPr lang="en-GB" dirty="0" err="1"/>
              <a:t>massaproducenter</a:t>
            </a:r>
            <a:r>
              <a:rPr lang="en-GB" dirty="0"/>
              <a:t>. Men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än</a:t>
            </a:r>
            <a:r>
              <a:rPr lang="en-GB" dirty="0"/>
              <a:t> </a:t>
            </a:r>
            <a:r>
              <a:rPr lang="en-GB" dirty="0" err="1"/>
              <a:t>hälften</a:t>
            </a:r>
            <a:r>
              <a:rPr lang="en-GB" dirty="0"/>
              <a:t> – 54 </a:t>
            </a:r>
            <a:r>
              <a:rPr lang="en-GB" dirty="0" err="1"/>
              <a:t>procent</a:t>
            </a:r>
            <a:r>
              <a:rPr lang="en-GB" dirty="0"/>
              <a:t> </a:t>
            </a:r>
            <a:br>
              <a:rPr lang="en-GB" dirty="0"/>
            </a:br>
            <a:r>
              <a:rPr lang="en-GB" dirty="0"/>
              <a:t>–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svensk</a:t>
            </a:r>
            <a:r>
              <a:rPr lang="en-GB" dirty="0"/>
              <a:t> </a:t>
            </a:r>
            <a:r>
              <a:rPr lang="en-GB" dirty="0" err="1"/>
              <a:t>marknadsmassa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EU:s </a:t>
            </a:r>
            <a:r>
              <a:rPr lang="en-GB" dirty="0" err="1"/>
              <a:t>inre</a:t>
            </a:r>
            <a:r>
              <a:rPr lang="en-GB" dirty="0"/>
              <a:t> </a:t>
            </a:r>
            <a:r>
              <a:rPr lang="en-GB" dirty="0" err="1"/>
              <a:t>marknad</a:t>
            </a:r>
            <a:r>
              <a:rPr lang="en-GB" dirty="0"/>
              <a:t>, </a:t>
            </a:r>
            <a:r>
              <a:rPr lang="en-GB" dirty="0" err="1"/>
              <a:t>varav</a:t>
            </a:r>
            <a:r>
              <a:rPr lang="en-GB" dirty="0"/>
              <a:t> 24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stannar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/>
              <a:t>9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</a:t>
            </a:r>
            <a:r>
              <a:rPr lang="en-GB" dirty="0" err="1"/>
              <a:t>europeiska</a:t>
            </a:r>
            <a:r>
              <a:rPr lang="en-GB" dirty="0"/>
              <a:t> </a:t>
            </a:r>
            <a:r>
              <a:rPr lang="en-GB" dirty="0" err="1"/>
              <a:t>länder</a:t>
            </a:r>
            <a:r>
              <a:rPr lang="en-GB" dirty="0"/>
              <a:t> </a:t>
            </a:r>
            <a:r>
              <a:rPr lang="en-GB" dirty="0" err="1"/>
              <a:t>utanför</a:t>
            </a:r>
            <a:r>
              <a:rPr lang="en-GB" dirty="0"/>
              <a:t> den </a:t>
            </a:r>
            <a:r>
              <a:rPr lang="en-GB" dirty="0" err="1"/>
              <a:t>inre</a:t>
            </a:r>
            <a:r>
              <a:rPr lang="en-GB" dirty="0"/>
              <a:t> </a:t>
            </a:r>
            <a:r>
              <a:rPr lang="en-GB" dirty="0" err="1"/>
              <a:t>marknaden</a:t>
            </a:r>
            <a:r>
              <a:rPr lang="en-GB" dirty="0"/>
              <a:t>, </a:t>
            </a:r>
            <a:r>
              <a:rPr lang="en-GB" dirty="0" err="1"/>
              <a:t>framför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</a:t>
            </a:r>
            <a:r>
              <a:rPr lang="en-GB" dirty="0" err="1"/>
              <a:t>Storbritannien</a:t>
            </a:r>
            <a:r>
              <a:rPr lang="en-GB" dirty="0"/>
              <a:t>, </a:t>
            </a:r>
            <a:r>
              <a:rPr lang="en-GB" dirty="0" err="1"/>
              <a:t>Turkiet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Norge, </a:t>
            </a:r>
            <a:r>
              <a:rPr lang="en-GB" dirty="0" err="1"/>
              <a:t>medan</a:t>
            </a:r>
            <a:r>
              <a:rPr lang="en-GB" dirty="0"/>
              <a:t> 6 </a:t>
            </a:r>
            <a:r>
              <a:rPr lang="en-GB" dirty="0" err="1"/>
              <a:t>procent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till USA. (2024).</a:t>
            </a:r>
          </a:p>
        </p:txBody>
      </p:sp>
    </p:spTree>
    <p:extLst>
      <p:ext uri="{BB962C8B-B14F-4D97-AF65-F5344CB8AC3E}">
        <p14:creationId xmlns:p14="http://schemas.microsoft.com/office/powerpoint/2010/main" val="261382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EC05F-8384-884F-CC1E-80E3A2EAD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1ACB9B2-1F0C-7E78-7F24-61500694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Produktion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papper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kartong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Sverige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4A5747-A669-7D8E-046E-8B2543943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dirty="0"/>
              <a:t>2024 producerades 8 miljoner ton papper och kartong i Sverige. Tillväxten har varit stabil inom vissa produkt­segment, som förpackningsmaterial. </a:t>
            </a:r>
          </a:p>
          <a:p>
            <a:pPr marL="0" indent="0">
              <a:buNone/>
            </a:pPr>
            <a:r>
              <a:rPr lang="sv-SE" dirty="0">
                <a:ea typeface="Cambria"/>
              </a:rPr>
              <a:t>För andra, till exempel grafiskt papper, har den dämpats på grund av minskad efterfrågan.</a:t>
            </a:r>
            <a:endParaRPr lang="sv-SE" dirty="0"/>
          </a:p>
          <a:p>
            <a:pPr marL="107950" indent="-107950"/>
            <a:endParaRPr lang="sv-SE" dirty="0">
              <a:ea typeface="Cambria"/>
            </a:endParaRPr>
          </a:p>
        </p:txBody>
      </p:sp>
      <p:sp>
        <p:nvSpPr>
          <p:cNvPr id="2" name="Platshållare för sidfot 18">
            <a:extLst>
              <a:ext uri="{FF2B5EF4-FFF2-40B4-BE49-F238E27FC236}">
                <a16:creationId xmlns:a16="http://schemas.microsoft.com/office/drawing/2014/main" id="{47642B1D-EB2E-6155-22FD-D535BCD696F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PRODUKTION, export och import</a:t>
            </a:r>
          </a:p>
          <a:p>
            <a:endParaRPr lang="sv-SE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C4F96D-F422-C8B2-C527-7433AEC5FA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64A676BC-E931-52B5-36C3-08AD4EFA4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CF5871-FE40-ADBA-953F-8C3C5F6FF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3266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7fc8f86545e9abcf6a4484a813fb8429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74bd1c5c00e218fb2edf2b7a51dcd91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9e149d53-5c3f-4218-9e76-7cef0360e55b"/>
    <ds:schemaRef ds:uri="http://www.w3.org/XML/1998/namespace"/>
    <ds:schemaRef ds:uri="cd2d91bb-f3e4-4efa-8ece-a470883cd5f1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FEE83A-D785-4A60-B8E6-4A4A44A5E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d91bb-f3e4-4efa-8ece-a470883cd5f1"/>
    <ds:schemaRef ds:uri="9e149d53-5c3f-4218-9e76-7cef0360e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59</TotalTime>
  <Words>662</Words>
  <Application>Microsoft Office PowerPoint</Application>
  <PresentationFormat>Bredbild</PresentationFormat>
  <Paragraphs>60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Cambria</vt:lpstr>
      <vt:lpstr>Century Gothic</vt:lpstr>
      <vt:lpstr>Skogsindustrierna</vt:lpstr>
      <vt:lpstr>Så mycket tillverkar svensk skogsindustri </vt:lpstr>
      <vt:lpstr>2024 producerades 17,8 miljoner m³ sågade trävaror. Sveriges export av trävaror motsvarar 13 procent av den globala handeln.</vt:lpstr>
      <vt:lpstr>Hit går svenska  sågade trävaror </vt:lpstr>
      <vt:lpstr>PowerPoint-presentation</vt:lpstr>
      <vt:lpstr>Liten import av trävaror till Sverige</vt:lpstr>
      <vt:lpstr>En ledande trävaruexportör</vt:lpstr>
      <vt:lpstr>Produktion av massa  i Sverige</vt:lpstr>
      <vt:lpstr>Hit går svensk marknadsmassa </vt:lpstr>
      <vt:lpstr>Produktion av papper och kartong i Sverige</vt:lpstr>
      <vt:lpstr>Hit går svenskt  papper och kartong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30</cp:revision>
  <dcterms:created xsi:type="dcterms:W3CDTF">2025-07-16T12:36:24Z</dcterms:created>
  <dcterms:modified xsi:type="dcterms:W3CDTF">2025-11-21T12:03:54Z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