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handoutMasterIdLst>
    <p:handoutMasterId r:id="rId14"/>
  </p:handoutMasterIdLst>
  <p:sldIdLst>
    <p:sldId id="361" r:id="rId5"/>
    <p:sldId id="375" r:id="rId6"/>
    <p:sldId id="384" r:id="rId7"/>
    <p:sldId id="389" r:id="rId8"/>
    <p:sldId id="390" r:id="rId9"/>
    <p:sldId id="399" r:id="rId10"/>
    <p:sldId id="392" r:id="rId11"/>
    <p:sldId id="374" r:id="rId1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B972C155-D5BF-46A7-B591-A42909CFC1FA}">
          <p14:sldIdLst>
            <p14:sldId id="361"/>
            <p14:sldId id="375"/>
            <p14:sldId id="384"/>
            <p14:sldId id="389"/>
            <p14:sldId id="390"/>
            <p14:sldId id="399"/>
            <p14:sldId id="392"/>
            <p14:sldId id="374"/>
          </p14:sldIdLst>
        </p14:section>
      </p14:sectionLst>
    </p:ext>
    <p:ext uri="{EFAFB233-063F-42B5-8137-9DF3F51BA10A}">
      <p15:sldGuideLst xmlns:p15="http://schemas.microsoft.com/office/powerpoint/2012/main">
        <p15:guide id="1" orient="horz" pos="3521" userDrawn="1">
          <p15:clr>
            <a:srgbClr val="A4A3A4"/>
          </p15:clr>
        </p15:guide>
        <p15:guide id="2" orient="horz" pos="1956"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50A816-C826-06E4-0D79-88E04957F8F3}" name="Malin Age" initials="MA" userId="S::malin.age@skogsindustrierna.se::5cf56e92-3e69-4b32-887c-673a7ba435c4" providerId="AD"/>
  <p188:author id="{AEAE361B-09FB-7251-6330-3A6C5E162F42}" name="Spektra Design" initials="SD" userId="S::office@spektradesign.onmicrosoft.com::a6f61c22-5c90-475a-b1de-bea383058c26" providerId="AD"/>
  <p188:author id="{A188E0BA-EFCF-F042-082D-74D87547CAA8}" name="Alexandra Carmback" initials="AC" userId="S::alexandra.carmback@skogsindustrierna.se::3d11f291-39a3-484c-91c7-745b038ce41b" providerId="AD"/>
  <p188:author id="{8AE8DFE6-8413-EB8B-985A-C494BE876516}" name="Esma Muhic" initials="EM" userId="S::esma.muhic@skogsindustrierna.se::240a2287-6a11-4955-a9ff-bcb19e6dfa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2E76CA-C569-4FFF-9B38-F0A42E67582A}" v="1" dt="2025-10-14T11:32:02.104"/>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80" autoAdjust="0"/>
    <p:restoredTop sz="74088" autoAdjust="0"/>
  </p:normalViewPr>
  <p:slideViewPr>
    <p:cSldViewPr snapToGrid="0">
      <p:cViewPr varScale="1">
        <p:scale>
          <a:sx n="47" d="100"/>
          <a:sy n="47" d="100"/>
        </p:scale>
        <p:origin x="1120" y="264"/>
      </p:cViewPr>
      <p:guideLst>
        <p:guide orient="horz" pos="3521"/>
        <p:guide orient="horz" pos="195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ma Muhic" userId="S::esma.muhic@skogsindustrierna.se::240a2287-6a11-4955-a9ff-bcb19e6dfa5f" providerId="AD" clId="Web-{ADFA4057-A75D-442C-2C1F-C52CF270BFC5}"/>
    <pc:docChg chg="modSld">
      <pc:chgData name="Esma Muhic" userId="S::esma.muhic@skogsindustrierna.se::240a2287-6a11-4955-a9ff-bcb19e6dfa5f" providerId="AD" clId="Web-{ADFA4057-A75D-442C-2C1F-C52CF270BFC5}" dt="2025-10-06T08:23:34.096" v="0"/>
      <pc:docMkLst>
        <pc:docMk/>
      </pc:docMkLst>
    </pc:docChg>
  </pc:docChgLst>
  <pc:docChgLst>
    <pc:chgData name="Malin Age" userId="S::malin.age@skogsindustrierna.se::5cf56e92-3e69-4b32-887c-673a7ba435c4" providerId="AD" clId="Web-{48D79FF6-1C38-4CAF-8E3B-879471050299}"/>
    <pc:docChg chg="modSld sldOrd">
      <pc:chgData name="Malin Age" userId="S::malin.age@skogsindustrierna.se::5cf56e92-3e69-4b32-887c-673a7ba435c4" providerId="AD" clId="Web-{48D79FF6-1C38-4CAF-8E3B-879471050299}" dt="2025-10-06T07:56:22.379" v="79"/>
      <pc:docMkLst>
        <pc:docMk/>
      </pc:docMkLst>
      <pc:sldChg chg="ord">
        <pc:chgData name="Malin Age" userId="S::malin.age@skogsindustrierna.se::5cf56e92-3e69-4b32-887c-673a7ba435c4" providerId="AD" clId="Web-{48D79FF6-1C38-4CAF-8E3B-879471050299}" dt="2025-10-06T07:49:47.617" v="25"/>
        <pc:sldMkLst>
          <pc:docMk/>
          <pc:sldMk cId="1385847483" sldId="384"/>
        </pc:sldMkLst>
      </pc:sldChg>
      <pc:sldChg chg="ord">
        <pc:chgData name="Malin Age" userId="S::malin.age@skogsindustrierna.se::5cf56e92-3e69-4b32-887c-673a7ba435c4" providerId="AD" clId="Web-{48D79FF6-1C38-4CAF-8E3B-879471050299}" dt="2025-10-06T07:51:52.353" v="43"/>
        <pc:sldMkLst>
          <pc:docMk/>
          <pc:sldMk cId="1048233361" sldId="389"/>
        </pc:sldMkLst>
      </pc:sldChg>
      <pc:sldChg chg="ord">
        <pc:chgData name="Malin Age" userId="S::malin.age@skogsindustrierna.se::5cf56e92-3e69-4b32-887c-673a7ba435c4" providerId="AD" clId="Web-{48D79FF6-1C38-4CAF-8E3B-879471050299}" dt="2025-10-06T07:52:28.619" v="48"/>
        <pc:sldMkLst>
          <pc:docMk/>
          <pc:sldMk cId="3675919767" sldId="390"/>
        </pc:sldMkLst>
      </pc:sldChg>
      <pc:sldChg chg="delSp ord">
        <pc:chgData name="Malin Age" userId="S::malin.age@skogsindustrierna.se::5cf56e92-3e69-4b32-887c-673a7ba435c4" providerId="AD" clId="Web-{48D79FF6-1C38-4CAF-8E3B-879471050299}" dt="2025-10-06T07:52:21.135" v="47"/>
        <pc:sldMkLst>
          <pc:docMk/>
          <pc:sldMk cId="2056156953" sldId="392"/>
        </pc:sldMkLst>
      </pc:sldChg>
      <pc:sldChg chg="modSp ord">
        <pc:chgData name="Malin Age" userId="S::malin.age@skogsindustrierna.se::5cf56e92-3e69-4b32-887c-673a7ba435c4" providerId="AD" clId="Web-{48D79FF6-1C38-4CAF-8E3B-879471050299}" dt="2025-10-06T07:52:05.494" v="44"/>
        <pc:sldMkLst>
          <pc:docMk/>
          <pc:sldMk cId="576903876" sldId="399"/>
        </pc:sldMkLst>
        <pc:spChg chg="mod">
          <ac:chgData name="Malin Age" userId="S::malin.age@skogsindustrierna.se::5cf56e92-3e69-4b32-887c-673a7ba435c4" providerId="AD" clId="Web-{48D79FF6-1C38-4CAF-8E3B-879471050299}" dt="2025-10-06T07:51:33.572" v="40" actId="20577"/>
          <ac:spMkLst>
            <pc:docMk/>
            <pc:sldMk cId="576903876" sldId="399"/>
            <ac:spMk id="11" creationId="{280539D8-EEBE-9AAF-3294-58103029C2EA}"/>
          </ac:spMkLst>
        </pc:spChg>
      </pc:sldChg>
    </pc:docChg>
  </pc:docChgLst>
  <pc:docChgLst>
    <pc:chgData name="Esma Muhic" userId="240a2287-6a11-4955-a9ff-bcb19e6dfa5f" providerId="ADAL" clId="{345EE78A-89D2-4FD9-A338-0C72DAED6963}"/>
    <pc:docChg chg="undo custSel addSld delSld modSld modSection">
      <pc:chgData name="Esma Muhic" userId="240a2287-6a11-4955-a9ff-bcb19e6dfa5f" providerId="ADAL" clId="{345EE78A-89D2-4FD9-A338-0C72DAED6963}" dt="2025-10-09T12:23:26.628" v="52" actId="20577"/>
      <pc:docMkLst>
        <pc:docMk/>
      </pc:docMkLst>
    </pc:docChg>
  </pc:docChgLst>
  <pc:docChgLst>
    <pc:chgData name="Esma Muhic" userId="240a2287-6a11-4955-a9ff-bcb19e6dfa5f" providerId="ADAL" clId="{252E76CA-C569-4FFF-9B38-F0A42E67582A}"/>
    <pc:docChg chg="addSld modSld">
      <pc:chgData name="Esma Muhic" userId="240a2287-6a11-4955-a9ff-bcb19e6dfa5f" providerId="ADAL" clId="{252E76CA-C569-4FFF-9B38-F0A42E67582A}" dt="2025-10-14T11:32:02.100" v="0"/>
      <pc:docMkLst>
        <pc:docMk/>
      </pc:docMkLst>
      <pc:sldChg chg="add">
        <pc:chgData name="Esma Muhic" userId="240a2287-6a11-4955-a9ff-bcb19e6dfa5f" providerId="ADAL" clId="{252E76CA-C569-4FFF-9B38-F0A42E67582A}" dt="2025-10-14T11:32:02.100" v="0"/>
        <pc:sldMkLst>
          <pc:docMk/>
          <pc:sldMk cId="87180489" sldId="374"/>
        </pc:sldMkLst>
      </pc:sldChg>
    </pc:docChg>
  </pc:docChgLst>
  <pc:docChgLst>
    <pc:chgData name="Malin Age" userId="S::malin.age@skogsindustrierna.se::5cf56e92-3e69-4b32-887c-673a7ba435c4" providerId="AD" clId="Web-{92D6B214-3E5C-412D-9DF1-841E354FAD39}"/>
    <pc:docChg chg="modSld">
      <pc:chgData name="Malin Age" userId="S::malin.age@skogsindustrierna.se::5cf56e92-3e69-4b32-887c-673a7ba435c4" providerId="AD" clId="Web-{92D6B214-3E5C-412D-9DF1-841E354FAD39}" dt="2025-10-06T08:31:36.214" v="1" actId="14100"/>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55BF620A-666A-29AE-9401-2DECD72B3B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AB9067DF-42A6-393B-508E-255586F29A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047A6B-56DF-41E3-B0EF-9AFAE75794CE}" type="datetimeFigureOut">
              <a:rPr lang="sv-SE" smtClean="0"/>
              <a:t>2025-10-14</a:t>
            </a:fld>
            <a:endParaRPr lang="sv-SE"/>
          </a:p>
        </p:txBody>
      </p:sp>
      <p:sp>
        <p:nvSpPr>
          <p:cNvPr id="4" name="Platshållare för sidfot 3">
            <a:extLst>
              <a:ext uri="{FF2B5EF4-FFF2-40B4-BE49-F238E27FC236}">
                <a16:creationId xmlns:a16="http://schemas.microsoft.com/office/drawing/2014/main" id="{3CFC28B7-E603-051E-40FE-56E8195A34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E57A3A37-2E29-9F1D-B3B0-13277A407A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5A37B5-F8DD-4639-9E46-FF8DB15B6201}" type="slidenum">
              <a:rPr lang="sv-SE" smtClean="0"/>
              <a:t>‹#›</a:t>
            </a:fld>
            <a:endParaRPr lang="sv-SE"/>
          </a:p>
        </p:txBody>
      </p:sp>
    </p:spTree>
    <p:extLst>
      <p:ext uri="{BB962C8B-B14F-4D97-AF65-F5344CB8AC3E}">
        <p14:creationId xmlns:p14="http://schemas.microsoft.com/office/powerpoint/2010/main" val="3900963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CD27F-57ED-4050-A749-338366197E0D}" type="datetimeFigureOut">
              <a:rPr lang="sv-SE" smtClean="0"/>
              <a:t>2025-10-14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CD586-C145-4C08-8ECD-C931AA628107}" type="slidenum">
              <a:rPr lang="sv-SE" smtClean="0"/>
              <a:t>‹#›</a:t>
            </a:fld>
            <a:endParaRPr lang="sv-SE"/>
          </a:p>
        </p:txBody>
      </p:sp>
    </p:spTree>
    <p:extLst>
      <p:ext uri="{BB962C8B-B14F-4D97-AF65-F5344CB8AC3E}">
        <p14:creationId xmlns:p14="http://schemas.microsoft.com/office/powerpoint/2010/main" val="3998416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29CD586-C145-4C08-8ECD-C931AA628107}" type="slidenum">
              <a:rPr lang="sv-SE" smtClean="0"/>
              <a:t>1</a:t>
            </a:fld>
            <a:endParaRPr lang="sv-SE"/>
          </a:p>
        </p:txBody>
      </p:sp>
    </p:spTree>
    <p:extLst>
      <p:ext uri="{BB962C8B-B14F-4D97-AF65-F5344CB8AC3E}">
        <p14:creationId xmlns:p14="http://schemas.microsoft.com/office/powerpoint/2010/main" val="3094180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5AA66-765B-C9BF-B78B-59F3234C214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C07483C-C774-CC6F-D9BF-0E1E3EFC05E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D4DE3E6-EB57-DA8D-CFC4-AB40F42AF58A}"/>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5CA87CF7-8B7F-D6D4-41A9-1BE74D96B603}"/>
              </a:ext>
            </a:extLst>
          </p:cNvPr>
          <p:cNvSpPr>
            <a:spLocks noGrp="1"/>
          </p:cNvSpPr>
          <p:nvPr>
            <p:ph type="sldNum" sz="quarter" idx="5"/>
          </p:nvPr>
        </p:nvSpPr>
        <p:spPr/>
        <p:txBody>
          <a:bodyPr/>
          <a:lstStyle/>
          <a:p>
            <a:fld id="{A29CD586-C145-4C08-8ECD-C931AA628107}" type="slidenum">
              <a:rPr lang="sv-SE" smtClean="0"/>
              <a:t>3</a:t>
            </a:fld>
            <a:endParaRPr lang="sv-SE"/>
          </a:p>
        </p:txBody>
      </p:sp>
    </p:spTree>
    <p:extLst>
      <p:ext uri="{BB962C8B-B14F-4D97-AF65-F5344CB8AC3E}">
        <p14:creationId xmlns:p14="http://schemas.microsoft.com/office/powerpoint/2010/main" val="1746527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29CD586-C145-4C08-8ECD-C931AA628107}" type="slidenum">
              <a:rPr lang="sv-SE" smtClean="0"/>
              <a:t>4</a:t>
            </a:fld>
            <a:endParaRPr lang="sv-SE"/>
          </a:p>
        </p:txBody>
      </p:sp>
    </p:spTree>
    <p:extLst>
      <p:ext uri="{BB962C8B-B14F-4D97-AF65-F5344CB8AC3E}">
        <p14:creationId xmlns:p14="http://schemas.microsoft.com/office/powerpoint/2010/main" val="2139514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29CD586-C145-4C08-8ECD-C931AA628107}" type="slidenum">
              <a:rPr lang="sv-SE" smtClean="0"/>
              <a:t>5</a:t>
            </a:fld>
            <a:endParaRPr lang="sv-SE"/>
          </a:p>
        </p:txBody>
      </p:sp>
    </p:spTree>
    <p:extLst>
      <p:ext uri="{BB962C8B-B14F-4D97-AF65-F5344CB8AC3E}">
        <p14:creationId xmlns:p14="http://schemas.microsoft.com/office/powerpoint/2010/main" val="207391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29CD586-C145-4C08-8ECD-C931AA628107}" type="slidenum">
              <a:rPr lang="sv-SE" smtClean="0"/>
              <a:t>7</a:t>
            </a:fld>
            <a:endParaRPr lang="sv-SE"/>
          </a:p>
        </p:txBody>
      </p:sp>
    </p:spTree>
    <p:extLst>
      <p:ext uri="{BB962C8B-B14F-4D97-AF65-F5344CB8AC3E}">
        <p14:creationId xmlns:p14="http://schemas.microsoft.com/office/powerpoint/2010/main" val="3842676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29CD586-C145-4C08-8ECD-C931AA628107}" type="slidenum">
              <a:rPr lang="sv-SE" smtClean="0"/>
              <a:t>8</a:t>
            </a:fld>
            <a:endParaRPr lang="sv-SE"/>
          </a:p>
        </p:txBody>
      </p:sp>
    </p:spTree>
    <p:extLst>
      <p:ext uri="{BB962C8B-B14F-4D97-AF65-F5344CB8AC3E}">
        <p14:creationId xmlns:p14="http://schemas.microsoft.com/office/powerpoint/2010/main" val="2280694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 mörk bild">
    <p:spTree>
      <p:nvGrpSpPr>
        <p:cNvPr id="1" name=""/>
        <p:cNvGrpSpPr/>
        <p:nvPr/>
      </p:nvGrpSpPr>
      <p:grpSpPr>
        <a:xfrm>
          <a:off x="0" y="0"/>
          <a:ext cx="0" cy="0"/>
          <a:chOff x="0" y="0"/>
          <a:chExt cx="0" cy="0"/>
        </a:xfrm>
      </p:grpSpPr>
      <p:sp>
        <p:nvSpPr>
          <p:cNvPr id="23" name="Platshållare för bild 22">
            <a:extLst>
              <a:ext uri="{FF2B5EF4-FFF2-40B4-BE49-F238E27FC236}">
                <a16:creationId xmlns:a16="http://schemas.microsoft.com/office/drawing/2014/main" id="{16232762-51AB-9C26-EBEA-1662DE123394}"/>
              </a:ext>
            </a:extLst>
          </p:cNvPr>
          <p:cNvSpPr>
            <a:spLocks noGrp="1"/>
          </p:cNvSpPr>
          <p:nvPr>
            <p:ph type="pic" sz="quarter" idx="14"/>
          </p:nvPr>
        </p:nvSpPr>
        <p:spPr>
          <a:xfrm>
            <a:off x="0" y="0"/>
            <a:ext cx="12192000" cy="6858000"/>
          </a:xfrm>
          <a:solidFill>
            <a:srgbClr val="C2C2C2"/>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bwMode="white">
          <a:xfrm>
            <a:off x="341155" y="1015999"/>
            <a:ext cx="7419975" cy="1336031"/>
          </a:xfrm>
        </p:spPr>
        <p:txBody>
          <a:bodyPr anchor="b"/>
          <a:lstStyle>
            <a:lvl1pPr algn="l">
              <a:defRPr sz="4500">
                <a:solidFill>
                  <a:schemeClr val="bg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bwMode="white">
          <a:xfrm>
            <a:off x="341155" y="2432384"/>
            <a:ext cx="7419975" cy="935646"/>
          </a:xfrm>
        </p:spPr>
        <p:txBody>
          <a:bodyPr/>
          <a:lstStyle>
            <a:lvl1pPr marL="0" indent="0" algn="l">
              <a:spcAft>
                <a:spcPts val="0"/>
              </a:spcAft>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0" name="Platshållare för datum 9">
            <a:extLst>
              <a:ext uri="{FF2B5EF4-FFF2-40B4-BE49-F238E27FC236}">
                <a16:creationId xmlns:a16="http://schemas.microsoft.com/office/drawing/2014/main" id="{30D6CB3C-5CA9-2EA1-2F9A-377EBED99E21}"/>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87436EB7-B520-5A47-97B0-FF7277D922C8}" type="datetime1">
              <a:rPr lang="sv-SE" smtClean="0"/>
              <a:t>2025-10-14</a:t>
            </a:fld>
            <a:endParaRPr lang="sv-SE"/>
          </a:p>
        </p:txBody>
      </p:sp>
      <p:sp>
        <p:nvSpPr>
          <p:cNvPr id="11" name="Platshållare för sidfot 10">
            <a:extLst>
              <a:ext uri="{FF2B5EF4-FFF2-40B4-BE49-F238E27FC236}">
                <a16:creationId xmlns:a16="http://schemas.microsoft.com/office/drawing/2014/main" id="{3BB6D2D9-1C66-91D6-CC2D-05AE2947CC11}"/>
              </a:ext>
            </a:extLst>
          </p:cNvPr>
          <p:cNvSpPr>
            <a:spLocks noGrp="1"/>
          </p:cNvSpPr>
          <p:nvPr>
            <p:ph type="ftr" sz="quarter" idx="11"/>
          </p:nvPr>
        </p:nvSpPr>
        <p:spPr>
          <a:xfrm>
            <a:off x="338138" y="6858000"/>
            <a:ext cx="4765487" cy="0"/>
          </a:xfrm>
        </p:spPr>
        <p:txBody>
          <a:bodyPr/>
          <a:lstStyle>
            <a:lvl1pPr>
              <a:defRPr sz="100">
                <a:solidFill>
                  <a:schemeClr val="tx1">
                    <a:alpha val="0"/>
                  </a:schemeClr>
                </a:solidFill>
              </a:defRPr>
            </a:lvl1pPr>
          </a:lstStyle>
          <a:p>
            <a:r>
              <a:rPr lang="sv-SE"/>
              <a:t>Koll på skogen</a:t>
            </a:r>
          </a:p>
        </p:txBody>
      </p:sp>
      <p:sp>
        <p:nvSpPr>
          <p:cNvPr id="12" name="Platshållare för bildnummer 11">
            <a:extLst>
              <a:ext uri="{FF2B5EF4-FFF2-40B4-BE49-F238E27FC236}">
                <a16:creationId xmlns:a16="http://schemas.microsoft.com/office/drawing/2014/main" id="{19EF1DCB-E9BA-8797-7CED-F580BE3545E6}"/>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
        <p:nvSpPr>
          <p:cNvPr id="20" name="Platshållare för text 19">
            <a:extLst>
              <a:ext uri="{FF2B5EF4-FFF2-40B4-BE49-F238E27FC236}">
                <a16:creationId xmlns:a16="http://schemas.microsoft.com/office/drawing/2014/main" id="{844C17B9-DB33-0286-37B0-4C5B2FEF58BC}"/>
              </a:ext>
            </a:extLst>
          </p:cNvPr>
          <p:cNvSpPr>
            <a:spLocks noGrp="1"/>
          </p:cNvSpPr>
          <p:nvPr>
            <p:ph type="body" sz="quarter" idx="13"/>
          </p:nvPr>
        </p:nvSpPr>
        <p:spPr>
          <a:xfrm>
            <a:off x="10610852" y="282708"/>
            <a:ext cx="1270291" cy="342167"/>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25" name="Platshållare för text 24">
            <a:extLst>
              <a:ext uri="{FF2B5EF4-FFF2-40B4-BE49-F238E27FC236}">
                <a16:creationId xmlns:a16="http://schemas.microsoft.com/office/drawing/2014/main" id="{E71825D5-D79E-7B7C-D5C6-E0A6958F7A25}"/>
              </a:ext>
            </a:extLst>
          </p:cNvPr>
          <p:cNvSpPr>
            <a:spLocks noGrp="1"/>
          </p:cNvSpPr>
          <p:nvPr>
            <p:ph type="body" sz="quarter" idx="15" hasCustomPrompt="1"/>
          </p:nvPr>
        </p:nvSpPr>
        <p:spPr>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Tree>
    <p:extLst>
      <p:ext uri="{BB962C8B-B14F-4D97-AF65-F5344CB8AC3E}">
        <p14:creationId xmlns:p14="http://schemas.microsoft.com/office/powerpoint/2010/main" val="3177692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a:lvl1pPr>
          </a:lstStyle>
          <a:p>
            <a:r>
              <a:rPr lang="sv-SE"/>
              <a:t>Klicka här för att ändra mall för rubrikformat </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338138" y="1701800"/>
            <a:ext cx="11519162" cy="4514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39DF180-7C46-D744-8228-3168DA0D5F45}" type="datetime1">
              <a:rPr lang="sv-SE" smtClean="0"/>
              <a:t>2025-10-14</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Platshållare för text 24">
            <a:extLst>
              <a:ext uri="{FF2B5EF4-FFF2-40B4-BE49-F238E27FC236}">
                <a16:creationId xmlns:a16="http://schemas.microsoft.com/office/drawing/2014/main" id="{C801A9C3-970D-17E1-D566-35E8C0B3D5B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2054511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Cambria) och innehåll">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b="0">
                <a:latin typeface="+mn-lt"/>
              </a:defRPr>
            </a:lvl1pPr>
          </a:lstStyle>
          <a:p>
            <a:r>
              <a:rPr lang="sv-SE"/>
              <a:t>Klicka här för att ändra mall för rubrikformat </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338138" y="1701800"/>
            <a:ext cx="11519162" cy="4514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39B48C84-9FA1-2043-89C2-E99D2403D5B0}" type="datetime1">
              <a:rPr lang="sv-SE" smtClean="0"/>
              <a:t>2025-10-14</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Platshållare för text 24">
            <a:extLst>
              <a:ext uri="{FF2B5EF4-FFF2-40B4-BE49-F238E27FC236}">
                <a16:creationId xmlns:a16="http://schemas.microsoft.com/office/drawing/2014/main" id="{35EC15DE-893B-6C8D-BDAD-49747D717AB9}"/>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448747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a:lvl1pPr>
          </a:lstStyle>
          <a:p>
            <a:r>
              <a:rPr lang="sv-SE"/>
              <a:t>Klicka här för att ändra mall för rubrikformat </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338138" y="1701800"/>
            <a:ext cx="5510212" cy="4514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141E9662-9B0C-8C46-8D1A-E8DF0F74BE2D}" type="datetime1">
              <a:rPr lang="sv-SE" smtClean="0"/>
              <a:t>2025-10-14</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9" name="Platshållare för innehåll 2">
            <a:extLst>
              <a:ext uri="{FF2B5EF4-FFF2-40B4-BE49-F238E27FC236}">
                <a16:creationId xmlns:a16="http://schemas.microsoft.com/office/drawing/2014/main" id="{31491C38-48A8-AE21-646F-B8DB33814702}"/>
              </a:ext>
            </a:extLst>
          </p:cNvPr>
          <p:cNvSpPr>
            <a:spLocks noGrp="1"/>
          </p:cNvSpPr>
          <p:nvPr>
            <p:ph idx="13"/>
          </p:nvPr>
        </p:nvSpPr>
        <p:spPr>
          <a:xfrm>
            <a:off x="6343648" y="1701800"/>
            <a:ext cx="5511600" cy="4514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text 24">
            <a:extLst>
              <a:ext uri="{FF2B5EF4-FFF2-40B4-BE49-F238E27FC236}">
                <a16:creationId xmlns:a16="http://schemas.microsoft.com/office/drawing/2014/main" id="{856676C6-5165-E5DC-98C1-EC123BD71700}"/>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1901504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vå bilder">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a:lvl1pPr>
          </a:lstStyle>
          <a:p>
            <a:r>
              <a:rPr lang="sv-SE"/>
              <a:t>Klicka här för att ändra mall för rubrikformat </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EB4F0F0-224E-C940-9860-993CA0336193}" type="datetime1">
              <a:rPr lang="sv-SE" smtClean="0"/>
              <a:t>2025-10-14</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Platshållare för bild 7">
            <a:extLst>
              <a:ext uri="{FF2B5EF4-FFF2-40B4-BE49-F238E27FC236}">
                <a16:creationId xmlns:a16="http://schemas.microsoft.com/office/drawing/2014/main" id="{7A8FC7F2-A42D-5081-D4FA-AD5C5A3C6A33}"/>
              </a:ext>
            </a:extLst>
          </p:cNvPr>
          <p:cNvSpPr>
            <a:spLocks noGrp="1"/>
          </p:cNvSpPr>
          <p:nvPr>
            <p:ph type="pic" sz="quarter" idx="14"/>
          </p:nvPr>
        </p:nvSpPr>
        <p:spPr>
          <a:xfrm>
            <a:off x="338138" y="1701800"/>
            <a:ext cx="5694363" cy="45148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150423" y="1701800"/>
            <a:ext cx="5694363" cy="45148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1626474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r bild">
    <p:bg>
      <p:bgPr>
        <a:solidFill>
          <a:srgbClr val="F7F3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a:lvl1pPr>
          </a:lstStyle>
          <a:p>
            <a:r>
              <a:rPr lang="sv-SE"/>
              <a:t>Klicka här för att ändra mall för rubrikformat </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9E5CDFF-BB5F-5F4F-8625-63E766409D95}" type="datetime1">
              <a:rPr lang="sv-SE" smtClean="0"/>
              <a:t>2025-10-14</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Platshållare för bild 7">
            <a:extLst>
              <a:ext uri="{FF2B5EF4-FFF2-40B4-BE49-F238E27FC236}">
                <a16:creationId xmlns:a16="http://schemas.microsoft.com/office/drawing/2014/main" id="{7A8FC7F2-A42D-5081-D4FA-AD5C5A3C6A33}"/>
              </a:ext>
            </a:extLst>
          </p:cNvPr>
          <p:cNvSpPr>
            <a:spLocks noGrp="1"/>
          </p:cNvSpPr>
          <p:nvPr>
            <p:ph type="pic" sz="quarter" idx="14"/>
          </p:nvPr>
        </p:nvSpPr>
        <p:spPr>
          <a:xfrm>
            <a:off x="338138" y="1701800"/>
            <a:ext cx="11519162" cy="45148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4112340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ch bild, lindblomsgrönt">
    <p:bg>
      <p:bgPr>
        <a:solidFill>
          <a:srgbClr val="E7F6DE"/>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6000" y="1028700"/>
            <a:ext cx="5748786" cy="51879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datum 17">
            <a:extLst>
              <a:ext uri="{FF2B5EF4-FFF2-40B4-BE49-F238E27FC236}">
                <a16:creationId xmlns:a16="http://schemas.microsoft.com/office/drawing/2014/main" id="{9F072957-3EEB-AB86-834E-A2CAEDA6ECE1}"/>
              </a:ext>
            </a:extLst>
          </p:cNvPr>
          <p:cNvSpPr>
            <a:spLocks noGrp="1"/>
          </p:cNvSpPr>
          <p:nvPr>
            <p:ph type="dt" sz="half" idx="18"/>
          </p:nvPr>
        </p:nvSpPr>
        <p:spPr/>
        <p:txBody>
          <a:bodyPr/>
          <a:lstStyle/>
          <a:p>
            <a:fld id="{1586AC84-7F63-3E41-8144-F161D14EBD63}" type="datetime1">
              <a:rPr lang="sv-SE" smtClean="0"/>
              <a:t>2025-10-14</a:t>
            </a:fld>
            <a:endParaRPr lang="sv-SE"/>
          </a:p>
        </p:txBody>
      </p:sp>
      <p:sp>
        <p:nvSpPr>
          <p:cNvPr id="19" name="Platshållare för sidfot 18">
            <a:extLst>
              <a:ext uri="{FF2B5EF4-FFF2-40B4-BE49-F238E27FC236}">
                <a16:creationId xmlns:a16="http://schemas.microsoft.com/office/drawing/2014/main" id="{5AC8B7EE-F477-B7A6-7E8E-E6E0083AFD45}"/>
              </a:ext>
            </a:extLst>
          </p:cNvPr>
          <p:cNvSpPr>
            <a:spLocks noGrp="1"/>
          </p:cNvSpPr>
          <p:nvPr>
            <p:ph type="ftr" sz="quarter" idx="19"/>
          </p:nvPr>
        </p:nvSpPr>
        <p:spPr/>
        <p:txBody>
          <a:bodyPr/>
          <a:lstStyle/>
          <a:p>
            <a:r>
              <a:rPr lang="sv-SE"/>
              <a:t>Koll på skogen</a:t>
            </a:r>
          </a:p>
        </p:txBody>
      </p:sp>
      <p:sp>
        <p:nvSpPr>
          <p:cNvPr id="20" name="Platshållare för bildnummer 19">
            <a:extLst>
              <a:ext uri="{FF2B5EF4-FFF2-40B4-BE49-F238E27FC236}">
                <a16:creationId xmlns:a16="http://schemas.microsoft.com/office/drawing/2014/main" id="{6E8CCBE5-8CE8-67C9-C46E-33BCA9D44BAA}"/>
              </a:ext>
            </a:extLst>
          </p:cNvPr>
          <p:cNvSpPr>
            <a:spLocks noGrp="1"/>
          </p:cNvSpPr>
          <p:nvPr>
            <p:ph type="sldNum" sz="quarter" idx="20"/>
          </p:nvPr>
        </p:nvSpPr>
        <p:spPr/>
        <p:txBody>
          <a:bodyPr/>
          <a:lstStyle/>
          <a:p>
            <a:fld id="{AE086683-F536-42AB-ABBC-F4803DFE8DBC}" type="slidenum">
              <a:rPr lang="sv-SE" smtClean="0"/>
              <a:pPr/>
              <a:t>‹#›</a:t>
            </a:fld>
            <a:endParaRPr lang="sv-SE"/>
          </a:p>
        </p:txBody>
      </p:sp>
    </p:spTree>
    <p:extLst>
      <p:ext uri="{BB962C8B-B14F-4D97-AF65-F5344CB8AC3E}">
        <p14:creationId xmlns:p14="http://schemas.microsoft.com/office/powerpoint/2010/main" val="1761523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ch bild, sandsten">
    <p:bg>
      <p:bgPr>
        <a:solidFill>
          <a:srgbClr val="F7F3ED"/>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6001" y="1028700"/>
            <a:ext cx="5748786" cy="51879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datum 17">
            <a:extLst>
              <a:ext uri="{FF2B5EF4-FFF2-40B4-BE49-F238E27FC236}">
                <a16:creationId xmlns:a16="http://schemas.microsoft.com/office/drawing/2014/main" id="{9F072957-3EEB-AB86-834E-A2CAEDA6ECE1}"/>
              </a:ext>
            </a:extLst>
          </p:cNvPr>
          <p:cNvSpPr>
            <a:spLocks noGrp="1"/>
          </p:cNvSpPr>
          <p:nvPr>
            <p:ph type="dt" sz="half" idx="18"/>
          </p:nvPr>
        </p:nvSpPr>
        <p:spPr/>
        <p:txBody>
          <a:bodyPr/>
          <a:lstStyle/>
          <a:p>
            <a:fld id="{4C1211F9-4724-6641-A922-94437D59D56C}" type="datetime1">
              <a:rPr lang="sv-SE" smtClean="0"/>
              <a:t>2025-10-14</a:t>
            </a:fld>
            <a:endParaRPr lang="sv-SE"/>
          </a:p>
        </p:txBody>
      </p:sp>
      <p:sp>
        <p:nvSpPr>
          <p:cNvPr id="19" name="Platshållare för sidfot 18">
            <a:extLst>
              <a:ext uri="{FF2B5EF4-FFF2-40B4-BE49-F238E27FC236}">
                <a16:creationId xmlns:a16="http://schemas.microsoft.com/office/drawing/2014/main" id="{5AC8B7EE-F477-B7A6-7E8E-E6E0083AFD45}"/>
              </a:ext>
            </a:extLst>
          </p:cNvPr>
          <p:cNvSpPr>
            <a:spLocks noGrp="1"/>
          </p:cNvSpPr>
          <p:nvPr>
            <p:ph type="ftr" sz="quarter" idx="19"/>
          </p:nvPr>
        </p:nvSpPr>
        <p:spPr/>
        <p:txBody>
          <a:bodyPr/>
          <a:lstStyle/>
          <a:p>
            <a:r>
              <a:rPr lang="sv-SE"/>
              <a:t>Koll på skogen</a:t>
            </a:r>
          </a:p>
        </p:txBody>
      </p:sp>
      <p:sp>
        <p:nvSpPr>
          <p:cNvPr id="20" name="Platshållare för bildnummer 19">
            <a:extLst>
              <a:ext uri="{FF2B5EF4-FFF2-40B4-BE49-F238E27FC236}">
                <a16:creationId xmlns:a16="http://schemas.microsoft.com/office/drawing/2014/main" id="{6E8CCBE5-8CE8-67C9-C46E-33BCA9D44BAA}"/>
              </a:ext>
            </a:extLst>
          </p:cNvPr>
          <p:cNvSpPr>
            <a:spLocks noGrp="1"/>
          </p:cNvSpPr>
          <p:nvPr>
            <p:ph type="sldNum" sz="quarter" idx="20"/>
          </p:nvPr>
        </p:nvSpPr>
        <p:spPr/>
        <p:txBody>
          <a:bodyPr/>
          <a:lstStyle/>
          <a:p>
            <a:fld id="{AE086683-F536-42AB-ABBC-F4803DFE8DBC}" type="slidenum">
              <a:rPr lang="sv-SE" smtClean="0"/>
              <a:pPr/>
              <a:t>‹#›</a:t>
            </a:fld>
            <a:endParaRPr lang="sv-SE"/>
          </a:p>
        </p:txBody>
      </p:sp>
    </p:spTree>
    <p:extLst>
      <p:ext uri="{BB962C8B-B14F-4D97-AF65-F5344CB8AC3E}">
        <p14:creationId xmlns:p14="http://schemas.microsoft.com/office/powerpoint/2010/main" val="2414943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3 rader, text och bild, lindblomsgrönt">
    <p:bg>
      <p:bgPr>
        <a:solidFill>
          <a:srgbClr val="E7F6DE"/>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6000" y="1028700"/>
            <a:ext cx="5748786" cy="51879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1"/>
            <a:ext cx="4801996" cy="1499952"/>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832253"/>
            <a:ext cx="4801997" cy="33843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datum 17">
            <a:extLst>
              <a:ext uri="{FF2B5EF4-FFF2-40B4-BE49-F238E27FC236}">
                <a16:creationId xmlns:a16="http://schemas.microsoft.com/office/drawing/2014/main" id="{9F072957-3EEB-AB86-834E-A2CAEDA6ECE1}"/>
              </a:ext>
            </a:extLst>
          </p:cNvPr>
          <p:cNvSpPr>
            <a:spLocks noGrp="1"/>
          </p:cNvSpPr>
          <p:nvPr>
            <p:ph type="dt" sz="half" idx="18"/>
          </p:nvPr>
        </p:nvSpPr>
        <p:spPr/>
        <p:txBody>
          <a:bodyPr/>
          <a:lstStyle/>
          <a:p>
            <a:fld id="{18DCD9B5-0B14-E949-9522-81EC9A796420}" type="datetime1">
              <a:rPr lang="sv-SE" smtClean="0"/>
              <a:t>2025-10-14</a:t>
            </a:fld>
            <a:endParaRPr lang="sv-SE"/>
          </a:p>
        </p:txBody>
      </p:sp>
      <p:sp>
        <p:nvSpPr>
          <p:cNvPr id="19" name="Platshållare för sidfot 18">
            <a:extLst>
              <a:ext uri="{FF2B5EF4-FFF2-40B4-BE49-F238E27FC236}">
                <a16:creationId xmlns:a16="http://schemas.microsoft.com/office/drawing/2014/main" id="{5AC8B7EE-F477-B7A6-7E8E-E6E0083AFD45}"/>
              </a:ext>
            </a:extLst>
          </p:cNvPr>
          <p:cNvSpPr>
            <a:spLocks noGrp="1"/>
          </p:cNvSpPr>
          <p:nvPr>
            <p:ph type="ftr" sz="quarter" idx="19"/>
          </p:nvPr>
        </p:nvSpPr>
        <p:spPr/>
        <p:txBody>
          <a:bodyPr/>
          <a:lstStyle/>
          <a:p>
            <a:r>
              <a:rPr lang="sv-SE"/>
              <a:t>Koll på skogen</a:t>
            </a:r>
          </a:p>
        </p:txBody>
      </p:sp>
      <p:sp>
        <p:nvSpPr>
          <p:cNvPr id="20" name="Platshållare för bildnummer 19">
            <a:extLst>
              <a:ext uri="{FF2B5EF4-FFF2-40B4-BE49-F238E27FC236}">
                <a16:creationId xmlns:a16="http://schemas.microsoft.com/office/drawing/2014/main" id="{6E8CCBE5-8CE8-67C9-C46E-33BCA9D44BAA}"/>
              </a:ext>
            </a:extLst>
          </p:cNvPr>
          <p:cNvSpPr>
            <a:spLocks noGrp="1"/>
          </p:cNvSpPr>
          <p:nvPr>
            <p:ph type="sldNum" sz="quarter" idx="20"/>
          </p:nvPr>
        </p:nvSpPr>
        <p:spPr/>
        <p:txBody>
          <a:bodyPr/>
          <a:lstStyle/>
          <a:p>
            <a:fld id="{AE086683-F536-42AB-ABBC-F4803DFE8DBC}" type="slidenum">
              <a:rPr lang="sv-SE" smtClean="0"/>
              <a:pPr/>
              <a:t>‹#›</a:t>
            </a:fld>
            <a:endParaRPr lang="sv-SE"/>
          </a:p>
        </p:txBody>
      </p:sp>
    </p:spTree>
    <p:extLst>
      <p:ext uri="{BB962C8B-B14F-4D97-AF65-F5344CB8AC3E}">
        <p14:creationId xmlns:p14="http://schemas.microsoft.com/office/powerpoint/2010/main" val="1295351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3 rader, text och bild, sandsten">
    <p:bg>
      <p:bgPr>
        <a:solidFill>
          <a:srgbClr val="F7F3ED"/>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6000" y="1028700"/>
            <a:ext cx="5748786" cy="51879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1"/>
            <a:ext cx="4801996" cy="1499952"/>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832253"/>
            <a:ext cx="4801997" cy="33843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datum 17">
            <a:extLst>
              <a:ext uri="{FF2B5EF4-FFF2-40B4-BE49-F238E27FC236}">
                <a16:creationId xmlns:a16="http://schemas.microsoft.com/office/drawing/2014/main" id="{9F072957-3EEB-AB86-834E-A2CAEDA6ECE1}"/>
              </a:ext>
            </a:extLst>
          </p:cNvPr>
          <p:cNvSpPr>
            <a:spLocks noGrp="1"/>
          </p:cNvSpPr>
          <p:nvPr>
            <p:ph type="dt" sz="half" idx="18"/>
          </p:nvPr>
        </p:nvSpPr>
        <p:spPr/>
        <p:txBody>
          <a:bodyPr/>
          <a:lstStyle/>
          <a:p>
            <a:fld id="{1E78F75B-332F-FC48-8FC0-126DBFB0AE82}" type="datetime1">
              <a:rPr lang="sv-SE" smtClean="0"/>
              <a:t>2025-10-14</a:t>
            </a:fld>
            <a:endParaRPr lang="sv-SE"/>
          </a:p>
        </p:txBody>
      </p:sp>
      <p:sp>
        <p:nvSpPr>
          <p:cNvPr id="19" name="Platshållare för sidfot 18">
            <a:extLst>
              <a:ext uri="{FF2B5EF4-FFF2-40B4-BE49-F238E27FC236}">
                <a16:creationId xmlns:a16="http://schemas.microsoft.com/office/drawing/2014/main" id="{5AC8B7EE-F477-B7A6-7E8E-E6E0083AFD45}"/>
              </a:ext>
            </a:extLst>
          </p:cNvPr>
          <p:cNvSpPr>
            <a:spLocks noGrp="1"/>
          </p:cNvSpPr>
          <p:nvPr>
            <p:ph type="ftr" sz="quarter" idx="19"/>
          </p:nvPr>
        </p:nvSpPr>
        <p:spPr/>
        <p:txBody>
          <a:bodyPr/>
          <a:lstStyle/>
          <a:p>
            <a:r>
              <a:rPr lang="sv-SE"/>
              <a:t>Koll på skogen</a:t>
            </a:r>
          </a:p>
        </p:txBody>
      </p:sp>
      <p:sp>
        <p:nvSpPr>
          <p:cNvPr id="20" name="Platshållare för bildnummer 19">
            <a:extLst>
              <a:ext uri="{FF2B5EF4-FFF2-40B4-BE49-F238E27FC236}">
                <a16:creationId xmlns:a16="http://schemas.microsoft.com/office/drawing/2014/main" id="{6E8CCBE5-8CE8-67C9-C46E-33BCA9D44BAA}"/>
              </a:ext>
            </a:extLst>
          </p:cNvPr>
          <p:cNvSpPr>
            <a:spLocks noGrp="1"/>
          </p:cNvSpPr>
          <p:nvPr>
            <p:ph type="sldNum" sz="quarter" idx="20"/>
          </p:nvPr>
        </p:nvSpPr>
        <p:spPr/>
        <p:txBody>
          <a:bodyPr/>
          <a:lstStyle/>
          <a:p>
            <a:fld id="{AE086683-F536-42AB-ABBC-F4803DFE8DBC}" type="slidenum">
              <a:rPr lang="sv-SE" smtClean="0"/>
              <a:pPr/>
              <a:t>‹#›</a:t>
            </a:fld>
            <a:endParaRPr lang="sv-SE"/>
          </a:p>
        </p:txBody>
      </p:sp>
    </p:spTree>
    <p:extLst>
      <p:ext uri="{BB962C8B-B14F-4D97-AF65-F5344CB8AC3E}">
        <p14:creationId xmlns:p14="http://schemas.microsoft.com/office/powerpoint/2010/main" val="36553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och utfallande mörk bild, lindblomsgrönt">
    <p:bg>
      <p:bgPr>
        <a:solidFill>
          <a:srgbClr val="E7F6DE"/>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7199"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7C38220A-A4DB-164D-B4DD-CA818D7E67B4}" type="datetime1">
              <a:rPr lang="sv-SE" smtClean="0"/>
              <a:t>2025-10-14</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p:txBody>
          <a:body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347658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 ljus bild">
    <p:spTree>
      <p:nvGrpSpPr>
        <p:cNvPr id="1" name=""/>
        <p:cNvGrpSpPr/>
        <p:nvPr/>
      </p:nvGrpSpPr>
      <p:grpSpPr>
        <a:xfrm>
          <a:off x="0" y="0"/>
          <a:ext cx="0" cy="0"/>
          <a:chOff x="0" y="0"/>
          <a:chExt cx="0" cy="0"/>
        </a:xfrm>
      </p:grpSpPr>
      <p:sp>
        <p:nvSpPr>
          <p:cNvPr id="23" name="Platshållare för bild 22">
            <a:extLst>
              <a:ext uri="{FF2B5EF4-FFF2-40B4-BE49-F238E27FC236}">
                <a16:creationId xmlns:a16="http://schemas.microsoft.com/office/drawing/2014/main" id="{16232762-51AB-9C26-EBEA-1662DE123394}"/>
              </a:ext>
            </a:extLst>
          </p:cNvPr>
          <p:cNvSpPr>
            <a:spLocks noGrp="1"/>
          </p:cNvSpPr>
          <p:nvPr>
            <p:ph type="pic" sz="quarter" idx="14"/>
          </p:nvPr>
        </p:nvSpPr>
        <p:spPr>
          <a:xfrm>
            <a:off x="0" y="0"/>
            <a:ext cx="12192000" cy="6858000"/>
          </a:xfrm>
          <a:solidFill>
            <a:srgbClr val="C2C2C2"/>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341155" y="1015999"/>
            <a:ext cx="7419975" cy="1336031"/>
          </a:xfrm>
        </p:spPr>
        <p:txBody>
          <a:bodyPr anchor="b"/>
          <a:lstStyle>
            <a:lvl1pPr algn="l">
              <a:defRPr sz="4500">
                <a:solidFill>
                  <a:schemeClr val="tx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341155" y="2432384"/>
            <a:ext cx="7419975" cy="935646"/>
          </a:xfrm>
        </p:spPr>
        <p:txBody>
          <a:bodyPr/>
          <a:lstStyle>
            <a:lvl1pPr marL="0" indent="0" algn="l">
              <a:spcAft>
                <a:spcPts val="0"/>
              </a:spcAft>
              <a:buNone/>
              <a:defRPr sz="2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0" name="Platshållare för datum 9">
            <a:extLst>
              <a:ext uri="{FF2B5EF4-FFF2-40B4-BE49-F238E27FC236}">
                <a16:creationId xmlns:a16="http://schemas.microsoft.com/office/drawing/2014/main" id="{30D6CB3C-5CA9-2EA1-2F9A-377EBED99E21}"/>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1AF46884-7ACE-8A4D-A57E-06D77E266EB4}" type="datetime1">
              <a:rPr lang="sv-SE" smtClean="0"/>
              <a:t>2025-10-14</a:t>
            </a:fld>
            <a:endParaRPr lang="sv-SE"/>
          </a:p>
        </p:txBody>
      </p:sp>
      <p:sp>
        <p:nvSpPr>
          <p:cNvPr id="11" name="Platshållare för sidfot 10">
            <a:extLst>
              <a:ext uri="{FF2B5EF4-FFF2-40B4-BE49-F238E27FC236}">
                <a16:creationId xmlns:a16="http://schemas.microsoft.com/office/drawing/2014/main" id="{3BB6D2D9-1C66-91D6-CC2D-05AE2947CC11}"/>
              </a:ext>
            </a:extLst>
          </p:cNvPr>
          <p:cNvSpPr>
            <a:spLocks noGrp="1"/>
          </p:cNvSpPr>
          <p:nvPr>
            <p:ph type="ftr" sz="quarter" idx="11"/>
          </p:nvPr>
        </p:nvSpPr>
        <p:spPr>
          <a:xfrm>
            <a:off x="338138" y="6858000"/>
            <a:ext cx="4765487" cy="0"/>
          </a:xfrm>
        </p:spPr>
        <p:txBody>
          <a:bodyPr/>
          <a:lstStyle>
            <a:lvl1pPr>
              <a:defRPr sz="100">
                <a:solidFill>
                  <a:schemeClr val="tx1">
                    <a:alpha val="0"/>
                  </a:schemeClr>
                </a:solidFill>
              </a:defRPr>
            </a:lvl1pPr>
          </a:lstStyle>
          <a:p>
            <a:r>
              <a:rPr lang="sv-SE"/>
              <a:t>Koll på skogen</a:t>
            </a:r>
          </a:p>
        </p:txBody>
      </p:sp>
      <p:sp>
        <p:nvSpPr>
          <p:cNvPr id="12" name="Platshållare för bildnummer 11">
            <a:extLst>
              <a:ext uri="{FF2B5EF4-FFF2-40B4-BE49-F238E27FC236}">
                <a16:creationId xmlns:a16="http://schemas.microsoft.com/office/drawing/2014/main" id="{19EF1DCB-E9BA-8797-7CED-F580BE3545E6}"/>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
        <p:nvSpPr>
          <p:cNvPr id="20" name="Platshållare för text 19">
            <a:extLst>
              <a:ext uri="{FF2B5EF4-FFF2-40B4-BE49-F238E27FC236}">
                <a16:creationId xmlns:a16="http://schemas.microsoft.com/office/drawing/2014/main" id="{844C17B9-DB33-0286-37B0-4C5B2FEF58BC}"/>
              </a:ext>
            </a:extLst>
          </p:cNvPr>
          <p:cNvSpPr>
            <a:spLocks noGrp="1"/>
          </p:cNvSpPr>
          <p:nvPr>
            <p:ph type="body" sz="quarter" idx="13"/>
          </p:nvPr>
        </p:nvSpPr>
        <p:spPr>
          <a:xfrm>
            <a:off x="10610852" y="282708"/>
            <a:ext cx="1270291" cy="342167"/>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25" name="Platshållare för text 24">
            <a:extLst>
              <a:ext uri="{FF2B5EF4-FFF2-40B4-BE49-F238E27FC236}">
                <a16:creationId xmlns:a16="http://schemas.microsoft.com/office/drawing/2014/main" id="{E71825D5-D79E-7B7C-D5C6-E0A6958F7A25}"/>
              </a:ext>
            </a:extLst>
          </p:cNvPr>
          <p:cNvSpPr>
            <a:spLocks noGrp="1"/>
          </p:cNvSpPr>
          <p:nvPr>
            <p:ph type="body" sz="quarter" idx="15"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1900122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och utfallande mörk bild, sandsten">
    <p:bg>
      <p:bgPr>
        <a:solidFill>
          <a:srgbClr val="F7F3ED"/>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7199"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2EC13587-549A-0F4E-A527-ABDAC680C7A1}" type="datetime1">
              <a:rPr lang="sv-SE" smtClean="0"/>
              <a:t>2025-10-14</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p:txBody>
          <a:body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981644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och utfallande ljus bild, barrträd">
    <p:bg>
      <p:bgPr>
        <a:solidFill>
          <a:schemeClr val="tx2"/>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7200"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solidFill>
                  <a:schemeClr val="bg1"/>
                </a:solidFill>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F4F47344-78FE-5546-88BB-A563671AF28D}" type="datetime1">
              <a:rPr lang="sv-SE" smtClean="0"/>
              <a:t>2025-10-14</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p:txBody>
          <a:bodyPr/>
          <a:lstStyle>
            <a:lvl1pPr>
              <a:defRPr>
                <a:solidFill>
                  <a:schemeClr val="bg1"/>
                </a:solidFill>
              </a:defRPr>
            </a:lvl1p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615593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vå utfallande bilder (ljus höger)">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0"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4" name="Platshållare för bild 7">
            <a:extLst>
              <a:ext uri="{FF2B5EF4-FFF2-40B4-BE49-F238E27FC236}">
                <a16:creationId xmlns:a16="http://schemas.microsoft.com/office/drawing/2014/main" id="{09CDA150-8439-4A6E-EC67-9A3B165567C6}"/>
              </a:ext>
            </a:extLst>
          </p:cNvPr>
          <p:cNvSpPr>
            <a:spLocks noGrp="1"/>
          </p:cNvSpPr>
          <p:nvPr>
            <p:ph type="pic" sz="quarter" idx="21"/>
          </p:nvPr>
        </p:nvSpPr>
        <p:spPr>
          <a:xfrm>
            <a:off x="6096000" y="0"/>
            <a:ext cx="60960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bwMode="white">
          <a:xfrm>
            <a:off x="318295" y="925532"/>
            <a:ext cx="4801996" cy="1417618"/>
          </a:xfrm>
        </p:spPr>
        <p:txBody>
          <a:bodyPr/>
          <a:lstStyle>
            <a:lvl1pPr>
              <a:defRPr>
                <a:solidFill>
                  <a:schemeClr val="bg1"/>
                </a:solidFill>
              </a:defRPr>
            </a:lvl1pPr>
          </a:lstStyle>
          <a:p>
            <a:r>
              <a:rPr lang="sv-SE"/>
              <a:t>Klicka här för att ändra mall för rubrikformat</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804D7616-3AC4-8D4B-B77C-0676C697AADA}" type="datetime1">
              <a:rPr lang="sv-SE" smtClean="0"/>
              <a:t>2025-10-14</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bwMode="white"/>
        <p:txBody>
          <a:bodyPr/>
          <a:lstStyle>
            <a:lvl1pPr>
              <a:defRPr>
                <a:solidFill>
                  <a:schemeClr val="bg1"/>
                </a:solidFill>
              </a:defRPr>
            </a:lvl1p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391300093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vå utfallande bilder (mörk höger)">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0"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4" name="Platshållare för bild 7">
            <a:extLst>
              <a:ext uri="{FF2B5EF4-FFF2-40B4-BE49-F238E27FC236}">
                <a16:creationId xmlns:a16="http://schemas.microsoft.com/office/drawing/2014/main" id="{09CDA150-8439-4A6E-EC67-9A3B165567C6}"/>
              </a:ext>
            </a:extLst>
          </p:cNvPr>
          <p:cNvSpPr>
            <a:spLocks noGrp="1"/>
          </p:cNvSpPr>
          <p:nvPr>
            <p:ph type="pic" sz="quarter" idx="21"/>
          </p:nvPr>
        </p:nvSpPr>
        <p:spPr>
          <a:xfrm>
            <a:off x="6096000" y="0"/>
            <a:ext cx="60960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bwMode="white">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bwMode="white">
          <a:xfrm>
            <a:off x="318295" y="925532"/>
            <a:ext cx="4801996" cy="1417618"/>
          </a:xfrm>
        </p:spPr>
        <p:txBody>
          <a:bodyPr/>
          <a:lstStyle>
            <a:lvl1pPr>
              <a:defRPr>
                <a:solidFill>
                  <a:schemeClr val="bg1"/>
                </a:solidFill>
              </a:defRPr>
            </a:lvl1pPr>
          </a:lstStyle>
          <a:p>
            <a:r>
              <a:rPr lang="sv-SE"/>
              <a:t>Klicka här för att ändra mall för rubrikformat</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D3C7163A-D379-0F47-B0CC-519F080841A7}" type="datetime1">
              <a:rPr lang="sv-SE" smtClean="0"/>
              <a:t>2025-10-14</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bwMode="white"/>
        <p:txBody>
          <a:bodyPr/>
          <a:lstStyle>
            <a:lvl1pPr>
              <a:defRPr>
                <a:solidFill>
                  <a:schemeClr val="bg1"/>
                </a:solidFill>
              </a:defRPr>
            </a:lvl1p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421165729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a:xfrm>
            <a:off x="318295" y="925533"/>
            <a:ext cx="10073479" cy="547668"/>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3213C5F7-B4E2-8543-A6F1-12FA6C13E9EB}" type="datetime1">
              <a:rPr lang="sv-SE" smtClean="0"/>
              <a:t>2025-10-14</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Koll på skogen</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1932127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955FA0CD-A5EA-484A-B27A-3493C5E63144}" type="datetime1">
              <a:rPr lang="sv-SE" smtClean="0"/>
              <a:t>2025-10-14</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Koll på skogen</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5957003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Sidor efter denna sida tillhör ej mallen">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4405A5C8-297E-E3EB-142A-5DE16BD606D2}"/>
              </a:ext>
            </a:extLst>
          </p:cNvPr>
          <p:cNvSpPr txBox="1"/>
          <p:nvPr userDrawn="1"/>
        </p:nvSpPr>
        <p:spPr>
          <a:xfrm>
            <a:off x="1676400" y="2344087"/>
            <a:ext cx="8839200" cy="2169825"/>
          </a:xfrm>
          <a:prstGeom prst="rect">
            <a:avLst/>
          </a:prstGeom>
          <a:noFill/>
        </p:spPr>
        <p:txBody>
          <a:bodyPr wrap="square" rtlCol="0">
            <a:spAutoFit/>
          </a:bodyPr>
          <a:lstStyle/>
          <a:p>
            <a:pPr algn="ctr">
              <a:lnSpc>
                <a:spcPct val="90000"/>
              </a:lnSpc>
            </a:pPr>
            <a:r>
              <a:rPr lang="sv-SE" sz="5000" b="1" kern="1200">
                <a:solidFill>
                  <a:schemeClr val="tx1"/>
                </a:solidFill>
                <a:latin typeface="+mj-lt"/>
                <a:ea typeface="+mj-ea"/>
                <a:cs typeface="+mj-cs"/>
              </a:rPr>
              <a:t>Sidor efter denna sida tillhör ej mallen. Byt istället till en layout innan denna sida.</a:t>
            </a:r>
          </a:p>
        </p:txBody>
      </p:sp>
    </p:spTree>
    <p:extLst>
      <p:ext uri="{BB962C8B-B14F-4D97-AF65-F5344CB8AC3E}">
        <p14:creationId xmlns:p14="http://schemas.microsoft.com/office/powerpoint/2010/main" val="794899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 lindblomsgrönt">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341155" y="1015999"/>
            <a:ext cx="7419975" cy="1336031"/>
          </a:xfrm>
        </p:spPr>
        <p:txBody>
          <a:bodyPr anchor="b"/>
          <a:lstStyle>
            <a:lvl1pPr algn="l">
              <a:defRPr sz="4500">
                <a:solidFill>
                  <a:schemeClr val="tx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341155" y="2432384"/>
            <a:ext cx="7419975" cy="935646"/>
          </a:xfrm>
        </p:spPr>
        <p:txBody>
          <a:bodyPr/>
          <a:lstStyle>
            <a:lvl1pPr marL="0" indent="0" algn="l">
              <a:spcAft>
                <a:spcPts val="0"/>
              </a:spcAft>
              <a:buNone/>
              <a:defRPr sz="2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0" name="Platshållare för datum 9">
            <a:extLst>
              <a:ext uri="{FF2B5EF4-FFF2-40B4-BE49-F238E27FC236}">
                <a16:creationId xmlns:a16="http://schemas.microsoft.com/office/drawing/2014/main" id="{30D6CB3C-5CA9-2EA1-2F9A-377EBED99E21}"/>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9FB29E4B-D9B3-394B-B5BD-D4BED986CF22}" type="datetime1">
              <a:rPr lang="sv-SE" smtClean="0"/>
              <a:t>2025-10-14</a:t>
            </a:fld>
            <a:endParaRPr lang="sv-SE"/>
          </a:p>
        </p:txBody>
      </p:sp>
      <p:sp>
        <p:nvSpPr>
          <p:cNvPr id="11" name="Platshållare för sidfot 10">
            <a:extLst>
              <a:ext uri="{FF2B5EF4-FFF2-40B4-BE49-F238E27FC236}">
                <a16:creationId xmlns:a16="http://schemas.microsoft.com/office/drawing/2014/main" id="{3BB6D2D9-1C66-91D6-CC2D-05AE2947CC11}"/>
              </a:ext>
            </a:extLst>
          </p:cNvPr>
          <p:cNvSpPr>
            <a:spLocks noGrp="1"/>
          </p:cNvSpPr>
          <p:nvPr>
            <p:ph type="ftr" sz="quarter" idx="11"/>
          </p:nvPr>
        </p:nvSpPr>
        <p:spPr>
          <a:xfrm>
            <a:off x="338138" y="6858000"/>
            <a:ext cx="4765487" cy="0"/>
          </a:xfrm>
        </p:spPr>
        <p:txBody>
          <a:bodyPr/>
          <a:lstStyle>
            <a:lvl1pPr>
              <a:defRPr sz="100">
                <a:solidFill>
                  <a:schemeClr val="tx1">
                    <a:alpha val="0"/>
                  </a:schemeClr>
                </a:solidFill>
              </a:defRPr>
            </a:lvl1pPr>
          </a:lstStyle>
          <a:p>
            <a:r>
              <a:rPr lang="sv-SE"/>
              <a:t>Koll på skogen</a:t>
            </a:r>
          </a:p>
        </p:txBody>
      </p:sp>
      <p:sp>
        <p:nvSpPr>
          <p:cNvPr id="12" name="Platshållare för bildnummer 11">
            <a:extLst>
              <a:ext uri="{FF2B5EF4-FFF2-40B4-BE49-F238E27FC236}">
                <a16:creationId xmlns:a16="http://schemas.microsoft.com/office/drawing/2014/main" id="{19EF1DCB-E9BA-8797-7CED-F580BE3545E6}"/>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pic>
        <p:nvPicPr>
          <p:cNvPr id="4" name="Bild 3">
            <a:extLst>
              <a:ext uri="{FF2B5EF4-FFF2-40B4-BE49-F238E27FC236}">
                <a16:creationId xmlns:a16="http://schemas.microsoft.com/office/drawing/2014/main" id="{90558A27-2E38-9635-1B28-8FA8DD4D26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0852" y="282708"/>
            <a:ext cx="1270291" cy="342167"/>
          </a:xfrm>
          <a:prstGeom prst="rect">
            <a:avLst/>
          </a:prstGeom>
        </p:spPr>
      </p:pic>
    </p:spTree>
    <p:extLst>
      <p:ext uri="{BB962C8B-B14F-4D97-AF65-F5344CB8AC3E}">
        <p14:creationId xmlns:p14="http://schemas.microsoft.com/office/powerpoint/2010/main" val="2398537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 sandsten">
    <p:bg>
      <p:bgPr>
        <a:solidFill>
          <a:srgbClr val="F7F3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tx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38FB9D44-E550-B243-9A52-0D51A8A86F17}" type="datetime1">
              <a:rPr lang="sv-SE" smtClean="0"/>
              <a:t>2025-10-14</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3601858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 lindblomsgrönt">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tx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42BE9615-5C75-7C41-B1FA-E9CD2953E1FE}" type="datetime1">
              <a:rPr lang="sv-SE" smtClean="0"/>
              <a:t>2025-10-14</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429817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 skog">
    <p:bg>
      <p:bgPr>
        <a:solidFill>
          <a:srgbClr val="2D8E2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bg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503EA03E-DAB7-F84E-8FC4-203705D248CA}" type="datetime1">
              <a:rPr lang="sv-SE" smtClean="0"/>
              <a:t>2025-10-14</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lvl1pPr>
              <a:defRPr>
                <a:solidFill>
                  <a:schemeClr val="bg1"/>
                </a:solidFill>
              </a:defRPr>
            </a:lvl1p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pic>
        <p:nvPicPr>
          <p:cNvPr id="3" name="Bild 2">
            <a:extLst>
              <a:ext uri="{FF2B5EF4-FFF2-40B4-BE49-F238E27FC236}">
                <a16:creationId xmlns:a16="http://schemas.microsoft.com/office/drawing/2014/main" id="{9F142111-31BD-AB51-F205-6A63C0802F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0893582" y="284262"/>
            <a:ext cx="982800" cy="264728"/>
          </a:xfrm>
          <a:prstGeom prst="rect">
            <a:avLst/>
          </a:prstGeom>
        </p:spPr>
      </p:pic>
    </p:spTree>
    <p:extLst>
      <p:ext uri="{BB962C8B-B14F-4D97-AF65-F5344CB8AC3E}">
        <p14:creationId xmlns:p14="http://schemas.microsoft.com/office/powerpoint/2010/main" val="4093365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apitel, barrträd">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bg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DAD59222-CF8A-9543-97A0-86A204CCDF17}" type="datetime1">
              <a:rPr lang="sv-SE" smtClean="0"/>
              <a:t>2025-10-14</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lvl1pPr>
              <a:defRPr>
                <a:solidFill>
                  <a:schemeClr val="bg1"/>
                </a:solidFill>
              </a:defRPr>
            </a:lvl1p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pic>
        <p:nvPicPr>
          <p:cNvPr id="3" name="Bild 2">
            <a:extLst>
              <a:ext uri="{FF2B5EF4-FFF2-40B4-BE49-F238E27FC236}">
                <a16:creationId xmlns:a16="http://schemas.microsoft.com/office/drawing/2014/main" id="{9F142111-31BD-AB51-F205-6A63C0802F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0893582" y="284262"/>
            <a:ext cx="982800" cy="264728"/>
          </a:xfrm>
          <a:prstGeom prst="rect">
            <a:avLst/>
          </a:prstGeom>
        </p:spPr>
      </p:pic>
    </p:spTree>
    <p:extLst>
      <p:ext uri="{BB962C8B-B14F-4D97-AF65-F5344CB8AC3E}">
        <p14:creationId xmlns:p14="http://schemas.microsoft.com/office/powerpoint/2010/main" val="2455317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pitel, mörk bild">
    <p:spTree>
      <p:nvGrpSpPr>
        <p:cNvPr id="1" name=""/>
        <p:cNvGrpSpPr/>
        <p:nvPr/>
      </p:nvGrpSpPr>
      <p:grpSpPr>
        <a:xfrm>
          <a:off x="0" y="0"/>
          <a:ext cx="0" cy="0"/>
          <a:chOff x="0" y="0"/>
          <a:chExt cx="0" cy="0"/>
        </a:xfrm>
      </p:grpSpPr>
      <p:sp>
        <p:nvSpPr>
          <p:cNvPr id="11" name="Platshållare för bild 22">
            <a:extLst>
              <a:ext uri="{FF2B5EF4-FFF2-40B4-BE49-F238E27FC236}">
                <a16:creationId xmlns:a16="http://schemas.microsoft.com/office/drawing/2014/main" id="{3E0F2B46-EEAB-19E7-9DF5-46388069CD45}"/>
              </a:ext>
            </a:extLst>
          </p:cNvPr>
          <p:cNvSpPr>
            <a:spLocks noGrp="1"/>
          </p:cNvSpPr>
          <p:nvPr>
            <p:ph type="pic" sz="quarter" idx="14"/>
          </p:nvPr>
        </p:nvSpPr>
        <p:spPr>
          <a:xfrm>
            <a:off x="0" y="0"/>
            <a:ext cx="12192000" cy="6858000"/>
          </a:xfrm>
          <a:solidFill>
            <a:srgbClr val="C2C2C2"/>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bwMode="white">
          <a:xfrm>
            <a:off x="341155" y="1628776"/>
            <a:ext cx="9945844" cy="4568824"/>
          </a:xfrm>
        </p:spPr>
        <p:txBody>
          <a:bodyPr anchor="t" anchorCtr="0"/>
          <a:lstStyle>
            <a:lvl1pPr>
              <a:lnSpc>
                <a:spcPct val="110000"/>
              </a:lnSpc>
              <a:defRPr sz="3300" b="0">
                <a:solidFill>
                  <a:schemeClr val="bg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C8959C32-66AE-7847-A04D-31576A7D2EFB}" type="datetime1">
              <a:rPr lang="sv-SE" smtClean="0"/>
              <a:t>2025-10-14</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bwMode="white"/>
        <p:txBody>
          <a:bodyPr/>
          <a:lstStyle>
            <a:lvl1pPr>
              <a:defRPr>
                <a:solidFill>
                  <a:schemeClr val="bg1"/>
                </a:solidFill>
              </a:defRPr>
            </a:lvl1p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
        <p:nvSpPr>
          <p:cNvPr id="4" name="Platshållare för text 19">
            <a:extLst>
              <a:ext uri="{FF2B5EF4-FFF2-40B4-BE49-F238E27FC236}">
                <a16:creationId xmlns:a16="http://schemas.microsoft.com/office/drawing/2014/main" id="{113D9E3F-2BD8-9A5C-A506-2FEC1B3B08E9}"/>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10" name="Platshållare för text 24">
            <a:extLst>
              <a:ext uri="{FF2B5EF4-FFF2-40B4-BE49-F238E27FC236}">
                <a16:creationId xmlns:a16="http://schemas.microsoft.com/office/drawing/2014/main" id="{E2EABF24-7585-D55D-71DE-B343B90B7BAB}"/>
              </a:ext>
            </a:extLst>
          </p:cNvPr>
          <p:cNvSpPr>
            <a:spLocks noGrp="1"/>
          </p:cNvSpPr>
          <p:nvPr>
            <p:ph type="body" sz="quarter" idx="15" hasCustomPrompt="1"/>
          </p:nvPr>
        </p:nvSpPr>
        <p:spPr>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
        <p:nvSpPr>
          <p:cNvPr id="12" name="Rektangel 11">
            <a:extLst>
              <a:ext uri="{FF2B5EF4-FFF2-40B4-BE49-F238E27FC236}">
                <a16:creationId xmlns:a16="http://schemas.microsoft.com/office/drawing/2014/main" id="{442BEB19-16C1-3BD9-F9CD-B299F2FF1535}"/>
              </a:ext>
            </a:extLst>
          </p:cNvPr>
          <p:cNvSpPr/>
          <p:nvPr userDrawn="1"/>
        </p:nvSpPr>
        <p:spPr bwMode="white">
          <a:xfrm>
            <a:off x="0" y="-404713"/>
            <a:ext cx="12192000" cy="321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l"/>
            <a:r>
              <a:rPr lang="sv-SE" sz="1200">
                <a:solidFill>
                  <a:schemeClr val="tx1"/>
                </a:solidFill>
                <a:cs typeface="Arial" panose="020B0604020202020204" pitchFamily="34" charset="0"/>
              </a:rPr>
              <a:t>För att lägga till en bakgrundsbild, gå till Infoga &gt; Bilder under fliken Infoga.</a:t>
            </a:r>
          </a:p>
        </p:txBody>
      </p:sp>
    </p:spTree>
    <p:extLst>
      <p:ext uri="{BB962C8B-B14F-4D97-AF65-F5344CB8AC3E}">
        <p14:creationId xmlns:p14="http://schemas.microsoft.com/office/powerpoint/2010/main" val="204194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apitel, ljus bild">
    <p:spTree>
      <p:nvGrpSpPr>
        <p:cNvPr id="1" name=""/>
        <p:cNvGrpSpPr/>
        <p:nvPr/>
      </p:nvGrpSpPr>
      <p:grpSpPr>
        <a:xfrm>
          <a:off x="0" y="0"/>
          <a:ext cx="0" cy="0"/>
          <a:chOff x="0" y="0"/>
          <a:chExt cx="0" cy="0"/>
        </a:xfrm>
      </p:grpSpPr>
      <p:sp>
        <p:nvSpPr>
          <p:cNvPr id="11" name="Platshållare för bild 22">
            <a:extLst>
              <a:ext uri="{FF2B5EF4-FFF2-40B4-BE49-F238E27FC236}">
                <a16:creationId xmlns:a16="http://schemas.microsoft.com/office/drawing/2014/main" id="{3E0F2B46-EEAB-19E7-9DF5-46388069CD45}"/>
              </a:ext>
            </a:extLst>
          </p:cNvPr>
          <p:cNvSpPr>
            <a:spLocks noGrp="1"/>
          </p:cNvSpPr>
          <p:nvPr>
            <p:ph type="pic" sz="quarter" idx="14"/>
          </p:nvPr>
        </p:nvSpPr>
        <p:spPr>
          <a:xfrm>
            <a:off x="0" y="0"/>
            <a:ext cx="12192000" cy="6858000"/>
          </a:xfrm>
          <a:solidFill>
            <a:srgbClr val="C2C2C2"/>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tx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10F303F1-7792-D547-A548-87EA5FAE0BAF}" type="datetime1">
              <a:rPr lang="sv-SE" smtClean="0"/>
              <a:t>2025-10-14</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lvl1pPr>
              <a:defRPr>
                <a:solidFill>
                  <a:schemeClr val="tx1"/>
                </a:solidFill>
              </a:defRPr>
            </a:lvl1p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
        <p:nvSpPr>
          <p:cNvPr id="4" name="Platshållare för text 19">
            <a:extLst>
              <a:ext uri="{FF2B5EF4-FFF2-40B4-BE49-F238E27FC236}">
                <a16:creationId xmlns:a16="http://schemas.microsoft.com/office/drawing/2014/main" id="{113D9E3F-2BD8-9A5C-A506-2FEC1B3B08E9}"/>
              </a:ext>
            </a:extLst>
          </p:cNvPr>
          <p:cNvSpPr>
            <a:spLocks noGrp="1"/>
          </p:cNvSpPr>
          <p:nvPr>
            <p:ph type="body" sz="quarter" idx="13"/>
          </p:nvPr>
        </p:nvSpPr>
        <p:spPr>
          <a:xfrm>
            <a:off x="10893582" y="284262"/>
            <a:ext cx="982800" cy="264728"/>
          </a:xfr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10" name="Platshållare för text 24">
            <a:extLst>
              <a:ext uri="{FF2B5EF4-FFF2-40B4-BE49-F238E27FC236}">
                <a16:creationId xmlns:a16="http://schemas.microsoft.com/office/drawing/2014/main" id="{E2EABF24-7585-D55D-71DE-B343B90B7BAB}"/>
              </a:ext>
            </a:extLst>
          </p:cNvPr>
          <p:cNvSpPr>
            <a:spLocks noGrp="1"/>
          </p:cNvSpPr>
          <p:nvPr>
            <p:ph type="body" sz="quarter" idx="15"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12" name="Rektangel 11">
            <a:extLst>
              <a:ext uri="{FF2B5EF4-FFF2-40B4-BE49-F238E27FC236}">
                <a16:creationId xmlns:a16="http://schemas.microsoft.com/office/drawing/2014/main" id="{442BEB19-16C1-3BD9-F9CD-B299F2FF1535}"/>
              </a:ext>
            </a:extLst>
          </p:cNvPr>
          <p:cNvSpPr/>
          <p:nvPr userDrawn="1"/>
        </p:nvSpPr>
        <p:spPr bwMode="white">
          <a:xfrm>
            <a:off x="0" y="-404713"/>
            <a:ext cx="12192000" cy="321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l"/>
            <a:r>
              <a:rPr lang="sv-SE" sz="1200">
                <a:solidFill>
                  <a:schemeClr val="tx1"/>
                </a:solidFill>
                <a:cs typeface="Arial" panose="020B0604020202020204" pitchFamily="34" charset="0"/>
              </a:rPr>
              <a:t>För att lägga till en bakgrundsbild, gå till Infoga &gt; Bilder under fliken Infoga.</a:t>
            </a:r>
          </a:p>
        </p:txBody>
      </p:sp>
    </p:spTree>
    <p:extLst>
      <p:ext uri="{BB962C8B-B14F-4D97-AF65-F5344CB8AC3E}">
        <p14:creationId xmlns:p14="http://schemas.microsoft.com/office/powerpoint/2010/main" val="625591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18295" y="925532"/>
            <a:ext cx="4801996" cy="958830"/>
          </a:xfrm>
          <a:prstGeom prst="rect">
            <a:avLst/>
          </a:prstGeom>
        </p:spPr>
        <p:txBody>
          <a:bodyPr vert="horz" lIns="0" tIns="0" rIns="0" bIns="0" rtlCol="0" anchor="t">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38138" y="2349500"/>
            <a:ext cx="4782153" cy="3867150"/>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10391773" y="6506334"/>
            <a:ext cx="900000" cy="150849"/>
          </a:xfrm>
          <a:prstGeom prst="rect">
            <a:avLst/>
          </a:prstGeom>
        </p:spPr>
        <p:txBody>
          <a:bodyPr vert="horz" lIns="0" tIns="0" rIns="0" bIns="0" rtlCol="0" anchor="b" anchorCtr="0">
            <a:noAutofit/>
          </a:bodyPr>
          <a:lstStyle>
            <a:lvl1pPr algn="r">
              <a:defRPr sz="900">
                <a:solidFill>
                  <a:schemeClr val="tx1"/>
                </a:solidFill>
                <a:latin typeface="+mj-lt"/>
              </a:defRPr>
            </a:lvl1pPr>
          </a:lstStyle>
          <a:p>
            <a:fld id="{7EDD061D-87C8-3E4F-9A3F-995BA568B7F1}" type="datetime1">
              <a:rPr lang="sv-SE" smtClean="0"/>
              <a:t>2025-10-14</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338138" y="254033"/>
            <a:ext cx="4765487" cy="264728"/>
          </a:xfrm>
          <a:prstGeom prst="rect">
            <a:avLst/>
          </a:prstGeom>
        </p:spPr>
        <p:txBody>
          <a:bodyPr vert="horz" lIns="0" tIns="0" rIns="0" bIns="0" rtlCol="0" anchor="t">
            <a:noAutofit/>
          </a:bodyPr>
          <a:lstStyle>
            <a:lvl1pPr algn="l">
              <a:defRPr sz="1000" cap="all" baseline="0">
                <a:solidFill>
                  <a:schemeClr val="tx1"/>
                </a:solidFill>
                <a:latin typeface="+mj-lt"/>
              </a:defRPr>
            </a:lvl1pPr>
          </a:lstStyle>
          <a:p>
            <a:r>
              <a:rPr lang="sv-SE"/>
              <a:t>Koll på skogen</a:t>
            </a:r>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11317300" y="6506334"/>
            <a:ext cx="540000" cy="150849"/>
          </a:xfrm>
          <a:prstGeom prst="rect">
            <a:avLst/>
          </a:prstGeom>
        </p:spPr>
        <p:txBody>
          <a:bodyPr vert="horz" lIns="0" tIns="0" rIns="0" bIns="0" rtlCol="0" anchor="b" anchorCtr="0">
            <a:noAutofit/>
          </a:bodyPr>
          <a:lstStyle>
            <a:lvl1pPr algn="r">
              <a:defRPr sz="900">
                <a:solidFill>
                  <a:schemeClr val="tx1"/>
                </a:solidFill>
                <a:latin typeface="+mj-lt"/>
              </a:defRPr>
            </a:lvl1pPr>
          </a:lstStyle>
          <a:p>
            <a:fld id="{AE086683-F536-42AB-ABBC-F4803DFE8DBC}" type="slidenum">
              <a:rPr lang="sv-SE" smtClean="0"/>
              <a:pPr/>
              <a:t>‹#›</a:t>
            </a:fld>
            <a:endParaRPr lang="sv-SE"/>
          </a:p>
        </p:txBody>
      </p:sp>
      <p:pic>
        <p:nvPicPr>
          <p:cNvPr id="10" name="Bild 9">
            <a:extLst>
              <a:ext uri="{FF2B5EF4-FFF2-40B4-BE49-F238E27FC236}">
                <a16:creationId xmlns:a16="http://schemas.microsoft.com/office/drawing/2014/main" id="{B64C99ED-F302-2C77-4AC0-8463529F531C}"/>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0893582" y="284262"/>
            <a:ext cx="982800" cy="264728"/>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1" r:id="rId4"/>
    <p:sldLayoutId id="2147483663" r:id="rId5"/>
    <p:sldLayoutId id="2147483664" r:id="rId6"/>
    <p:sldLayoutId id="2147483665" r:id="rId7"/>
    <p:sldLayoutId id="2147483666" r:id="rId8"/>
    <p:sldLayoutId id="2147483667" r:id="rId9"/>
    <p:sldLayoutId id="2147483650" r:id="rId10"/>
    <p:sldLayoutId id="2147483678" r:id="rId11"/>
    <p:sldLayoutId id="2147483668" r:id="rId12"/>
    <p:sldLayoutId id="2147483669" r:id="rId13"/>
    <p:sldLayoutId id="2147483670" r:id="rId14"/>
    <p:sldLayoutId id="2147483671" r:id="rId15"/>
    <p:sldLayoutId id="2147483672" r:id="rId16"/>
    <p:sldLayoutId id="2147483680" r:id="rId17"/>
    <p:sldLayoutId id="2147483681" r:id="rId18"/>
    <p:sldLayoutId id="2147483673" r:id="rId19"/>
    <p:sldLayoutId id="2147483675" r:id="rId20"/>
    <p:sldLayoutId id="2147483674" r:id="rId21"/>
    <p:sldLayoutId id="2147483676" r:id="rId22"/>
    <p:sldLayoutId id="2147483677" r:id="rId23"/>
    <p:sldLayoutId id="2147483654" r:id="rId24"/>
    <p:sldLayoutId id="2147483679" r:id="rId25"/>
    <p:sldLayoutId id="2147483658" r:id="rId26"/>
  </p:sldLayoutIdLst>
  <p:hf sldNum="0" hd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08000" indent="-108000" algn="l" defTabSz="914400" rtl="0" eaLnBrk="1" latinLnBrk="0" hangingPunct="1">
        <a:lnSpc>
          <a:spcPct val="11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1pPr>
      <a:lvl2pPr marL="216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2pPr>
      <a:lvl3pPr marL="324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3pPr>
      <a:lvl4pPr marL="432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4pPr>
      <a:lvl5pPr marL="540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5pPr>
      <a:lvl6pPr marL="648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756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864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8pPr>
      <a:lvl9pPr marL="972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69" userDrawn="1">
          <p15:clr>
            <a:srgbClr val="A4A3A4"/>
          </p15:clr>
        </p15:guide>
        <p15:guide id="2" pos="211" userDrawn="1">
          <p15:clr>
            <a:srgbClr val="A4A3A4"/>
          </p15:clr>
        </p15:guide>
        <p15:guide id="3" orient="horz" pos="3916" userDrawn="1">
          <p15:clr>
            <a:srgbClr val="A4A3A4"/>
          </p15:clr>
        </p15:guide>
        <p15:guide id="5" orient="horz" pos="177" userDrawn="1">
          <p15:clr>
            <a:srgbClr val="A4A3A4"/>
          </p15:clr>
        </p15:guide>
        <p15:guide id="6" orient="horz" pos="4178" userDrawn="1">
          <p15:clr>
            <a:srgbClr val="A4A3A4"/>
          </p15:clr>
        </p15:guide>
        <p15:guide id="7" orient="horz" pos="640" userDrawn="1">
          <p15:clr>
            <a:srgbClr val="A4A3A4"/>
          </p15:clr>
        </p15:guide>
        <p15:guide id="8" orient="horz" pos="1476" userDrawn="1">
          <p15:clr>
            <a:srgbClr val="A4A3A4"/>
          </p15:clr>
        </p15:guide>
        <p15:guide id="9" pos="3795" userDrawn="1">
          <p15:clr>
            <a:srgbClr val="A4A3A4"/>
          </p15:clr>
        </p15:guide>
        <p15:guide id="10" pos="3885"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Bildobjekt 7" descr="En bild som visar text, Teckensnitt, skärmbild, design&#10;&#10;Automatiskt genererad beskrivning">
            <a:extLst>
              <a:ext uri="{FF2B5EF4-FFF2-40B4-BE49-F238E27FC236}">
                <a16:creationId xmlns:a16="http://schemas.microsoft.com/office/drawing/2014/main" id="{2BF60A65-BB8D-6EA9-C646-38972EB44C15}"/>
              </a:ext>
            </a:extLst>
          </p:cNvPr>
          <p:cNvPicPr>
            <a:picLocks noChangeAspect="1"/>
          </p:cNvPicPr>
          <p:nvPr/>
        </p:nvPicPr>
        <p:blipFill>
          <a:blip r:embed="rId4">
            <a:extLst>
              <a:ext uri="{28A0092B-C50C-407E-A947-70E740481C1C}">
                <a14:useLocalDpi xmlns:a14="http://schemas.microsoft.com/office/drawing/2010/main" val="0"/>
              </a:ext>
            </a:extLst>
          </a:blip>
          <a:srcRect r="8992"/>
          <a:stretch>
            <a:fillRect/>
          </a:stretch>
        </p:blipFill>
        <p:spPr>
          <a:xfrm>
            <a:off x="6167438" y="387439"/>
            <a:ext cx="5706267" cy="6270096"/>
          </a:xfrm>
          <a:prstGeom prst="rect">
            <a:avLst/>
          </a:prstGeom>
        </p:spPr>
      </p:pic>
      <p:sp>
        <p:nvSpPr>
          <p:cNvPr id="3" name="Platshållare för text 2">
            <a:extLst>
              <a:ext uri="{FF2B5EF4-FFF2-40B4-BE49-F238E27FC236}">
                <a16:creationId xmlns:a16="http://schemas.microsoft.com/office/drawing/2014/main" id="{54644FD4-E648-CDF3-CC5B-19458F5F2D99}"/>
              </a:ext>
            </a:extLst>
          </p:cNvPr>
          <p:cNvSpPr>
            <a:spLocks noGrp="1"/>
          </p:cNvSpPr>
          <p:nvPr>
            <p:ph type="body" sz="quarter" idx="16"/>
          </p:nvPr>
        </p:nvSpPr>
        <p:spPr/>
        <p:txBody>
          <a:bodyPr/>
          <a:lstStyle/>
          <a:p>
            <a:endParaRPr lang="sv-SE"/>
          </a:p>
        </p:txBody>
      </p:sp>
      <p:sp>
        <p:nvSpPr>
          <p:cNvPr id="4" name="Rubrik 3">
            <a:extLst>
              <a:ext uri="{FF2B5EF4-FFF2-40B4-BE49-F238E27FC236}">
                <a16:creationId xmlns:a16="http://schemas.microsoft.com/office/drawing/2014/main" id="{6808FCCB-67B7-69E3-AE3C-6A1C6ED15C05}"/>
              </a:ext>
            </a:extLst>
          </p:cNvPr>
          <p:cNvSpPr>
            <a:spLocks noGrp="1"/>
          </p:cNvSpPr>
          <p:nvPr>
            <p:ph type="title"/>
          </p:nvPr>
        </p:nvSpPr>
        <p:spPr/>
        <p:txBody>
          <a:bodyPr/>
          <a:lstStyle/>
          <a:p>
            <a:r>
              <a:rPr lang="sv-SE">
                <a:solidFill>
                  <a:schemeClr val="bg1"/>
                </a:solidFill>
              </a:rPr>
              <a:t>Hela trädet används</a:t>
            </a:r>
          </a:p>
        </p:txBody>
      </p:sp>
      <p:sp>
        <p:nvSpPr>
          <p:cNvPr id="5" name="Platshållare för text 4">
            <a:extLst>
              <a:ext uri="{FF2B5EF4-FFF2-40B4-BE49-F238E27FC236}">
                <a16:creationId xmlns:a16="http://schemas.microsoft.com/office/drawing/2014/main" id="{B4468EB7-50C1-163F-CAC7-B1B91BF606CE}"/>
              </a:ext>
            </a:extLst>
          </p:cNvPr>
          <p:cNvSpPr>
            <a:spLocks noGrp="1"/>
          </p:cNvSpPr>
          <p:nvPr>
            <p:ph type="body" sz="quarter" idx="17"/>
          </p:nvPr>
        </p:nvSpPr>
        <p:spPr>
          <a:xfrm>
            <a:off x="338138" y="1701800"/>
            <a:ext cx="4801997" cy="4575432"/>
          </a:xfrm>
        </p:spPr>
        <p:txBody>
          <a:bodyPr/>
          <a:lstStyle/>
          <a:p>
            <a:pPr marL="0" indent="0">
              <a:buNone/>
            </a:pPr>
            <a:r>
              <a:rPr lang="sv-SE">
                <a:solidFill>
                  <a:schemeClr val="bg1"/>
                </a:solidFill>
                <a:latin typeface="+mj-lt"/>
              </a:rPr>
              <a:t>Trä är ett användbart material, och varje del av </a:t>
            </a:r>
            <a:br>
              <a:rPr lang="sv-SE">
                <a:solidFill>
                  <a:schemeClr val="bg1"/>
                </a:solidFill>
                <a:latin typeface="+mj-lt"/>
              </a:rPr>
            </a:br>
            <a:r>
              <a:rPr lang="sv-SE">
                <a:solidFill>
                  <a:schemeClr val="bg1"/>
                </a:solidFill>
                <a:latin typeface="+mj-lt"/>
              </a:rPr>
              <a:t>trädet används så resurseffektivt som möjligt.</a:t>
            </a:r>
          </a:p>
          <a:p>
            <a:r>
              <a:rPr lang="sv-SE">
                <a:solidFill>
                  <a:schemeClr val="bg1"/>
                </a:solidFill>
              </a:rPr>
              <a:t>De nedre, grövre delarna av stammen blir råvara till sågverken, där de sågas och hyvlas till plankor och brädor och används för att bygga hus och möbler av.</a:t>
            </a:r>
          </a:p>
          <a:p>
            <a:r>
              <a:rPr lang="sv-SE">
                <a:solidFill>
                  <a:schemeClr val="bg1"/>
                </a:solidFill>
              </a:rPr>
              <a:t>De övre, smalare delarna av trädet, och tunna träd från gallring, blir massa för tillverkning av framför </a:t>
            </a:r>
            <a:br>
              <a:rPr lang="sv-SE">
                <a:solidFill>
                  <a:schemeClr val="bg1"/>
                </a:solidFill>
              </a:rPr>
            </a:br>
            <a:r>
              <a:rPr lang="sv-SE">
                <a:solidFill>
                  <a:schemeClr val="bg1"/>
                </a:solidFill>
              </a:rPr>
              <a:t>allt papper, kartong och textil.</a:t>
            </a:r>
          </a:p>
          <a:p>
            <a:r>
              <a:rPr lang="sv-SE">
                <a:solidFill>
                  <a:schemeClr val="bg1"/>
                </a:solidFill>
              </a:rPr>
              <a:t>En del av trädens toppar och grenar, samt till exempel det sågspån som uppstår när plankorna sågas och hyvlas, blir bioenergi, biodrivmedel eller används </a:t>
            </a:r>
            <a:br>
              <a:rPr lang="sv-SE">
                <a:solidFill>
                  <a:schemeClr val="bg1"/>
                </a:solidFill>
              </a:rPr>
            </a:br>
            <a:r>
              <a:rPr lang="sv-SE">
                <a:solidFill>
                  <a:schemeClr val="bg1"/>
                </a:solidFill>
              </a:rPr>
              <a:t>som råvara i kemiindustrin.</a:t>
            </a:r>
          </a:p>
          <a:p>
            <a:r>
              <a:rPr lang="sv-SE">
                <a:solidFill>
                  <a:schemeClr val="bg1"/>
                </a:solidFill>
              </a:rPr>
              <a:t>På avverkningsplatsen lämnas dessutom stubbar, rötter och en del grenar kvar. Dessa förmultnar </a:t>
            </a:r>
            <a:br>
              <a:rPr lang="sv-SE">
                <a:solidFill>
                  <a:schemeClr val="bg1"/>
                </a:solidFill>
              </a:rPr>
            </a:br>
            <a:r>
              <a:rPr lang="sv-SE">
                <a:solidFill>
                  <a:schemeClr val="bg1"/>
                </a:solidFill>
              </a:rPr>
              <a:t>och blir näring i marken. </a:t>
            </a:r>
          </a:p>
          <a:p>
            <a:endParaRPr lang="sv-SE">
              <a:solidFill>
                <a:schemeClr val="bg1"/>
              </a:solidFill>
            </a:endParaRPr>
          </a:p>
        </p:txBody>
      </p:sp>
      <p:sp>
        <p:nvSpPr>
          <p:cNvPr id="6" name="Platshållare för text 5">
            <a:extLst>
              <a:ext uri="{FF2B5EF4-FFF2-40B4-BE49-F238E27FC236}">
                <a16:creationId xmlns:a16="http://schemas.microsoft.com/office/drawing/2014/main" id="{F0D73796-2BD0-E802-9130-30693E090C33}"/>
              </a:ext>
            </a:extLst>
          </p:cNvPr>
          <p:cNvSpPr>
            <a:spLocks noGrp="1"/>
          </p:cNvSpPr>
          <p:nvPr>
            <p:ph type="body" sz="quarter" idx="13"/>
          </p:nvPr>
        </p:nvSpPr>
        <p:spPr/>
        <p:txBody>
          <a:bodyPr/>
          <a:lstStyle/>
          <a:p>
            <a:endParaRPr lang="sv-SE"/>
          </a:p>
        </p:txBody>
      </p:sp>
      <p:sp>
        <p:nvSpPr>
          <p:cNvPr id="7" name="Platshållare för sidfot 6">
            <a:extLst>
              <a:ext uri="{FF2B5EF4-FFF2-40B4-BE49-F238E27FC236}">
                <a16:creationId xmlns:a16="http://schemas.microsoft.com/office/drawing/2014/main" id="{7E45C9B2-2C56-57E6-3AB4-74F0F2CAC90D}"/>
              </a:ext>
            </a:extLst>
          </p:cNvPr>
          <p:cNvSpPr>
            <a:spLocks noGrp="1"/>
          </p:cNvSpPr>
          <p:nvPr>
            <p:ph type="ftr" sz="quarter" idx="19"/>
          </p:nvPr>
        </p:nvSpPr>
        <p:spPr/>
        <p:txBody>
          <a:bodyPr/>
          <a:lstStyle/>
          <a:p>
            <a:r>
              <a:rPr lang="en-GB">
                <a:solidFill>
                  <a:schemeClr val="bg1"/>
                </a:solidFill>
              </a:rPr>
              <a:t>Fakta om </a:t>
            </a:r>
            <a:r>
              <a:rPr lang="en-GB" err="1">
                <a:solidFill>
                  <a:schemeClr val="bg1"/>
                </a:solidFill>
              </a:rPr>
              <a:t>svensk</a:t>
            </a:r>
            <a:r>
              <a:rPr lang="en-GB">
                <a:solidFill>
                  <a:schemeClr val="bg1"/>
                </a:solidFill>
              </a:rPr>
              <a:t> </a:t>
            </a:r>
            <a:r>
              <a:rPr lang="en-GB" err="1">
                <a:solidFill>
                  <a:schemeClr val="bg1"/>
                </a:solidFill>
              </a:rPr>
              <a:t>skogsindustri</a:t>
            </a:r>
            <a:endParaRPr lang="en-GB">
              <a:solidFill>
                <a:schemeClr val="bg1"/>
              </a:solidFill>
            </a:endParaRPr>
          </a:p>
        </p:txBody>
      </p:sp>
    </p:spTree>
    <p:extLst>
      <p:ext uri="{BB962C8B-B14F-4D97-AF65-F5344CB8AC3E}">
        <p14:creationId xmlns:p14="http://schemas.microsoft.com/office/powerpoint/2010/main" val="1340156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8876B52-F3C2-154E-0A4F-92566493449E}"/>
              </a:ext>
            </a:extLst>
          </p:cNvPr>
          <p:cNvSpPr>
            <a:spLocks noGrp="1"/>
          </p:cNvSpPr>
          <p:nvPr>
            <p:ph type="body" sz="quarter" idx="16"/>
          </p:nvPr>
        </p:nvSpPr>
        <p:spPr>
          <a:xfrm>
            <a:off x="338137" y="6189640"/>
            <a:ext cx="5502223" cy="467895"/>
          </a:xfrm>
        </p:spPr>
        <p:txBody>
          <a:bodyPr/>
          <a:lstStyle/>
          <a:p>
            <a:r>
              <a:rPr lang="en-GB"/>
              <a:t>m³ </a:t>
            </a:r>
            <a:r>
              <a:rPr lang="en-GB" err="1"/>
              <a:t>avser</a:t>
            </a:r>
            <a:r>
              <a:rPr lang="en-GB"/>
              <a:t> m³ fub – </a:t>
            </a:r>
            <a:r>
              <a:rPr lang="en-GB" err="1"/>
              <a:t>kubikmeter</a:t>
            </a:r>
            <a:r>
              <a:rPr lang="en-GB"/>
              <a:t> fast </a:t>
            </a:r>
            <a:r>
              <a:rPr lang="en-GB" err="1"/>
              <a:t>mått</a:t>
            </a:r>
            <a:r>
              <a:rPr lang="en-GB"/>
              <a:t> under bark, </a:t>
            </a:r>
            <a:r>
              <a:rPr lang="en-GB" err="1"/>
              <a:t>dvs</a:t>
            </a:r>
            <a:r>
              <a:rPr lang="en-GB"/>
              <a:t>. </a:t>
            </a:r>
            <a:r>
              <a:rPr lang="en-GB" err="1"/>
              <a:t>vedvolym</a:t>
            </a:r>
            <a:r>
              <a:rPr lang="en-GB"/>
              <a:t> </a:t>
            </a:r>
            <a:r>
              <a:rPr lang="en-GB" err="1"/>
              <a:t>utan</a:t>
            </a:r>
            <a:r>
              <a:rPr lang="en-GB"/>
              <a:t> bark </a:t>
            </a:r>
            <a:r>
              <a:rPr lang="en-GB" err="1"/>
              <a:t>och</a:t>
            </a:r>
            <a:r>
              <a:rPr lang="en-GB"/>
              <a:t> </a:t>
            </a:r>
            <a:r>
              <a:rPr lang="en-GB" err="1"/>
              <a:t>topp</a:t>
            </a:r>
            <a:r>
              <a:rPr lang="en-GB"/>
              <a:t>.</a:t>
            </a:r>
          </a:p>
        </p:txBody>
      </p:sp>
      <p:sp>
        <p:nvSpPr>
          <p:cNvPr id="8" name="Platshållare för sidfot 4">
            <a:extLst>
              <a:ext uri="{FF2B5EF4-FFF2-40B4-BE49-F238E27FC236}">
                <a16:creationId xmlns:a16="http://schemas.microsoft.com/office/drawing/2014/main" id="{A13F5EF6-9565-698B-1369-F201F9A6EC7F}"/>
              </a:ext>
            </a:extLst>
          </p:cNvPr>
          <p:cNvSpPr>
            <a:spLocks noGrp="1"/>
          </p:cNvSpPr>
          <p:nvPr>
            <p:ph type="ftr" sz="quarter" idx="11"/>
          </p:nvPr>
        </p:nvSpPr>
        <p:spPr>
          <a:xfrm>
            <a:off x="338138" y="254033"/>
            <a:ext cx="4765487" cy="264728"/>
          </a:xfrm>
        </p:spPr>
        <p:txBody>
          <a:bodyPr/>
          <a:lstStyle/>
          <a:p>
            <a:r>
              <a:rPr lang="sv-SE" dirty="0"/>
              <a:t>Fakta om svensk skogsindustri</a:t>
            </a:r>
          </a:p>
        </p:txBody>
      </p:sp>
      <p:sp>
        <p:nvSpPr>
          <p:cNvPr id="11" name="TextBox 10">
            <a:extLst>
              <a:ext uri="{FF2B5EF4-FFF2-40B4-BE49-F238E27FC236}">
                <a16:creationId xmlns:a16="http://schemas.microsoft.com/office/drawing/2014/main" id="{193B60EA-B944-30F9-0A17-33EF14A2C133}"/>
              </a:ext>
            </a:extLst>
          </p:cNvPr>
          <p:cNvSpPr txBox="1"/>
          <p:nvPr/>
        </p:nvSpPr>
        <p:spPr>
          <a:xfrm>
            <a:off x="1524609" y="2136127"/>
            <a:ext cx="2766759" cy="430887"/>
          </a:xfrm>
          <a:prstGeom prst="rect">
            <a:avLst/>
          </a:prstGeom>
          <a:noFill/>
        </p:spPr>
        <p:txBody>
          <a:bodyPr wrap="square" lIns="0" tIns="0" rIns="0" bIns="0" rtlCol="0" anchor="ctr" anchorCtr="0">
            <a:spAutoFit/>
          </a:bodyPr>
          <a:lstStyle/>
          <a:p>
            <a:r>
              <a:rPr lang="en-GB" sz="1400" b="1">
                <a:solidFill>
                  <a:schemeClr val="accent2">
                    <a:lumMod val="75000"/>
                  </a:schemeClr>
                </a:solidFill>
                <a:latin typeface="Century Gothic" panose="020B0502020202020204" pitchFamily="34" charset="0"/>
              </a:rPr>
              <a:t>Export </a:t>
            </a:r>
            <a:r>
              <a:rPr lang="en-GB" sz="1400" b="1" err="1">
                <a:solidFill>
                  <a:schemeClr val="accent2">
                    <a:lumMod val="75000"/>
                  </a:schemeClr>
                </a:solidFill>
                <a:latin typeface="Century Gothic" panose="020B0502020202020204" pitchFamily="34" charset="0"/>
              </a:rPr>
              <a:t>av</a:t>
            </a:r>
            <a:r>
              <a:rPr lang="en-GB" sz="1400" b="1">
                <a:solidFill>
                  <a:schemeClr val="accent2">
                    <a:lumMod val="75000"/>
                  </a:schemeClr>
                </a:solidFill>
                <a:latin typeface="Century Gothic" panose="020B0502020202020204" pitchFamily="34" charset="0"/>
              </a:rPr>
              <a:t> </a:t>
            </a:r>
            <a:r>
              <a:rPr lang="en-GB" sz="1400" b="1" err="1">
                <a:solidFill>
                  <a:schemeClr val="accent2">
                    <a:lumMod val="75000"/>
                  </a:schemeClr>
                </a:solidFill>
                <a:latin typeface="Century Gothic" panose="020B0502020202020204" pitchFamily="34" charset="0"/>
              </a:rPr>
              <a:t>sågtimmer</a:t>
            </a:r>
            <a:endParaRPr lang="en-GB" sz="1400" b="1">
              <a:solidFill>
                <a:schemeClr val="accent2">
                  <a:lumMod val="75000"/>
                </a:schemeClr>
              </a:solidFill>
              <a:latin typeface="Century Gothic" panose="020B0502020202020204" pitchFamily="34" charset="0"/>
            </a:endParaRPr>
          </a:p>
          <a:p>
            <a:r>
              <a:rPr lang="en-GB" sz="1400">
                <a:latin typeface="Century Gothic" panose="020B0502020202020204" pitchFamily="34" charset="0"/>
              </a:rPr>
              <a:t>0,5 </a:t>
            </a:r>
            <a:r>
              <a:rPr lang="en-GB" sz="1400" err="1">
                <a:latin typeface="Century Gothic" panose="020B0502020202020204" pitchFamily="34" charset="0"/>
              </a:rPr>
              <a:t>miljoner</a:t>
            </a:r>
            <a:r>
              <a:rPr lang="en-GB" sz="1400">
                <a:latin typeface="Century Gothic" panose="020B0502020202020204" pitchFamily="34" charset="0"/>
              </a:rPr>
              <a:t> m³</a:t>
            </a:r>
            <a:endParaRPr lang="en-GB" sz="1400" b="1" baseline="30000">
              <a:latin typeface="Century Gothic" panose="020B0502020202020204" pitchFamily="34" charset="0"/>
            </a:endParaRPr>
          </a:p>
        </p:txBody>
      </p:sp>
      <p:sp>
        <p:nvSpPr>
          <p:cNvPr id="12" name="TextBox 11">
            <a:extLst>
              <a:ext uri="{FF2B5EF4-FFF2-40B4-BE49-F238E27FC236}">
                <a16:creationId xmlns:a16="http://schemas.microsoft.com/office/drawing/2014/main" id="{61514A85-8627-8380-C590-5D67D796CD11}"/>
              </a:ext>
            </a:extLst>
          </p:cNvPr>
          <p:cNvSpPr txBox="1"/>
          <p:nvPr/>
        </p:nvSpPr>
        <p:spPr>
          <a:xfrm>
            <a:off x="1524609" y="5099898"/>
            <a:ext cx="2767085" cy="430887"/>
          </a:xfrm>
          <a:prstGeom prst="rect">
            <a:avLst/>
          </a:prstGeom>
          <a:noFill/>
        </p:spPr>
        <p:txBody>
          <a:bodyPr wrap="square" lIns="0" tIns="0" rIns="0" bIns="0" anchor="ctr" anchorCtr="0">
            <a:spAutoFit/>
          </a:bodyPr>
          <a:lstStyle/>
          <a:p>
            <a:r>
              <a:rPr lang="en-GB" sz="1400" b="1">
                <a:solidFill>
                  <a:schemeClr val="accent2">
                    <a:lumMod val="75000"/>
                  </a:schemeClr>
                </a:solidFill>
                <a:latin typeface="Century Gothic" panose="020B0502020202020204" pitchFamily="34" charset="0"/>
              </a:rPr>
              <a:t>Export </a:t>
            </a:r>
            <a:r>
              <a:rPr lang="en-GB" sz="1400" b="1" err="1">
                <a:solidFill>
                  <a:schemeClr val="accent2">
                    <a:lumMod val="75000"/>
                  </a:schemeClr>
                </a:solidFill>
                <a:latin typeface="Century Gothic" panose="020B0502020202020204" pitchFamily="34" charset="0"/>
              </a:rPr>
              <a:t>av</a:t>
            </a:r>
            <a:r>
              <a:rPr lang="en-GB" sz="1400" b="1">
                <a:solidFill>
                  <a:schemeClr val="accent2">
                    <a:lumMod val="75000"/>
                  </a:schemeClr>
                </a:solidFill>
                <a:latin typeface="Century Gothic" panose="020B0502020202020204" pitchFamily="34" charset="0"/>
              </a:rPr>
              <a:t> </a:t>
            </a:r>
            <a:r>
              <a:rPr lang="en-GB" sz="1400" b="1" err="1">
                <a:solidFill>
                  <a:schemeClr val="accent2">
                    <a:lumMod val="75000"/>
                  </a:schemeClr>
                </a:solidFill>
                <a:latin typeface="Century Gothic" panose="020B0502020202020204" pitchFamily="34" charset="0"/>
              </a:rPr>
              <a:t>massaved</a:t>
            </a:r>
            <a:endParaRPr lang="en-GB" sz="1400" b="1">
              <a:solidFill>
                <a:schemeClr val="accent2">
                  <a:lumMod val="75000"/>
                </a:schemeClr>
              </a:solidFill>
              <a:latin typeface="Century Gothic" panose="020B0502020202020204" pitchFamily="34" charset="0"/>
            </a:endParaRPr>
          </a:p>
          <a:p>
            <a:r>
              <a:rPr lang="en-GB" sz="1400">
                <a:latin typeface="Century Gothic" panose="020B0502020202020204" pitchFamily="34" charset="0"/>
              </a:rPr>
              <a:t>0,8 </a:t>
            </a:r>
            <a:r>
              <a:rPr lang="en-GB" sz="1400" err="1">
                <a:latin typeface="Century Gothic" panose="020B0502020202020204" pitchFamily="34" charset="0"/>
              </a:rPr>
              <a:t>miljoner</a:t>
            </a:r>
            <a:r>
              <a:rPr lang="en-GB" sz="1400">
                <a:latin typeface="Century Gothic" panose="020B0502020202020204" pitchFamily="34" charset="0"/>
              </a:rPr>
              <a:t> m³</a:t>
            </a:r>
            <a:endParaRPr lang="en-GB" sz="1400" b="1" baseline="30000">
              <a:latin typeface="Century Gothic" panose="020B0502020202020204" pitchFamily="34" charset="0"/>
            </a:endParaRPr>
          </a:p>
        </p:txBody>
      </p:sp>
      <p:sp>
        <p:nvSpPr>
          <p:cNvPr id="15" name="TextBox 14">
            <a:extLst>
              <a:ext uri="{FF2B5EF4-FFF2-40B4-BE49-F238E27FC236}">
                <a16:creationId xmlns:a16="http://schemas.microsoft.com/office/drawing/2014/main" id="{DEEA7A72-9E97-AC5F-820F-63EF3633B6FD}"/>
              </a:ext>
            </a:extLst>
          </p:cNvPr>
          <p:cNvSpPr txBox="1"/>
          <p:nvPr/>
        </p:nvSpPr>
        <p:spPr>
          <a:xfrm>
            <a:off x="8779349" y="3706527"/>
            <a:ext cx="2928675" cy="184666"/>
          </a:xfrm>
          <a:prstGeom prst="rect">
            <a:avLst/>
          </a:prstGeom>
          <a:noFill/>
        </p:spPr>
        <p:txBody>
          <a:bodyPr wrap="square" lIns="0" tIns="0" rIns="0" bIns="0">
            <a:spAutoFit/>
          </a:bodyPr>
          <a:lstStyle/>
          <a:p>
            <a:r>
              <a:rPr lang="en-GB" sz="1200" b="1" dirty="0">
                <a:latin typeface="+mj-lt"/>
              </a:rPr>
              <a:t>Cirka 10 </a:t>
            </a:r>
            <a:r>
              <a:rPr lang="en-GB" sz="1200" b="1" dirty="0" err="1">
                <a:latin typeface="+mj-lt"/>
              </a:rPr>
              <a:t>miljoner</a:t>
            </a:r>
            <a:r>
              <a:rPr lang="en-GB" sz="1200" b="1" dirty="0">
                <a:latin typeface="+mj-lt"/>
              </a:rPr>
              <a:t> m</a:t>
            </a:r>
            <a:r>
              <a:rPr lang="en-GB" sz="1200" b="1" baseline="30000" dirty="0">
                <a:latin typeface="+mj-lt"/>
              </a:rPr>
              <a:t>3</a:t>
            </a:r>
            <a:r>
              <a:rPr lang="en-GB" sz="1200" b="1" dirty="0">
                <a:latin typeface="+mj-lt"/>
              </a:rPr>
              <a:t> fub </a:t>
            </a:r>
            <a:r>
              <a:rPr lang="en-GB" sz="1200" b="1" dirty="0" err="1">
                <a:latin typeface="+mj-lt"/>
              </a:rPr>
              <a:t>flis</a:t>
            </a:r>
            <a:endParaRPr lang="en-GB" sz="1200" b="1" dirty="0">
              <a:latin typeface="+mj-lt"/>
            </a:endParaRPr>
          </a:p>
        </p:txBody>
      </p:sp>
      <p:sp>
        <p:nvSpPr>
          <p:cNvPr id="16" name="TextBox 15">
            <a:extLst>
              <a:ext uri="{FF2B5EF4-FFF2-40B4-BE49-F238E27FC236}">
                <a16:creationId xmlns:a16="http://schemas.microsoft.com/office/drawing/2014/main" id="{31AEFE89-4892-8346-D3D9-94A3D104B0BB}"/>
              </a:ext>
            </a:extLst>
          </p:cNvPr>
          <p:cNvSpPr txBox="1"/>
          <p:nvPr/>
        </p:nvSpPr>
        <p:spPr>
          <a:xfrm>
            <a:off x="7900306" y="4146408"/>
            <a:ext cx="2260604" cy="1496473"/>
          </a:xfrm>
          <a:prstGeom prst="rect">
            <a:avLst/>
          </a:prstGeom>
          <a:solidFill>
            <a:schemeClr val="accent1">
              <a:lumMod val="60000"/>
              <a:lumOff val="40000"/>
            </a:schemeClr>
          </a:solidFill>
        </p:spPr>
        <p:txBody>
          <a:bodyPr wrap="square" lIns="180000" tIns="360000" rIns="0" bIns="360000">
            <a:spAutoFit/>
          </a:bodyPr>
          <a:lstStyle/>
          <a:p>
            <a:r>
              <a:rPr lang="en-GB" b="1">
                <a:solidFill>
                  <a:schemeClr val="accent2">
                    <a:lumMod val="75000"/>
                  </a:schemeClr>
                </a:solidFill>
                <a:latin typeface="+mj-lt"/>
              </a:rPr>
              <a:t>Massa- </a:t>
            </a:r>
            <a:r>
              <a:rPr lang="en-GB" b="1" err="1">
                <a:solidFill>
                  <a:schemeClr val="accent2">
                    <a:lumMod val="75000"/>
                  </a:schemeClr>
                </a:solidFill>
                <a:latin typeface="+mj-lt"/>
              </a:rPr>
              <a:t>och</a:t>
            </a:r>
            <a:r>
              <a:rPr lang="en-GB" b="1">
                <a:solidFill>
                  <a:schemeClr val="accent2">
                    <a:lumMod val="75000"/>
                  </a:schemeClr>
                </a:solidFill>
                <a:latin typeface="+mj-lt"/>
              </a:rPr>
              <a:t> </a:t>
            </a:r>
            <a:r>
              <a:rPr lang="en-GB" b="1" err="1">
                <a:solidFill>
                  <a:schemeClr val="accent2">
                    <a:lumMod val="75000"/>
                  </a:schemeClr>
                </a:solidFill>
                <a:latin typeface="+mj-lt"/>
              </a:rPr>
              <a:t>pappersindustri</a:t>
            </a:r>
            <a:endParaRPr lang="en-GB" b="1">
              <a:solidFill>
                <a:schemeClr val="accent2">
                  <a:lumMod val="75000"/>
                </a:schemeClr>
              </a:solidFill>
              <a:latin typeface="+mj-lt"/>
            </a:endParaRPr>
          </a:p>
          <a:p>
            <a:r>
              <a:rPr lang="en-GB" sz="1400">
                <a:latin typeface="+mj-lt"/>
              </a:rPr>
              <a:t>47,4 </a:t>
            </a:r>
            <a:r>
              <a:rPr lang="en-GB" sz="1400" err="1">
                <a:latin typeface="+mj-lt"/>
              </a:rPr>
              <a:t>miljoner</a:t>
            </a:r>
            <a:r>
              <a:rPr lang="en-GB" sz="1400">
                <a:latin typeface="+mj-lt"/>
              </a:rPr>
              <a:t> m³ </a:t>
            </a:r>
            <a:endParaRPr lang="en-GB" sz="1400" b="1">
              <a:latin typeface="+mj-lt"/>
            </a:endParaRPr>
          </a:p>
        </p:txBody>
      </p:sp>
      <p:sp>
        <p:nvSpPr>
          <p:cNvPr id="17" name="TextBox 16">
            <a:extLst>
              <a:ext uri="{FF2B5EF4-FFF2-40B4-BE49-F238E27FC236}">
                <a16:creationId xmlns:a16="http://schemas.microsoft.com/office/drawing/2014/main" id="{2081AC10-D5B1-138A-F805-951C4BFB91BD}"/>
              </a:ext>
            </a:extLst>
          </p:cNvPr>
          <p:cNvSpPr txBox="1"/>
          <p:nvPr/>
        </p:nvSpPr>
        <p:spPr>
          <a:xfrm>
            <a:off x="8095034" y="5879281"/>
            <a:ext cx="2869673" cy="369332"/>
          </a:xfrm>
          <a:prstGeom prst="rect">
            <a:avLst/>
          </a:prstGeom>
          <a:noFill/>
        </p:spPr>
        <p:txBody>
          <a:bodyPr wrap="square" lIns="0" tIns="0" rIns="0" bIns="0">
            <a:spAutoFit/>
          </a:bodyPr>
          <a:lstStyle/>
          <a:p>
            <a:r>
              <a:rPr lang="en-GB" sz="1200" b="1">
                <a:solidFill>
                  <a:schemeClr val="accent2">
                    <a:lumMod val="75000"/>
                  </a:schemeClr>
                </a:solidFill>
                <a:latin typeface="+mj-lt"/>
              </a:rPr>
              <a:t>Import </a:t>
            </a:r>
            <a:r>
              <a:rPr lang="en-GB" sz="1200" b="1" err="1">
                <a:solidFill>
                  <a:schemeClr val="accent2">
                    <a:lumMod val="75000"/>
                  </a:schemeClr>
                </a:solidFill>
                <a:latin typeface="+mj-lt"/>
              </a:rPr>
              <a:t>av</a:t>
            </a:r>
            <a:r>
              <a:rPr lang="en-GB" sz="1200" b="1">
                <a:solidFill>
                  <a:schemeClr val="accent2">
                    <a:lumMod val="75000"/>
                  </a:schemeClr>
                </a:solidFill>
                <a:latin typeface="+mj-lt"/>
              </a:rPr>
              <a:t> </a:t>
            </a:r>
            <a:r>
              <a:rPr lang="en-GB" sz="1200" b="1" err="1">
                <a:solidFill>
                  <a:schemeClr val="accent2">
                    <a:lumMod val="75000"/>
                  </a:schemeClr>
                </a:solidFill>
                <a:latin typeface="+mj-lt"/>
              </a:rPr>
              <a:t>massaved</a:t>
            </a:r>
            <a:r>
              <a:rPr lang="en-GB" sz="1200" b="1">
                <a:solidFill>
                  <a:schemeClr val="accent2">
                    <a:lumMod val="75000"/>
                  </a:schemeClr>
                </a:solidFill>
                <a:latin typeface="+mj-lt"/>
              </a:rPr>
              <a:t> </a:t>
            </a:r>
            <a:r>
              <a:rPr lang="en-GB" sz="1200" b="1" err="1">
                <a:solidFill>
                  <a:schemeClr val="accent2">
                    <a:lumMod val="75000"/>
                  </a:schemeClr>
                </a:solidFill>
                <a:latin typeface="+mj-lt"/>
              </a:rPr>
              <a:t>och</a:t>
            </a:r>
            <a:r>
              <a:rPr lang="en-GB" sz="1200" b="1">
                <a:solidFill>
                  <a:schemeClr val="accent2">
                    <a:lumMod val="75000"/>
                  </a:schemeClr>
                </a:solidFill>
                <a:latin typeface="+mj-lt"/>
              </a:rPr>
              <a:t> </a:t>
            </a:r>
            <a:r>
              <a:rPr lang="en-GB" sz="1200" b="1" err="1">
                <a:solidFill>
                  <a:schemeClr val="accent2">
                    <a:lumMod val="75000"/>
                  </a:schemeClr>
                </a:solidFill>
                <a:latin typeface="+mj-lt"/>
              </a:rPr>
              <a:t>flis</a:t>
            </a:r>
            <a:endParaRPr lang="en-GB" sz="1200" b="1">
              <a:solidFill>
                <a:schemeClr val="accent2">
                  <a:lumMod val="75000"/>
                </a:schemeClr>
              </a:solidFill>
              <a:latin typeface="+mj-lt"/>
            </a:endParaRPr>
          </a:p>
          <a:p>
            <a:r>
              <a:rPr lang="en-GB" sz="1200">
                <a:latin typeface="+mj-lt"/>
              </a:rPr>
              <a:t>6,7 </a:t>
            </a:r>
            <a:r>
              <a:rPr lang="en-GB" sz="1200" err="1">
                <a:latin typeface="+mj-lt"/>
              </a:rPr>
              <a:t>miljoner</a:t>
            </a:r>
            <a:r>
              <a:rPr lang="en-GB" sz="1200">
                <a:latin typeface="+mj-lt"/>
              </a:rPr>
              <a:t> m³</a:t>
            </a:r>
            <a:endParaRPr lang="en-GB" sz="1200" b="1">
              <a:latin typeface="+mj-lt"/>
            </a:endParaRPr>
          </a:p>
        </p:txBody>
      </p:sp>
      <p:sp>
        <p:nvSpPr>
          <p:cNvPr id="20" name="TextBox 19">
            <a:extLst>
              <a:ext uri="{FF2B5EF4-FFF2-40B4-BE49-F238E27FC236}">
                <a16:creationId xmlns:a16="http://schemas.microsoft.com/office/drawing/2014/main" id="{29A06305-D2C4-2FD7-8926-287F87293063}"/>
              </a:ext>
            </a:extLst>
          </p:cNvPr>
          <p:cNvSpPr txBox="1"/>
          <p:nvPr/>
        </p:nvSpPr>
        <p:spPr>
          <a:xfrm>
            <a:off x="8095034" y="1643069"/>
            <a:ext cx="2870201" cy="369332"/>
          </a:xfrm>
          <a:prstGeom prst="rect">
            <a:avLst/>
          </a:prstGeom>
          <a:noFill/>
        </p:spPr>
        <p:txBody>
          <a:bodyPr wrap="square" lIns="0" tIns="0" rIns="0" bIns="0">
            <a:spAutoFit/>
          </a:bodyPr>
          <a:lstStyle/>
          <a:p>
            <a:r>
              <a:rPr lang="en-GB" sz="1200" b="1">
                <a:solidFill>
                  <a:schemeClr val="accent2">
                    <a:lumMod val="75000"/>
                  </a:schemeClr>
                </a:solidFill>
                <a:latin typeface="+mj-lt"/>
              </a:rPr>
              <a:t>Import </a:t>
            </a:r>
            <a:r>
              <a:rPr lang="en-GB" sz="1200" b="1" err="1">
                <a:solidFill>
                  <a:schemeClr val="accent2">
                    <a:lumMod val="75000"/>
                  </a:schemeClr>
                </a:solidFill>
                <a:latin typeface="+mj-lt"/>
              </a:rPr>
              <a:t>av</a:t>
            </a:r>
            <a:r>
              <a:rPr lang="en-GB" sz="1200" b="1">
                <a:solidFill>
                  <a:schemeClr val="accent2">
                    <a:lumMod val="75000"/>
                  </a:schemeClr>
                </a:solidFill>
                <a:latin typeface="+mj-lt"/>
              </a:rPr>
              <a:t> </a:t>
            </a:r>
            <a:r>
              <a:rPr lang="en-GB" sz="1200" b="1" err="1">
                <a:solidFill>
                  <a:schemeClr val="accent2">
                    <a:lumMod val="75000"/>
                  </a:schemeClr>
                </a:solidFill>
                <a:latin typeface="+mj-lt"/>
              </a:rPr>
              <a:t>sågtimmer</a:t>
            </a:r>
            <a:endParaRPr lang="en-GB" sz="1200" b="1">
              <a:solidFill>
                <a:schemeClr val="accent2">
                  <a:lumMod val="75000"/>
                </a:schemeClr>
              </a:solidFill>
              <a:latin typeface="+mj-lt"/>
            </a:endParaRPr>
          </a:p>
          <a:p>
            <a:r>
              <a:rPr lang="en-GB" sz="1200">
                <a:latin typeface="+mj-lt"/>
              </a:rPr>
              <a:t>1 </a:t>
            </a:r>
            <a:r>
              <a:rPr lang="en-GB" sz="1200" err="1">
                <a:latin typeface="+mj-lt"/>
              </a:rPr>
              <a:t>miljon</a:t>
            </a:r>
            <a:r>
              <a:rPr lang="en-GB" sz="1200">
                <a:latin typeface="+mj-lt"/>
              </a:rPr>
              <a:t> m³ </a:t>
            </a:r>
            <a:endParaRPr lang="en-GB" sz="1200" b="1" baseline="30000">
              <a:latin typeface="+mj-lt"/>
            </a:endParaRPr>
          </a:p>
        </p:txBody>
      </p:sp>
      <p:sp>
        <p:nvSpPr>
          <p:cNvPr id="21" name="TextBox 20">
            <a:extLst>
              <a:ext uri="{FF2B5EF4-FFF2-40B4-BE49-F238E27FC236}">
                <a16:creationId xmlns:a16="http://schemas.microsoft.com/office/drawing/2014/main" id="{320652A4-5378-58AF-4547-914D1AD50F0C}"/>
              </a:ext>
            </a:extLst>
          </p:cNvPr>
          <p:cNvSpPr txBox="1"/>
          <p:nvPr/>
        </p:nvSpPr>
        <p:spPr>
          <a:xfrm>
            <a:off x="7900306" y="2278231"/>
            <a:ext cx="2260604" cy="1219474"/>
          </a:xfrm>
          <a:prstGeom prst="rect">
            <a:avLst/>
          </a:prstGeom>
          <a:solidFill>
            <a:schemeClr val="accent1">
              <a:lumMod val="60000"/>
              <a:lumOff val="40000"/>
            </a:schemeClr>
          </a:solidFill>
        </p:spPr>
        <p:txBody>
          <a:bodyPr wrap="square" lIns="180000" tIns="360000" rIns="0" bIns="360000">
            <a:spAutoFit/>
          </a:bodyPr>
          <a:lstStyle/>
          <a:p>
            <a:r>
              <a:rPr lang="en-GB" b="1" err="1">
                <a:solidFill>
                  <a:schemeClr val="accent2">
                    <a:lumMod val="75000"/>
                  </a:schemeClr>
                </a:solidFill>
                <a:latin typeface="+mj-lt"/>
              </a:rPr>
              <a:t>Sågverk</a:t>
            </a:r>
            <a:endParaRPr lang="en-GB" b="1">
              <a:solidFill>
                <a:schemeClr val="accent2">
                  <a:lumMod val="75000"/>
                </a:schemeClr>
              </a:solidFill>
              <a:latin typeface="+mj-lt"/>
            </a:endParaRPr>
          </a:p>
          <a:p>
            <a:r>
              <a:rPr lang="en-GB" sz="1400">
                <a:latin typeface="+mj-lt"/>
              </a:rPr>
              <a:t>35,6 </a:t>
            </a:r>
            <a:r>
              <a:rPr lang="en-GB" sz="1400" err="1">
                <a:latin typeface="+mj-lt"/>
              </a:rPr>
              <a:t>miljoner</a:t>
            </a:r>
            <a:r>
              <a:rPr lang="en-GB" sz="1400">
                <a:latin typeface="+mj-lt"/>
              </a:rPr>
              <a:t> m³ </a:t>
            </a:r>
            <a:endParaRPr lang="en-GB" sz="1400" b="1" baseline="30000">
              <a:latin typeface="+mj-lt"/>
            </a:endParaRPr>
          </a:p>
        </p:txBody>
      </p:sp>
      <p:sp>
        <p:nvSpPr>
          <p:cNvPr id="33" name="Title 1">
            <a:extLst>
              <a:ext uri="{FF2B5EF4-FFF2-40B4-BE49-F238E27FC236}">
                <a16:creationId xmlns:a16="http://schemas.microsoft.com/office/drawing/2014/main" id="{86B157C6-A9A8-6175-1FDD-CC75AA58CBF6}"/>
              </a:ext>
            </a:extLst>
          </p:cNvPr>
          <p:cNvSpPr>
            <a:spLocks noGrp="1"/>
          </p:cNvSpPr>
          <p:nvPr>
            <p:ph type="title"/>
          </p:nvPr>
        </p:nvSpPr>
        <p:spPr>
          <a:xfrm>
            <a:off x="318295" y="925533"/>
            <a:ext cx="3826322" cy="547668"/>
          </a:xfrm>
        </p:spPr>
        <p:txBody>
          <a:bodyPr/>
          <a:lstStyle/>
          <a:p>
            <a:r>
              <a:rPr lang="sv-SE" b="1">
                <a:latin typeface="+mj-lt"/>
              </a:rPr>
              <a:t>Allt tas till vara</a:t>
            </a:r>
          </a:p>
        </p:txBody>
      </p:sp>
      <p:sp>
        <p:nvSpPr>
          <p:cNvPr id="2" name="TextBox 1">
            <a:extLst>
              <a:ext uri="{FF2B5EF4-FFF2-40B4-BE49-F238E27FC236}">
                <a16:creationId xmlns:a16="http://schemas.microsoft.com/office/drawing/2014/main" id="{922C9EF2-629C-5A56-5153-B9005ED30308}"/>
              </a:ext>
            </a:extLst>
          </p:cNvPr>
          <p:cNvSpPr txBox="1"/>
          <p:nvPr/>
        </p:nvSpPr>
        <p:spPr>
          <a:xfrm>
            <a:off x="334963" y="5833115"/>
            <a:ext cx="3369364" cy="415498"/>
          </a:xfrm>
          <a:prstGeom prst="rect">
            <a:avLst/>
          </a:prstGeom>
          <a:noFill/>
        </p:spPr>
        <p:txBody>
          <a:bodyPr wrap="square" lIns="0" tIns="0" rIns="0" bIns="0" rtlCol="0">
            <a:spAutoFit/>
          </a:bodyPr>
          <a:lstStyle/>
          <a:p>
            <a:r>
              <a:rPr lang="en-GB" sz="900">
                <a:latin typeface="+mj-lt"/>
              </a:rPr>
              <a:t>* </a:t>
            </a:r>
            <a:r>
              <a:rPr lang="en-GB" sz="900" err="1">
                <a:latin typeface="+mj-lt"/>
              </a:rPr>
              <a:t>Utöver</a:t>
            </a:r>
            <a:r>
              <a:rPr lang="en-GB" sz="900">
                <a:latin typeface="+mj-lt"/>
              </a:rPr>
              <a:t> den </a:t>
            </a:r>
            <a:r>
              <a:rPr lang="en-GB" sz="900" err="1">
                <a:latin typeface="+mj-lt"/>
              </a:rPr>
              <a:t>industriella</a:t>
            </a:r>
            <a:r>
              <a:rPr lang="en-GB" sz="900">
                <a:latin typeface="+mj-lt"/>
              </a:rPr>
              <a:t> </a:t>
            </a:r>
            <a:r>
              <a:rPr lang="en-GB" sz="900" err="1">
                <a:latin typeface="+mj-lt"/>
              </a:rPr>
              <a:t>rundveden</a:t>
            </a:r>
            <a:r>
              <a:rPr lang="en-GB" sz="900">
                <a:latin typeface="+mj-lt"/>
              </a:rPr>
              <a:t> </a:t>
            </a:r>
            <a:r>
              <a:rPr lang="en-GB" sz="900" err="1">
                <a:latin typeface="+mj-lt"/>
              </a:rPr>
              <a:t>från</a:t>
            </a:r>
            <a:r>
              <a:rPr lang="en-GB" sz="900">
                <a:latin typeface="+mj-lt"/>
              </a:rPr>
              <a:t> </a:t>
            </a:r>
            <a:r>
              <a:rPr lang="en-GB" sz="900" err="1">
                <a:latin typeface="+mj-lt"/>
              </a:rPr>
              <a:t>skogen</a:t>
            </a:r>
            <a:r>
              <a:rPr lang="en-GB" sz="900">
                <a:latin typeface="+mj-lt"/>
              </a:rPr>
              <a:t> </a:t>
            </a:r>
            <a:r>
              <a:rPr lang="en-GB" sz="900" err="1">
                <a:latin typeface="+mj-lt"/>
              </a:rPr>
              <a:t>tas</a:t>
            </a:r>
            <a:r>
              <a:rPr lang="en-GB" sz="900">
                <a:latin typeface="+mj-lt"/>
              </a:rPr>
              <a:t> det </a:t>
            </a:r>
            <a:r>
              <a:rPr lang="en-GB" sz="900" err="1">
                <a:latin typeface="+mj-lt"/>
              </a:rPr>
              <a:t>också</a:t>
            </a:r>
            <a:r>
              <a:rPr lang="en-GB" sz="900">
                <a:latin typeface="+mj-lt"/>
              </a:rPr>
              <a:t> </a:t>
            </a:r>
            <a:r>
              <a:rPr lang="en-GB" sz="900" err="1">
                <a:latin typeface="+mj-lt"/>
              </a:rPr>
              <a:t>ut</a:t>
            </a:r>
            <a:r>
              <a:rPr lang="en-GB" sz="900">
                <a:latin typeface="+mj-lt"/>
              </a:rPr>
              <a:t> 6,3 </a:t>
            </a:r>
            <a:r>
              <a:rPr lang="en-GB" sz="900" err="1">
                <a:latin typeface="+mj-lt"/>
              </a:rPr>
              <a:t>miljoner</a:t>
            </a:r>
            <a:r>
              <a:rPr lang="en-GB" sz="900">
                <a:latin typeface="+mj-lt"/>
              </a:rPr>
              <a:t> m³ </a:t>
            </a:r>
            <a:r>
              <a:rPr lang="en-GB" sz="900" err="1">
                <a:latin typeface="+mj-lt"/>
              </a:rPr>
              <a:t>rundved</a:t>
            </a:r>
            <a:r>
              <a:rPr lang="en-GB" sz="900">
                <a:latin typeface="+mj-lt"/>
              </a:rPr>
              <a:t> för </a:t>
            </a:r>
            <a:r>
              <a:rPr lang="en-GB" sz="900" err="1">
                <a:latin typeface="+mj-lt"/>
              </a:rPr>
              <a:t>andra</a:t>
            </a:r>
            <a:r>
              <a:rPr lang="en-GB" sz="900">
                <a:latin typeface="+mj-lt"/>
              </a:rPr>
              <a:t> </a:t>
            </a:r>
            <a:r>
              <a:rPr lang="en-GB" sz="900" err="1">
                <a:latin typeface="+mj-lt"/>
              </a:rPr>
              <a:t>ändamål</a:t>
            </a:r>
            <a:r>
              <a:rPr lang="en-GB" sz="900">
                <a:latin typeface="+mj-lt"/>
              </a:rPr>
              <a:t>, </a:t>
            </a:r>
            <a:r>
              <a:rPr lang="en-GB" sz="900" err="1">
                <a:latin typeface="+mj-lt"/>
              </a:rPr>
              <a:t>såsom</a:t>
            </a:r>
            <a:r>
              <a:rPr lang="en-GB" sz="900">
                <a:latin typeface="+mj-lt"/>
              </a:rPr>
              <a:t> </a:t>
            </a:r>
            <a:r>
              <a:rPr lang="en-GB" sz="900" err="1">
                <a:latin typeface="+mj-lt"/>
              </a:rPr>
              <a:t>exempelvis</a:t>
            </a:r>
            <a:r>
              <a:rPr lang="en-GB" sz="900">
                <a:latin typeface="+mj-lt"/>
              </a:rPr>
              <a:t> </a:t>
            </a:r>
            <a:r>
              <a:rPr lang="en-GB" sz="900" err="1">
                <a:latin typeface="+mj-lt"/>
              </a:rPr>
              <a:t>brännved</a:t>
            </a:r>
            <a:r>
              <a:rPr lang="en-GB" sz="900">
                <a:latin typeface="+mj-lt"/>
              </a:rPr>
              <a:t> (</a:t>
            </a:r>
            <a:r>
              <a:rPr lang="en-GB" sz="900" err="1">
                <a:latin typeface="+mj-lt"/>
              </a:rPr>
              <a:t>biobränsle</a:t>
            </a:r>
            <a:r>
              <a:rPr lang="en-GB" sz="900">
                <a:latin typeface="+mj-lt"/>
              </a:rPr>
              <a:t>) </a:t>
            </a:r>
            <a:r>
              <a:rPr lang="en-GB" sz="900" err="1">
                <a:latin typeface="+mj-lt"/>
              </a:rPr>
              <a:t>och</a:t>
            </a:r>
            <a:r>
              <a:rPr lang="en-GB" sz="900">
                <a:latin typeface="+mj-lt"/>
              </a:rPr>
              <a:t> </a:t>
            </a:r>
            <a:r>
              <a:rPr lang="en-GB" sz="900" err="1">
                <a:latin typeface="+mj-lt"/>
              </a:rPr>
              <a:t>ved</a:t>
            </a:r>
            <a:r>
              <a:rPr lang="en-GB" sz="900">
                <a:latin typeface="+mj-lt"/>
              </a:rPr>
              <a:t> för </a:t>
            </a:r>
            <a:r>
              <a:rPr lang="en-GB" sz="900" err="1">
                <a:latin typeface="+mj-lt"/>
              </a:rPr>
              <a:t>husbehov</a:t>
            </a:r>
            <a:r>
              <a:rPr lang="en-GB" sz="900">
                <a:latin typeface="+mj-lt"/>
              </a:rPr>
              <a:t>.</a:t>
            </a:r>
          </a:p>
        </p:txBody>
      </p:sp>
      <p:sp>
        <p:nvSpPr>
          <p:cNvPr id="3" name="Triangle 2">
            <a:extLst>
              <a:ext uri="{FF2B5EF4-FFF2-40B4-BE49-F238E27FC236}">
                <a16:creationId xmlns:a16="http://schemas.microsoft.com/office/drawing/2014/main" id="{1D4E537C-16D3-FEEC-3916-4D54DB715613}"/>
              </a:ext>
            </a:extLst>
          </p:cNvPr>
          <p:cNvSpPr>
            <a:spLocks noChangeAspect="1"/>
          </p:cNvSpPr>
          <p:nvPr/>
        </p:nvSpPr>
        <p:spPr>
          <a:xfrm rot="10800000">
            <a:off x="7900306" y="3476959"/>
            <a:ext cx="1096673" cy="643199"/>
          </a:xfrm>
          <a:prstGeom prst="triangle">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14" name="TextBox 13">
            <a:extLst>
              <a:ext uri="{FF2B5EF4-FFF2-40B4-BE49-F238E27FC236}">
                <a16:creationId xmlns:a16="http://schemas.microsoft.com/office/drawing/2014/main" id="{8045683B-2B52-4B9E-880D-ED487F618275}"/>
              </a:ext>
            </a:extLst>
          </p:cNvPr>
          <p:cNvSpPr txBox="1"/>
          <p:nvPr/>
        </p:nvSpPr>
        <p:spPr>
          <a:xfrm>
            <a:off x="5350110" y="4371424"/>
            <a:ext cx="1332001" cy="1046440"/>
          </a:xfrm>
          <a:prstGeom prst="rect">
            <a:avLst/>
          </a:prstGeom>
          <a:noFill/>
        </p:spPr>
        <p:txBody>
          <a:bodyPr wrap="square" lIns="0" tIns="0" rIns="0" bIns="0">
            <a:spAutoFit/>
          </a:bodyPr>
          <a:lstStyle/>
          <a:p>
            <a:r>
              <a:rPr lang="en-GB" sz="3000" b="1">
                <a:solidFill>
                  <a:schemeClr val="accent2">
                    <a:lumMod val="75000"/>
                  </a:schemeClr>
                </a:solidFill>
                <a:latin typeface="+mj-lt"/>
              </a:rPr>
              <a:t>30,7</a:t>
            </a:r>
          </a:p>
          <a:p>
            <a:r>
              <a:rPr lang="en-GB" sz="2400" b="1" err="1">
                <a:solidFill>
                  <a:schemeClr val="accent2">
                    <a:lumMod val="75000"/>
                  </a:schemeClr>
                </a:solidFill>
                <a:latin typeface="+mj-lt"/>
              </a:rPr>
              <a:t>miljoner</a:t>
            </a:r>
            <a:endParaRPr lang="en-GB" sz="2400" b="1">
              <a:solidFill>
                <a:schemeClr val="accent2">
                  <a:lumMod val="75000"/>
                </a:schemeClr>
              </a:solidFill>
              <a:latin typeface="+mj-lt"/>
            </a:endParaRPr>
          </a:p>
          <a:p>
            <a:r>
              <a:rPr lang="en-GB" sz="1400">
                <a:latin typeface="+mj-lt"/>
              </a:rPr>
              <a:t>m³ </a:t>
            </a:r>
            <a:r>
              <a:rPr lang="en-GB" sz="1400" err="1">
                <a:latin typeface="+mj-lt"/>
              </a:rPr>
              <a:t>massaved</a:t>
            </a:r>
            <a:endParaRPr lang="en-GB" sz="1400">
              <a:latin typeface="+mj-lt"/>
            </a:endParaRPr>
          </a:p>
        </p:txBody>
      </p:sp>
      <p:sp>
        <p:nvSpPr>
          <p:cNvPr id="13" name="TextBox 12">
            <a:extLst>
              <a:ext uri="{FF2B5EF4-FFF2-40B4-BE49-F238E27FC236}">
                <a16:creationId xmlns:a16="http://schemas.microsoft.com/office/drawing/2014/main" id="{8672F837-8F4D-88B5-7A7F-8E1B48FBBDB6}"/>
              </a:ext>
            </a:extLst>
          </p:cNvPr>
          <p:cNvSpPr txBox="1"/>
          <p:nvPr/>
        </p:nvSpPr>
        <p:spPr>
          <a:xfrm>
            <a:off x="5350110" y="2364748"/>
            <a:ext cx="1332001" cy="1046440"/>
          </a:xfrm>
          <a:prstGeom prst="rect">
            <a:avLst/>
          </a:prstGeom>
          <a:noFill/>
        </p:spPr>
        <p:txBody>
          <a:bodyPr wrap="square" lIns="0" tIns="0" rIns="0" bIns="0">
            <a:spAutoFit/>
          </a:bodyPr>
          <a:lstStyle/>
          <a:p>
            <a:r>
              <a:rPr lang="en-GB" sz="3000" b="1">
                <a:solidFill>
                  <a:schemeClr val="accent2">
                    <a:lumMod val="75000"/>
                  </a:schemeClr>
                </a:solidFill>
                <a:latin typeface="+mj-lt"/>
              </a:rPr>
              <a:t>34,6</a:t>
            </a:r>
          </a:p>
          <a:p>
            <a:r>
              <a:rPr lang="en-GB" sz="2400" b="1" err="1">
                <a:solidFill>
                  <a:schemeClr val="accent2">
                    <a:lumMod val="75000"/>
                  </a:schemeClr>
                </a:solidFill>
                <a:latin typeface="+mj-lt"/>
              </a:rPr>
              <a:t>miljoner</a:t>
            </a:r>
            <a:endParaRPr lang="en-GB" sz="2400" b="1">
              <a:solidFill>
                <a:schemeClr val="accent2">
                  <a:lumMod val="75000"/>
                </a:schemeClr>
              </a:solidFill>
              <a:latin typeface="+mj-lt"/>
            </a:endParaRPr>
          </a:p>
          <a:p>
            <a:r>
              <a:rPr lang="en-GB" sz="1400">
                <a:latin typeface="+mj-lt"/>
              </a:rPr>
              <a:t>m³ </a:t>
            </a:r>
            <a:r>
              <a:rPr lang="en-GB" sz="1400" err="1">
                <a:latin typeface="+mj-lt"/>
              </a:rPr>
              <a:t>sågtimmer</a:t>
            </a:r>
            <a:endParaRPr lang="en-GB" sz="1400">
              <a:latin typeface="+mj-lt"/>
            </a:endParaRPr>
          </a:p>
        </p:txBody>
      </p:sp>
      <p:pic>
        <p:nvPicPr>
          <p:cNvPr id="42" name="Picture 41" descr="A pile of cut logs in the forest&#10;&#10;AI-generated content may be incorrect.">
            <a:extLst>
              <a:ext uri="{FF2B5EF4-FFF2-40B4-BE49-F238E27FC236}">
                <a16:creationId xmlns:a16="http://schemas.microsoft.com/office/drawing/2014/main" id="{B07A83FF-05C6-9B82-3163-CF2076F93D9B}"/>
              </a:ext>
            </a:extLst>
          </p:cNvPr>
          <p:cNvPicPr>
            <a:picLocks noChangeAspect="1"/>
          </p:cNvPicPr>
          <p:nvPr/>
        </p:nvPicPr>
        <p:blipFill rotWithShape="1">
          <a:blip r:embed="rId2">
            <a:extLst>
              <a:ext uri="{28A0092B-C50C-407E-A947-70E740481C1C}">
                <a14:useLocalDpi xmlns:a14="http://schemas.microsoft.com/office/drawing/2010/main" val="0"/>
              </a:ext>
            </a:extLst>
          </a:blip>
          <a:srcRect l="16964" r="16964"/>
          <a:stretch>
            <a:fillRect/>
          </a:stretch>
        </p:blipFill>
        <p:spPr>
          <a:xfrm>
            <a:off x="478684" y="1901570"/>
            <a:ext cx="900000" cy="900000"/>
          </a:xfrm>
          <a:prstGeom prst="ellipse">
            <a:avLst/>
          </a:prstGeom>
        </p:spPr>
      </p:pic>
      <p:pic>
        <p:nvPicPr>
          <p:cNvPr id="43" name="Picture 42" descr="A pile of cut logs&#10;&#10;AI-generated content may be incorrect.">
            <a:extLst>
              <a:ext uri="{FF2B5EF4-FFF2-40B4-BE49-F238E27FC236}">
                <a16:creationId xmlns:a16="http://schemas.microsoft.com/office/drawing/2014/main" id="{3B654FE6-BF48-6558-E843-4FDFCC5AADA9}"/>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r="16667"/>
          <a:stretch>
            <a:fillRect/>
          </a:stretch>
        </p:blipFill>
        <p:spPr>
          <a:xfrm>
            <a:off x="478581" y="4865341"/>
            <a:ext cx="900206" cy="900000"/>
          </a:xfrm>
          <a:prstGeom prst="ellipse">
            <a:avLst/>
          </a:prstGeom>
        </p:spPr>
      </p:pic>
      <p:sp>
        <p:nvSpPr>
          <p:cNvPr id="56" name="Triangle 55">
            <a:extLst>
              <a:ext uri="{FF2B5EF4-FFF2-40B4-BE49-F238E27FC236}">
                <a16:creationId xmlns:a16="http://schemas.microsoft.com/office/drawing/2014/main" id="{EE95969C-51F7-A4CC-71DF-B0503113E7C1}"/>
              </a:ext>
            </a:extLst>
          </p:cNvPr>
          <p:cNvSpPr>
            <a:spLocks noChangeAspect="1"/>
          </p:cNvSpPr>
          <p:nvPr/>
        </p:nvSpPr>
        <p:spPr>
          <a:xfrm rot="10800000">
            <a:off x="8095034" y="2049313"/>
            <a:ext cx="277195" cy="162575"/>
          </a:xfrm>
          <a:prstGeom prst="triangl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57" name="Triangle 56">
            <a:extLst>
              <a:ext uri="{FF2B5EF4-FFF2-40B4-BE49-F238E27FC236}">
                <a16:creationId xmlns:a16="http://schemas.microsoft.com/office/drawing/2014/main" id="{826B799E-F530-51C7-343F-44F79F3983BE}"/>
              </a:ext>
            </a:extLst>
          </p:cNvPr>
          <p:cNvSpPr>
            <a:spLocks noChangeAspect="1"/>
          </p:cNvSpPr>
          <p:nvPr/>
        </p:nvSpPr>
        <p:spPr>
          <a:xfrm rot="10800000" flipV="1">
            <a:off x="8095034" y="5695380"/>
            <a:ext cx="277195" cy="162575"/>
          </a:xfrm>
          <a:prstGeom prst="triangl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29" name="Right Arrow 28">
            <a:extLst>
              <a:ext uri="{FF2B5EF4-FFF2-40B4-BE49-F238E27FC236}">
                <a16:creationId xmlns:a16="http://schemas.microsoft.com/office/drawing/2014/main" id="{9A0651E1-970A-6952-FB1A-C4A3F4DBDB95}"/>
              </a:ext>
            </a:extLst>
          </p:cNvPr>
          <p:cNvSpPr/>
          <p:nvPr/>
        </p:nvSpPr>
        <p:spPr>
          <a:xfrm>
            <a:off x="6815750" y="2655294"/>
            <a:ext cx="814273" cy="403332"/>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32" name="Right Arrow 31">
            <a:extLst>
              <a:ext uri="{FF2B5EF4-FFF2-40B4-BE49-F238E27FC236}">
                <a16:creationId xmlns:a16="http://schemas.microsoft.com/office/drawing/2014/main" id="{A336ECAB-E085-F4C3-F0A0-5E70049EE430}"/>
              </a:ext>
            </a:extLst>
          </p:cNvPr>
          <p:cNvSpPr/>
          <p:nvPr/>
        </p:nvSpPr>
        <p:spPr>
          <a:xfrm>
            <a:off x="6815749" y="4692978"/>
            <a:ext cx="814273" cy="403332"/>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27" name="Bent Arrow 26">
            <a:extLst>
              <a:ext uri="{FF2B5EF4-FFF2-40B4-BE49-F238E27FC236}">
                <a16:creationId xmlns:a16="http://schemas.microsoft.com/office/drawing/2014/main" id="{8C2A166F-648C-2688-C955-2E877EEF10C8}"/>
              </a:ext>
            </a:extLst>
          </p:cNvPr>
          <p:cNvSpPr/>
          <p:nvPr/>
        </p:nvSpPr>
        <p:spPr>
          <a:xfrm>
            <a:off x="4405610" y="2655294"/>
            <a:ext cx="813816" cy="868680"/>
          </a:xfrm>
          <a:prstGeom prst="ben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solidFill>
                <a:schemeClr val="tx1"/>
              </a:solidFill>
              <a:cs typeface="Arial" panose="020B0604020202020204" pitchFamily="34" charset="0"/>
            </a:endParaRPr>
          </a:p>
        </p:txBody>
      </p:sp>
      <p:sp>
        <p:nvSpPr>
          <p:cNvPr id="28" name="Bent Arrow 27">
            <a:extLst>
              <a:ext uri="{FF2B5EF4-FFF2-40B4-BE49-F238E27FC236}">
                <a16:creationId xmlns:a16="http://schemas.microsoft.com/office/drawing/2014/main" id="{57435550-154F-434F-B517-C3D72C320247}"/>
              </a:ext>
            </a:extLst>
          </p:cNvPr>
          <p:cNvSpPr/>
          <p:nvPr/>
        </p:nvSpPr>
        <p:spPr>
          <a:xfrm flipV="1">
            <a:off x="4405610" y="4219858"/>
            <a:ext cx="813816" cy="868680"/>
          </a:xfrm>
          <a:prstGeom prst="ben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solidFill>
                <a:schemeClr val="tx1"/>
              </a:solidFill>
              <a:cs typeface="Arial" panose="020B0604020202020204" pitchFamily="34" charset="0"/>
            </a:endParaRPr>
          </a:p>
        </p:txBody>
      </p:sp>
      <p:sp>
        <p:nvSpPr>
          <p:cNvPr id="35" name="Rectangle 34">
            <a:extLst>
              <a:ext uri="{FF2B5EF4-FFF2-40B4-BE49-F238E27FC236}">
                <a16:creationId xmlns:a16="http://schemas.microsoft.com/office/drawing/2014/main" id="{5BB56C42-057E-5756-F97F-9582E0E798E0}"/>
              </a:ext>
            </a:extLst>
          </p:cNvPr>
          <p:cNvSpPr/>
          <p:nvPr/>
        </p:nvSpPr>
        <p:spPr>
          <a:xfrm>
            <a:off x="3795021" y="3735507"/>
            <a:ext cx="813816" cy="21544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pic>
        <p:nvPicPr>
          <p:cNvPr id="38" name="Picture 37" descr="A group of trees in a forest&#10;&#10;AI-generated content may be incorrect.">
            <a:extLst>
              <a:ext uri="{FF2B5EF4-FFF2-40B4-BE49-F238E27FC236}">
                <a16:creationId xmlns:a16="http://schemas.microsoft.com/office/drawing/2014/main" id="{661F6EB1-16C9-2BC2-F92D-10281666A8A6}"/>
              </a:ext>
            </a:extLst>
          </p:cNvPr>
          <p:cNvPicPr>
            <a:picLocks noChangeAspect="1"/>
          </p:cNvPicPr>
          <p:nvPr/>
        </p:nvPicPr>
        <p:blipFill>
          <a:blip r:embed="rId4">
            <a:extLst>
              <a:ext uri="{28A0092B-C50C-407E-A947-70E740481C1C}">
                <a14:useLocalDpi xmlns:a14="http://schemas.microsoft.com/office/drawing/2010/main" val="0"/>
              </a:ext>
            </a:extLst>
          </a:blip>
          <a:srcRect t="38258"/>
          <a:stretch>
            <a:fillRect/>
          </a:stretch>
        </p:blipFill>
        <p:spPr>
          <a:xfrm>
            <a:off x="334963" y="3075792"/>
            <a:ext cx="3672976" cy="1511848"/>
          </a:xfrm>
          <a:prstGeom prst="rect">
            <a:avLst/>
          </a:prstGeom>
        </p:spPr>
      </p:pic>
      <p:sp>
        <p:nvSpPr>
          <p:cNvPr id="30" name="TextBox 29">
            <a:extLst>
              <a:ext uri="{FF2B5EF4-FFF2-40B4-BE49-F238E27FC236}">
                <a16:creationId xmlns:a16="http://schemas.microsoft.com/office/drawing/2014/main" id="{B3D53B24-D455-90AE-7B09-D352D1DDC692}"/>
              </a:ext>
            </a:extLst>
          </p:cNvPr>
          <p:cNvSpPr txBox="1"/>
          <p:nvPr/>
        </p:nvSpPr>
        <p:spPr>
          <a:xfrm>
            <a:off x="790086" y="3944401"/>
            <a:ext cx="2643330" cy="461665"/>
          </a:xfrm>
          <a:prstGeom prst="rect">
            <a:avLst/>
          </a:prstGeom>
          <a:noFill/>
        </p:spPr>
        <p:txBody>
          <a:bodyPr wrap="square" lIns="0" tIns="0" rIns="0" bIns="0" anchor="ctr" anchorCtr="0">
            <a:spAutoFit/>
          </a:bodyPr>
          <a:lstStyle/>
          <a:p>
            <a:r>
              <a:rPr lang="en-GB" sz="3000" b="1" err="1">
                <a:solidFill>
                  <a:schemeClr val="accent1">
                    <a:lumMod val="60000"/>
                    <a:lumOff val="40000"/>
                  </a:schemeClr>
                </a:solidFill>
                <a:latin typeface="Century Gothic" panose="020B0502020202020204" pitchFamily="34" charset="0"/>
              </a:rPr>
              <a:t>Från</a:t>
            </a:r>
            <a:r>
              <a:rPr lang="en-GB" sz="3000" b="1">
                <a:solidFill>
                  <a:schemeClr val="accent1">
                    <a:lumMod val="60000"/>
                    <a:lumOff val="40000"/>
                  </a:schemeClr>
                </a:solidFill>
                <a:latin typeface="Century Gothic" panose="020B0502020202020204" pitchFamily="34" charset="0"/>
              </a:rPr>
              <a:t> </a:t>
            </a:r>
            <a:r>
              <a:rPr lang="en-GB" sz="3000" b="1" err="1">
                <a:solidFill>
                  <a:schemeClr val="accent1">
                    <a:lumMod val="60000"/>
                    <a:lumOff val="40000"/>
                  </a:schemeClr>
                </a:solidFill>
                <a:latin typeface="Century Gothic" panose="020B0502020202020204" pitchFamily="34" charset="0"/>
              </a:rPr>
              <a:t>skogen</a:t>
            </a:r>
            <a:r>
              <a:rPr lang="en-GB" sz="3000" b="1">
                <a:solidFill>
                  <a:schemeClr val="accent1">
                    <a:lumMod val="60000"/>
                    <a:lumOff val="40000"/>
                  </a:schemeClr>
                </a:solidFill>
                <a:latin typeface="Century Gothic" panose="020B0502020202020204" pitchFamily="34" charset="0"/>
              </a:rPr>
              <a:t>*</a:t>
            </a:r>
          </a:p>
        </p:txBody>
      </p:sp>
      <p:pic>
        <p:nvPicPr>
          <p:cNvPr id="47" name="Picture 46" descr="A close-up of a corrugated cardboard&#10;&#10;AI-generated content may be incorrect.">
            <a:extLst>
              <a:ext uri="{FF2B5EF4-FFF2-40B4-BE49-F238E27FC236}">
                <a16:creationId xmlns:a16="http://schemas.microsoft.com/office/drawing/2014/main" id="{8726D109-08F7-C962-C60D-51787847EBAB}"/>
              </a:ext>
            </a:extLst>
          </p:cNvPr>
          <p:cNvPicPr>
            <a:picLocks noChangeAspect="1"/>
          </p:cNvPicPr>
          <p:nvPr/>
        </p:nvPicPr>
        <p:blipFill>
          <a:blip r:embed="rId5">
            <a:extLst>
              <a:ext uri="{28A0092B-C50C-407E-A947-70E740481C1C}">
                <a14:useLocalDpi xmlns:a14="http://schemas.microsoft.com/office/drawing/2010/main" val="0"/>
              </a:ext>
            </a:extLst>
          </a:blip>
          <a:srcRect l="14799"/>
          <a:stretch>
            <a:fillRect/>
          </a:stretch>
        </p:blipFill>
        <p:spPr>
          <a:xfrm>
            <a:off x="10160910" y="4146407"/>
            <a:ext cx="1700018" cy="1496474"/>
          </a:xfrm>
          <a:prstGeom prst="rect">
            <a:avLst/>
          </a:prstGeom>
        </p:spPr>
      </p:pic>
      <p:pic>
        <p:nvPicPr>
          <p:cNvPr id="51" name="Picture 50" descr="A stack of wood planks&#10;&#10;AI-generated content may be incorrect.">
            <a:extLst>
              <a:ext uri="{FF2B5EF4-FFF2-40B4-BE49-F238E27FC236}">
                <a16:creationId xmlns:a16="http://schemas.microsoft.com/office/drawing/2014/main" id="{1A6B5B17-7BA6-2CD3-90D7-BC215F89A9D2}"/>
              </a:ext>
            </a:extLst>
          </p:cNvPr>
          <p:cNvPicPr>
            <a:picLocks noChangeAspect="1"/>
          </p:cNvPicPr>
          <p:nvPr/>
        </p:nvPicPr>
        <p:blipFill>
          <a:blip r:embed="rId6">
            <a:extLst>
              <a:ext uri="{28A0092B-C50C-407E-A947-70E740481C1C}">
                <a14:useLocalDpi xmlns:a14="http://schemas.microsoft.com/office/drawing/2010/main" val="0"/>
              </a:ext>
            </a:extLst>
          </a:blip>
          <a:srcRect r="19058" b="12726"/>
          <a:stretch>
            <a:fillRect/>
          </a:stretch>
        </p:blipFill>
        <p:spPr>
          <a:xfrm>
            <a:off x="10160910" y="2278362"/>
            <a:ext cx="1696128" cy="1219212"/>
          </a:xfrm>
          <a:prstGeom prst="rect">
            <a:avLst/>
          </a:prstGeom>
        </p:spPr>
      </p:pic>
      <p:sp>
        <p:nvSpPr>
          <p:cNvPr id="52" name="Rectangle 51">
            <a:extLst>
              <a:ext uri="{FF2B5EF4-FFF2-40B4-BE49-F238E27FC236}">
                <a16:creationId xmlns:a16="http://schemas.microsoft.com/office/drawing/2014/main" id="{59DD255F-9914-EBEB-86AA-42AAD0DC4E1A}"/>
              </a:ext>
            </a:extLst>
          </p:cNvPr>
          <p:cNvSpPr/>
          <p:nvPr/>
        </p:nvSpPr>
        <p:spPr>
          <a:xfrm rot="5400000">
            <a:off x="4100316" y="3736269"/>
            <a:ext cx="813816" cy="20322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53" name="Triangle 52">
            <a:extLst>
              <a:ext uri="{FF2B5EF4-FFF2-40B4-BE49-F238E27FC236}">
                <a16:creationId xmlns:a16="http://schemas.microsoft.com/office/drawing/2014/main" id="{79AC90EB-FF27-803E-8450-400C7A35667D}"/>
              </a:ext>
            </a:extLst>
          </p:cNvPr>
          <p:cNvSpPr>
            <a:spLocks noChangeAspect="1"/>
          </p:cNvSpPr>
          <p:nvPr/>
        </p:nvSpPr>
        <p:spPr>
          <a:xfrm rot="10800000" flipV="1">
            <a:off x="790086" y="2913217"/>
            <a:ext cx="277195" cy="162575"/>
          </a:xfrm>
          <a:prstGeom prst="triangle">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60" name="Triangle 59">
            <a:extLst>
              <a:ext uri="{FF2B5EF4-FFF2-40B4-BE49-F238E27FC236}">
                <a16:creationId xmlns:a16="http://schemas.microsoft.com/office/drawing/2014/main" id="{36FD4BD4-69B9-3D47-3F0D-78AE5DF209C6}"/>
              </a:ext>
            </a:extLst>
          </p:cNvPr>
          <p:cNvSpPr>
            <a:spLocks noChangeAspect="1"/>
          </p:cNvSpPr>
          <p:nvPr/>
        </p:nvSpPr>
        <p:spPr>
          <a:xfrm flipV="1">
            <a:off x="790086" y="4587640"/>
            <a:ext cx="277195" cy="162575"/>
          </a:xfrm>
          <a:prstGeom prst="triangle">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Tree>
    <p:extLst>
      <p:ext uri="{BB962C8B-B14F-4D97-AF65-F5344CB8AC3E}">
        <p14:creationId xmlns:p14="http://schemas.microsoft.com/office/powerpoint/2010/main" val="3953567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6CC9B-BDA1-4335-6D4B-9612F0D853F1}"/>
            </a:ext>
          </a:extLst>
        </p:cNvPr>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AB92213-2BAA-DC2F-0D59-2D991E38F90F}"/>
              </a:ext>
            </a:extLst>
          </p:cNvPr>
          <p:cNvPicPr>
            <a:picLocks noGrp="1" noChangeAspect="1"/>
          </p:cNvPicPr>
          <p:nvPr>
            <p:ph idx="1"/>
          </p:nvPr>
        </p:nvPicPr>
        <p:blipFill>
          <a:blip r:embed="rId3"/>
          <a:srcRect l="20490" r="20361"/>
          <a:stretch>
            <a:fillRect/>
          </a:stretch>
        </p:blipFill>
        <p:spPr>
          <a:xfrm>
            <a:off x="2498103" y="0"/>
            <a:ext cx="7211506" cy="6858000"/>
          </a:xfrm>
          <a:noFill/>
        </p:spPr>
      </p:pic>
      <p:sp>
        <p:nvSpPr>
          <p:cNvPr id="2" name="Rubrik 1">
            <a:extLst>
              <a:ext uri="{FF2B5EF4-FFF2-40B4-BE49-F238E27FC236}">
                <a16:creationId xmlns:a16="http://schemas.microsoft.com/office/drawing/2014/main" id="{6FB1ACDE-DB78-C36C-F4E5-FA1273649B53}"/>
              </a:ext>
            </a:extLst>
          </p:cNvPr>
          <p:cNvSpPr>
            <a:spLocks noGrp="1"/>
          </p:cNvSpPr>
          <p:nvPr>
            <p:ph type="title"/>
          </p:nvPr>
        </p:nvSpPr>
        <p:spPr/>
        <p:txBody>
          <a:bodyPr anchor="t">
            <a:normAutofit/>
          </a:bodyPr>
          <a:lstStyle/>
          <a:p>
            <a:r>
              <a:rPr lang="en-GB" err="1"/>
              <a:t>Så</a:t>
            </a:r>
            <a:r>
              <a:rPr lang="en-GB"/>
              <a:t> </a:t>
            </a:r>
            <a:r>
              <a:rPr lang="en-GB" err="1"/>
              <a:t>här</a:t>
            </a:r>
            <a:r>
              <a:rPr lang="en-GB"/>
              <a:t> </a:t>
            </a:r>
            <a:r>
              <a:rPr lang="en-GB" err="1"/>
              <a:t>fungerar</a:t>
            </a:r>
            <a:r>
              <a:rPr lang="en-GB"/>
              <a:t> </a:t>
            </a:r>
            <a:r>
              <a:rPr lang="en-GB" err="1"/>
              <a:t>skogsnäringens</a:t>
            </a:r>
            <a:r>
              <a:rPr lang="en-GB"/>
              <a:t> </a:t>
            </a:r>
            <a:r>
              <a:rPr lang="en-GB" err="1"/>
              <a:t>cirkulära</a:t>
            </a:r>
            <a:r>
              <a:rPr lang="en-GB"/>
              <a:t> </a:t>
            </a:r>
            <a:r>
              <a:rPr lang="en-GB" err="1"/>
              <a:t>kretslopp</a:t>
            </a:r>
            <a:endParaRPr lang="en-GB"/>
          </a:p>
        </p:txBody>
      </p:sp>
      <p:sp>
        <p:nvSpPr>
          <p:cNvPr id="4" name="Platshållare för sidfot 3">
            <a:extLst>
              <a:ext uri="{FF2B5EF4-FFF2-40B4-BE49-F238E27FC236}">
                <a16:creationId xmlns:a16="http://schemas.microsoft.com/office/drawing/2014/main" id="{BB2B9C80-3DCF-E471-DF13-F4DEB3A205E2}"/>
              </a:ext>
            </a:extLst>
          </p:cNvPr>
          <p:cNvSpPr>
            <a:spLocks noGrp="1"/>
          </p:cNvSpPr>
          <p:nvPr>
            <p:ph type="ftr" sz="quarter" idx="11"/>
          </p:nvPr>
        </p:nvSpPr>
        <p:spPr/>
        <p:txBody>
          <a:bodyPr anchor="t">
            <a:normAutofit/>
          </a:bodyPr>
          <a:lstStyle/>
          <a:p>
            <a:r>
              <a:rPr lang="en-GB"/>
              <a:t>Fakta om </a:t>
            </a:r>
            <a:r>
              <a:rPr lang="en-GB" err="1"/>
              <a:t>svensk</a:t>
            </a:r>
            <a:r>
              <a:rPr lang="en-GB"/>
              <a:t> </a:t>
            </a:r>
            <a:r>
              <a:rPr lang="en-GB" err="1"/>
              <a:t>skogsindustri</a:t>
            </a:r>
            <a:endParaRPr lang="en-GB"/>
          </a:p>
        </p:txBody>
      </p:sp>
      <p:sp>
        <p:nvSpPr>
          <p:cNvPr id="3" name="Text Placeholder 2">
            <a:extLst>
              <a:ext uri="{FF2B5EF4-FFF2-40B4-BE49-F238E27FC236}">
                <a16:creationId xmlns:a16="http://schemas.microsoft.com/office/drawing/2014/main" id="{3C7FACCB-EB5C-CEA6-1200-D1460DB433DD}"/>
              </a:ext>
            </a:extLst>
          </p:cNvPr>
          <p:cNvSpPr>
            <a:spLocks noGrp="1"/>
          </p:cNvSpPr>
          <p:nvPr>
            <p:ph type="body" sz="quarter" idx="16"/>
          </p:nvPr>
        </p:nvSpPr>
        <p:spPr/>
        <p:txBody>
          <a:bodyPr/>
          <a:lstStyle/>
          <a:p>
            <a:endParaRPr lang="sv-SE"/>
          </a:p>
        </p:txBody>
      </p:sp>
      <p:sp>
        <p:nvSpPr>
          <p:cNvPr id="5" name="TextBox 4">
            <a:extLst>
              <a:ext uri="{FF2B5EF4-FFF2-40B4-BE49-F238E27FC236}">
                <a16:creationId xmlns:a16="http://schemas.microsoft.com/office/drawing/2014/main" id="{350D8FBA-C28F-271C-32F5-5D251A2EB8F1}"/>
              </a:ext>
            </a:extLst>
          </p:cNvPr>
          <p:cNvSpPr txBox="1"/>
          <p:nvPr/>
        </p:nvSpPr>
        <p:spPr>
          <a:xfrm>
            <a:off x="334963" y="2214938"/>
            <a:ext cx="2163140" cy="3385542"/>
          </a:xfrm>
          <a:prstGeom prst="rect">
            <a:avLst/>
          </a:prstGeom>
          <a:noFill/>
        </p:spPr>
        <p:txBody>
          <a:bodyPr wrap="square" lIns="0" tIns="0" rIns="0" bIns="0" rtlCol="0">
            <a:spAutoFit/>
          </a:bodyPr>
          <a:lstStyle/>
          <a:p>
            <a:r>
              <a:rPr lang="sv-SE" sz="1100" b="1">
                <a:solidFill>
                  <a:schemeClr val="tx2">
                    <a:lumMod val="75000"/>
                  </a:schemeClr>
                </a:solidFill>
                <a:latin typeface="+mj-lt"/>
                <a:cs typeface="Arial" panose="020B0604020202020204" pitchFamily="34" charset="0"/>
              </a:rPr>
              <a:t>Fotosyntes</a:t>
            </a:r>
          </a:p>
          <a:p>
            <a:r>
              <a:rPr lang="sv-SE" sz="1100">
                <a:latin typeface="+mj-lt"/>
                <a:cs typeface="Arial" panose="020B0604020202020204" pitchFamily="34" charset="0"/>
              </a:rPr>
              <a:t>Växande träd omvandlar solljus, luftens koldioxid och markens vatten till ved. Genom fotosyntesen binds koldioxid in som kol i det som växer.</a:t>
            </a:r>
          </a:p>
          <a:p>
            <a:endParaRPr lang="sv-SE" sz="1100">
              <a:latin typeface="+mj-lt"/>
              <a:cs typeface="Arial" panose="020B0604020202020204" pitchFamily="34" charset="0"/>
            </a:endParaRPr>
          </a:p>
          <a:p>
            <a:r>
              <a:rPr lang="sv-SE" sz="1100" b="1">
                <a:solidFill>
                  <a:schemeClr val="tx2">
                    <a:lumMod val="75000"/>
                  </a:schemeClr>
                </a:solidFill>
                <a:latin typeface="+mj-lt"/>
                <a:cs typeface="Arial" panose="020B0604020202020204" pitchFamily="34" charset="0"/>
              </a:rPr>
              <a:t>Skog</a:t>
            </a:r>
          </a:p>
          <a:p>
            <a:r>
              <a:rPr lang="sv-SE" sz="1100">
                <a:latin typeface="+mj-lt"/>
                <a:cs typeface="Arial" panose="020B0604020202020204" pitchFamily="34" charset="0"/>
              </a:rPr>
              <a:t>När träden är fullvuxna, skördas de. Nya plantor planteras efter avverkning.</a:t>
            </a:r>
          </a:p>
          <a:p>
            <a:endParaRPr lang="sv-SE" sz="1100">
              <a:latin typeface="+mj-lt"/>
              <a:cs typeface="Arial" panose="020B0604020202020204" pitchFamily="34" charset="0"/>
            </a:endParaRPr>
          </a:p>
          <a:p>
            <a:r>
              <a:rPr lang="sv-SE" sz="1100" b="1">
                <a:solidFill>
                  <a:schemeClr val="tx2">
                    <a:lumMod val="75000"/>
                  </a:schemeClr>
                </a:solidFill>
                <a:latin typeface="+mj-lt"/>
                <a:cs typeface="Arial" panose="020B0604020202020204" pitchFamily="34" charset="0"/>
              </a:rPr>
              <a:t>Produktion</a:t>
            </a:r>
          </a:p>
          <a:p>
            <a:r>
              <a:rPr lang="sv-SE" sz="1100">
                <a:latin typeface="+mj-lt"/>
                <a:cs typeface="Arial" panose="020B0604020202020204" pitchFamily="34" charset="0"/>
              </a:rPr>
              <a:t>De träd som skördas blir ­produkter, som till exempel virke till hus och möbler, eller kartong, papper eller textil. Dessa produkter fortsätter lagra det kol som de växande träden har bundit in.</a:t>
            </a:r>
          </a:p>
        </p:txBody>
      </p:sp>
      <p:sp>
        <p:nvSpPr>
          <p:cNvPr id="6" name="TextBox 5">
            <a:extLst>
              <a:ext uri="{FF2B5EF4-FFF2-40B4-BE49-F238E27FC236}">
                <a16:creationId xmlns:a16="http://schemas.microsoft.com/office/drawing/2014/main" id="{3E0BEE8E-E44B-9174-B609-318EF6C3B89C}"/>
              </a:ext>
            </a:extLst>
          </p:cNvPr>
          <p:cNvSpPr txBox="1"/>
          <p:nvPr/>
        </p:nvSpPr>
        <p:spPr>
          <a:xfrm>
            <a:off x="9703324" y="2214938"/>
            <a:ext cx="2163141" cy="4062651"/>
          </a:xfrm>
          <a:prstGeom prst="rect">
            <a:avLst/>
          </a:prstGeom>
          <a:noFill/>
        </p:spPr>
        <p:txBody>
          <a:bodyPr wrap="square" lIns="0" tIns="0" rIns="0" bIns="0" rtlCol="0">
            <a:spAutoFit/>
          </a:bodyPr>
          <a:lstStyle/>
          <a:p>
            <a:r>
              <a:rPr lang="sv-SE" sz="1100" b="1">
                <a:solidFill>
                  <a:schemeClr val="tx2">
                    <a:lumMod val="75000"/>
                  </a:schemeClr>
                </a:solidFill>
                <a:latin typeface="+mj-lt"/>
                <a:cs typeface="Arial" panose="020B0604020202020204" pitchFamily="34" charset="0"/>
              </a:rPr>
              <a:t>Innovation</a:t>
            </a:r>
          </a:p>
          <a:p>
            <a:r>
              <a:rPr lang="sv-SE" sz="1100">
                <a:latin typeface="+mj-lt"/>
                <a:cs typeface="Arial" panose="020B0604020202020204" pitchFamily="34" charset="0"/>
              </a:rPr>
              <a:t>Det pågår en ständig utveckling av produkter </a:t>
            </a:r>
            <a:br>
              <a:rPr lang="sv-SE" sz="1100">
                <a:latin typeface="+mj-lt"/>
                <a:cs typeface="Arial" panose="020B0604020202020204" pitchFamily="34" charset="0"/>
              </a:rPr>
            </a:br>
            <a:r>
              <a:rPr lang="sv-SE" sz="1100">
                <a:latin typeface="+mj-lt"/>
                <a:cs typeface="Arial" panose="020B0604020202020204" pitchFamily="34" charset="0"/>
              </a:rPr>
              <a:t>och processer för att öka resurseffektiviteten och förädlingsgraden.</a:t>
            </a:r>
          </a:p>
          <a:p>
            <a:endParaRPr lang="sv-SE" sz="1100">
              <a:solidFill>
                <a:schemeClr val="tx2">
                  <a:lumMod val="75000"/>
                </a:schemeClr>
              </a:solidFill>
              <a:latin typeface="+mj-lt"/>
              <a:cs typeface="Arial" panose="020B0604020202020204" pitchFamily="34" charset="0"/>
            </a:endParaRPr>
          </a:p>
          <a:p>
            <a:r>
              <a:rPr lang="sv-SE" sz="1100" b="1">
                <a:solidFill>
                  <a:schemeClr val="tx2">
                    <a:lumMod val="75000"/>
                  </a:schemeClr>
                </a:solidFill>
                <a:latin typeface="+mj-lt"/>
                <a:cs typeface="Arial" panose="020B0604020202020204" pitchFamily="34" charset="0"/>
              </a:rPr>
              <a:t>Återvinning och återbruk</a:t>
            </a:r>
          </a:p>
          <a:p>
            <a:r>
              <a:rPr lang="sv-SE" sz="1100">
                <a:latin typeface="+mj-lt"/>
                <a:cs typeface="Arial" panose="020B0604020202020204" pitchFamily="34" charset="0"/>
              </a:rPr>
              <a:t>Fibern tål att återvinnas många gånger om. Fiberbaserade ­förpackningar har en hög åter­­vinningsgrad, och intresset för att återbruka mer byggmaterial i trä ökar.</a:t>
            </a:r>
          </a:p>
          <a:p>
            <a:endParaRPr lang="sv-SE" sz="1100">
              <a:solidFill>
                <a:schemeClr val="tx2">
                  <a:lumMod val="75000"/>
                </a:schemeClr>
              </a:solidFill>
              <a:latin typeface="+mj-lt"/>
              <a:cs typeface="Arial" panose="020B0604020202020204" pitchFamily="34" charset="0"/>
            </a:endParaRPr>
          </a:p>
          <a:p>
            <a:r>
              <a:rPr lang="sv-SE" sz="1100" b="1">
                <a:solidFill>
                  <a:schemeClr val="tx2">
                    <a:lumMod val="75000"/>
                  </a:schemeClr>
                </a:solidFill>
                <a:latin typeface="+mj-lt"/>
                <a:cs typeface="Arial" panose="020B0604020202020204" pitchFamily="34" charset="0"/>
              </a:rPr>
              <a:t>Bioenergi</a:t>
            </a:r>
          </a:p>
          <a:p>
            <a:r>
              <a:rPr lang="sv-SE" sz="1100">
                <a:latin typeface="+mj-lt"/>
                <a:cs typeface="Arial" panose="020B0604020202020204" pitchFamily="34" charset="0"/>
              </a:rPr>
              <a:t>När träfibern är uttjänt kan den tillsammans med restprodukter</a:t>
            </a:r>
          </a:p>
          <a:p>
            <a:r>
              <a:rPr lang="sv-SE" sz="1100">
                <a:latin typeface="+mj-lt"/>
                <a:cs typeface="Arial" panose="020B0604020202020204" pitchFamily="34" charset="0"/>
              </a:rPr>
              <a:t>från skogsindustrin bli bioenergi för uppvärmning, el och driv­medel. Då avges biogen koldioxid, som växande träd tar upp i ­fotosyntesen. Därmed sluts också krets­loppet.</a:t>
            </a:r>
          </a:p>
        </p:txBody>
      </p:sp>
    </p:spTree>
    <p:extLst>
      <p:ext uri="{BB962C8B-B14F-4D97-AF65-F5344CB8AC3E}">
        <p14:creationId xmlns:p14="http://schemas.microsoft.com/office/powerpoint/2010/main" val="1385847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9B8B210-EBA9-D1FE-41D1-82D5AC945A14}"/>
              </a:ext>
            </a:extLst>
          </p:cNvPr>
          <p:cNvSpPr>
            <a:spLocks noGrp="1"/>
          </p:cNvSpPr>
          <p:nvPr>
            <p:ph type="body" sz="quarter" idx="16"/>
          </p:nvPr>
        </p:nvSpPr>
        <p:spPr>
          <a:xfrm>
            <a:off x="338138" y="6506335"/>
            <a:ext cx="4320000" cy="151200"/>
          </a:xfrm>
        </p:spPr>
        <p:txBody>
          <a:bodyPr/>
          <a:lstStyle/>
          <a:p>
            <a:r>
              <a:rPr lang="en-GB"/>
              <a:t>Källa: </a:t>
            </a:r>
            <a:r>
              <a:rPr lang="en-GB" err="1"/>
              <a:t>Naturvårdsverket</a:t>
            </a:r>
            <a:r>
              <a:rPr lang="en-GB"/>
              <a:t> 2024</a:t>
            </a:r>
          </a:p>
        </p:txBody>
      </p:sp>
      <p:sp>
        <p:nvSpPr>
          <p:cNvPr id="2" name="Title 1">
            <a:extLst>
              <a:ext uri="{FF2B5EF4-FFF2-40B4-BE49-F238E27FC236}">
                <a16:creationId xmlns:a16="http://schemas.microsoft.com/office/drawing/2014/main" id="{82377526-2FA3-D0B2-B6D9-4B368999A18E}"/>
              </a:ext>
            </a:extLst>
          </p:cNvPr>
          <p:cNvSpPr>
            <a:spLocks noGrp="1"/>
          </p:cNvSpPr>
          <p:nvPr>
            <p:ph type="title"/>
          </p:nvPr>
        </p:nvSpPr>
        <p:spPr>
          <a:xfrm>
            <a:off x="318295" y="2362571"/>
            <a:ext cx="11538742" cy="1499952"/>
          </a:xfrm>
        </p:spPr>
        <p:txBody>
          <a:bodyPr/>
          <a:lstStyle/>
          <a:p>
            <a:r>
              <a:rPr lang="sv-SE" sz="2800" b="0">
                <a:latin typeface="+mn-lt"/>
              </a:rPr>
              <a:t>Enligt beräkningar för 2024 uppskattas </a:t>
            </a:r>
            <a:r>
              <a:rPr lang="sv-SE" sz="2800">
                <a:latin typeface="+mn-lt"/>
              </a:rPr>
              <a:t>skogsnäringens samlade klimatnyttor</a:t>
            </a:r>
            <a:r>
              <a:rPr lang="sv-SE" sz="2800" b="0">
                <a:latin typeface="+mn-lt"/>
              </a:rPr>
              <a:t> – från växande skog, lagrat kol i träprodukter och substitutionseffekter – till </a:t>
            </a:r>
            <a:r>
              <a:rPr lang="sv-SE" sz="2800">
                <a:latin typeface="+mn-lt"/>
              </a:rPr>
              <a:t>97 miljoner ton ­kol­dioxidekvivalenter </a:t>
            </a:r>
            <a:r>
              <a:rPr lang="sv-SE" sz="2800" b="0">
                <a:latin typeface="+mn-lt"/>
              </a:rPr>
              <a:t>(CO</a:t>
            </a:r>
            <a:r>
              <a:rPr lang="sv-SE" sz="2800" b="0" baseline="-25000">
                <a:latin typeface="+mn-lt"/>
              </a:rPr>
              <a:t>2</a:t>
            </a:r>
            <a:r>
              <a:rPr lang="sv-SE" sz="2800" b="0">
                <a:latin typeface="+mn-lt"/>
              </a:rPr>
              <a:t>e). </a:t>
            </a:r>
            <a:br>
              <a:rPr lang="sv-SE" sz="2800" b="0">
                <a:latin typeface="+mn-lt"/>
              </a:rPr>
            </a:br>
            <a:r>
              <a:rPr lang="sv-SE" sz="2800" b="0">
                <a:latin typeface="+mn-lt"/>
              </a:rPr>
              <a:t>Då är även de egna utsläppen inkluderade. </a:t>
            </a:r>
            <a:br>
              <a:rPr lang="sv-SE" sz="2800" b="0">
                <a:latin typeface="+mn-lt"/>
              </a:rPr>
            </a:br>
            <a:br>
              <a:rPr lang="sv-SE" sz="2800" b="0">
                <a:latin typeface="+mn-lt"/>
              </a:rPr>
            </a:br>
            <a:r>
              <a:rPr lang="sv-SE" sz="2800" b="0">
                <a:latin typeface="+mn-lt"/>
              </a:rPr>
              <a:t>Skogsnäringens positiva effekter är därmed </a:t>
            </a:r>
            <a:r>
              <a:rPr lang="en-GB" sz="2800" b="0" err="1">
                <a:latin typeface="+mn-lt"/>
              </a:rPr>
              <a:t>nästan</a:t>
            </a:r>
            <a:r>
              <a:rPr lang="en-GB" sz="2800" b="0">
                <a:latin typeface="+mn-lt"/>
              </a:rPr>
              <a:t> </a:t>
            </a:r>
            <a:r>
              <a:rPr lang="sv-SE" sz="2800" b="0">
                <a:latin typeface="+mn-lt"/>
              </a:rPr>
              <a:t>dubbelt så stora som Sveriges </a:t>
            </a:r>
            <a:r>
              <a:rPr lang="en-GB" sz="2800" b="0" err="1">
                <a:latin typeface="+mn-lt"/>
              </a:rPr>
              <a:t>totala</a:t>
            </a:r>
            <a:r>
              <a:rPr lang="en-GB" sz="2800" b="0">
                <a:latin typeface="+mn-lt"/>
              </a:rPr>
              <a:t> </a:t>
            </a:r>
            <a:r>
              <a:rPr lang="sv-SE" sz="2800" b="0">
                <a:latin typeface="+mn-lt"/>
              </a:rPr>
              <a:t>utsläpp av växthusgaser (47,5 miljoner ton CO</a:t>
            </a:r>
            <a:r>
              <a:rPr lang="sv-SE" sz="2800" b="0" baseline="-25000">
                <a:latin typeface="+mn-lt"/>
              </a:rPr>
              <a:t>2</a:t>
            </a:r>
            <a:r>
              <a:rPr lang="sv-SE" sz="2800" b="0">
                <a:latin typeface="+mn-lt"/>
              </a:rPr>
              <a:t>e). Detta främst tack vare </a:t>
            </a:r>
            <a:r>
              <a:rPr lang="sv-SE" sz="2800">
                <a:latin typeface="+mn-lt"/>
              </a:rPr>
              <a:t>växande skog </a:t>
            </a:r>
            <a:r>
              <a:rPr lang="sv-SE" sz="2800" b="0">
                <a:latin typeface="+mn-lt"/>
              </a:rPr>
              <a:t>som binder kol­dioxid och de effekter som uppstår när </a:t>
            </a:r>
            <a:r>
              <a:rPr lang="sv-SE" sz="2800">
                <a:latin typeface="+mn-lt"/>
              </a:rPr>
              <a:t>trä­baserat väljs framför fossilbaserade alternativ</a:t>
            </a:r>
            <a:r>
              <a:rPr lang="sv-SE" sz="2800" b="0">
                <a:latin typeface="+mn-lt"/>
              </a:rPr>
              <a:t>. </a:t>
            </a:r>
            <a:br>
              <a:rPr lang="sv-SE" sz="2800" b="0">
                <a:latin typeface="+mn-lt"/>
              </a:rPr>
            </a:br>
            <a:endParaRPr lang="sv-SE" sz="2800" b="0">
              <a:latin typeface="+mn-lt"/>
            </a:endParaRPr>
          </a:p>
        </p:txBody>
      </p:sp>
      <p:sp>
        <p:nvSpPr>
          <p:cNvPr id="3" name="Footer Placeholder 2">
            <a:extLst>
              <a:ext uri="{FF2B5EF4-FFF2-40B4-BE49-F238E27FC236}">
                <a16:creationId xmlns:a16="http://schemas.microsoft.com/office/drawing/2014/main" id="{AFE40654-1997-CCA6-7D63-82F8B5B8331D}"/>
              </a:ext>
            </a:extLst>
          </p:cNvPr>
          <p:cNvSpPr>
            <a:spLocks noGrp="1"/>
          </p:cNvSpPr>
          <p:nvPr>
            <p:ph type="ftr" sz="quarter" idx="19"/>
          </p:nvPr>
        </p:nvSpPr>
        <p:spPr/>
        <p:txBody>
          <a:bodyPr/>
          <a:lstStyle/>
          <a:p>
            <a:r>
              <a:rPr lang="en-GB"/>
              <a:t>Fakta om </a:t>
            </a:r>
            <a:r>
              <a:rPr lang="en-GB" err="1"/>
              <a:t>svensk</a:t>
            </a:r>
            <a:r>
              <a:rPr lang="en-GB"/>
              <a:t> </a:t>
            </a:r>
            <a:r>
              <a:rPr lang="en-GB" err="1"/>
              <a:t>skogsindustri</a:t>
            </a:r>
            <a:endParaRPr lang="en-GB"/>
          </a:p>
        </p:txBody>
      </p:sp>
      <p:sp>
        <p:nvSpPr>
          <p:cNvPr id="12" name="Title 6">
            <a:extLst>
              <a:ext uri="{FF2B5EF4-FFF2-40B4-BE49-F238E27FC236}">
                <a16:creationId xmlns:a16="http://schemas.microsoft.com/office/drawing/2014/main" id="{F1CB85AF-0441-0BBB-0DDB-CE1483AA6AF5}"/>
              </a:ext>
            </a:extLst>
          </p:cNvPr>
          <p:cNvSpPr txBox="1">
            <a:spLocks/>
          </p:cNvSpPr>
          <p:nvPr/>
        </p:nvSpPr>
        <p:spPr>
          <a:xfrm>
            <a:off x="318295" y="925532"/>
            <a:ext cx="4801996" cy="1030268"/>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a:lstStyle>
          <a:p>
            <a:r>
              <a:rPr lang="sv-SE"/>
              <a:t>Klimatnytta dubbelt så stor som Sveriges utsläpp</a:t>
            </a:r>
          </a:p>
        </p:txBody>
      </p:sp>
    </p:spTree>
    <p:extLst>
      <p:ext uri="{BB962C8B-B14F-4D97-AF65-F5344CB8AC3E}">
        <p14:creationId xmlns:p14="http://schemas.microsoft.com/office/powerpoint/2010/main" val="1048233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7116609-9251-7B87-184A-36FE717BDB21}"/>
              </a:ext>
            </a:extLst>
          </p:cNvPr>
          <p:cNvSpPr>
            <a:spLocks noGrp="1"/>
          </p:cNvSpPr>
          <p:nvPr>
            <p:ph type="body" sz="quarter" idx="16"/>
          </p:nvPr>
        </p:nvSpPr>
        <p:spPr/>
        <p:txBody>
          <a:bodyPr/>
          <a:lstStyle/>
          <a:p>
            <a:endParaRPr lang="sv-SE"/>
          </a:p>
        </p:txBody>
      </p:sp>
      <p:sp>
        <p:nvSpPr>
          <p:cNvPr id="7" name="Title 6">
            <a:extLst>
              <a:ext uri="{FF2B5EF4-FFF2-40B4-BE49-F238E27FC236}">
                <a16:creationId xmlns:a16="http://schemas.microsoft.com/office/drawing/2014/main" id="{A78FE051-1BD2-A37A-3BAF-7D3A171D56BD}"/>
              </a:ext>
            </a:extLst>
          </p:cNvPr>
          <p:cNvSpPr>
            <a:spLocks noGrp="1"/>
          </p:cNvSpPr>
          <p:nvPr>
            <p:ph type="title"/>
          </p:nvPr>
        </p:nvSpPr>
        <p:spPr/>
        <p:txBody>
          <a:bodyPr/>
          <a:lstStyle/>
          <a:p>
            <a:r>
              <a:rPr lang="sv-SE"/>
              <a:t>Klimatnytta dubbelt så stor som Sveriges utsläpp</a:t>
            </a:r>
          </a:p>
        </p:txBody>
      </p:sp>
      <p:sp>
        <p:nvSpPr>
          <p:cNvPr id="11" name="Text Placeholder 10">
            <a:extLst>
              <a:ext uri="{FF2B5EF4-FFF2-40B4-BE49-F238E27FC236}">
                <a16:creationId xmlns:a16="http://schemas.microsoft.com/office/drawing/2014/main" id="{786B3AF3-F176-B41B-8864-56F282C4A023}"/>
              </a:ext>
            </a:extLst>
          </p:cNvPr>
          <p:cNvSpPr>
            <a:spLocks noGrp="1"/>
          </p:cNvSpPr>
          <p:nvPr>
            <p:ph type="body" sz="quarter" idx="17"/>
          </p:nvPr>
        </p:nvSpPr>
        <p:spPr/>
        <p:txBody>
          <a:bodyPr/>
          <a:lstStyle/>
          <a:p>
            <a:pPr marL="0" indent="0">
              <a:buNone/>
            </a:pPr>
            <a:r>
              <a:rPr lang="sv-SE"/>
              <a:t>Enligt beräkningar för 2024 uppskattas </a:t>
            </a:r>
            <a:r>
              <a:rPr lang="sv-SE" b="1"/>
              <a:t>skogsnäringens samlade klimatnyttor </a:t>
            </a:r>
            <a:r>
              <a:rPr lang="sv-SE"/>
              <a:t>– från växande skog, lagrat kol i träprodukter och substitutionseffekter – till </a:t>
            </a:r>
            <a:r>
              <a:rPr lang="sv-SE" b="1"/>
              <a:t>97 miljoner ton ­kol­dioxidekvivalenter </a:t>
            </a:r>
            <a:r>
              <a:rPr lang="sv-SE"/>
              <a:t>(CO</a:t>
            </a:r>
            <a:r>
              <a:rPr lang="sv-SE" baseline="-25000"/>
              <a:t>2</a:t>
            </a:r>
            <a:r>
              <a:rPr lang="sv-SE"/>
              <a:t>e). </a:t>
            </a:r>
            <a:br>
              <a:rPr lang="sv-SE"/>
            </a:br>
            <a:r>
              <a:rPr lang="sv-SE"/>
              <a:t>Då är även de egna utsläppen inkluderade. </a:t>
            </a:r>
          </a:p>
          <a:p>
            <a:pPr marL="0" indent="0">
              <a:buNone/>
            </a:pPr>
            <a:r>
              <a:rPr lang="sv-SE"/>
              <a:t>Skogsnäringens positiva effekter är därmed </a:t>
            </a:r>
            <a:r>
              <a:rPr lang="en-GB" err="1"/>
              <a:t>nästan</a:t>
            </a:r>
            <a:r>
              <a:rPr lang="en-GB"/>
              <a:t> </a:t>
            </a:r>
            <a:r>
              <a:rPr lang="sv-SE"/>
              <a:t>dubbelt så stora som Sveriges </a:t>
            </a:r>
            <a:r>
              <a:rPr lang="en-GB" err="1"/>
              <a:t>totala</a:t>
            </a:r>
            <a:r>
              <a:rPr lang="sv-SE"/>
              <a:t> utsläpp av växthusgaser (47,5 miljoner ton CO</a:t>
            </a:r>
            <a:r>
              <a:rPr lang="sv-SE" baseline="-25000"/>
              <a:t>2</a:t>
            </a:r>
            <a:r>
              <a:rPr lang="sv-SE"/>
              <a:t>e). Detta främst tack vare </a:t>
            </a:r>
            <a:r>
              <a:rPr lang="sv-SE" b="1"/>
              <a:t>växande skog </a:t>
            </a:r>
            <a:r>
              <a:rPr lang="sv-SE"/>
              <a:t>som binder kol­dioxid och de effekter som uppstår</a:t>
            </a:r>
            <a:r>
              <a:rPr lang="sv-SE" b="1"/>
              <a:t> </a:t>
            </a:r>
            <a:r>
              <a:rPr lang="sv-SE"/>
              <a:t>när</a:t>
            </a:r>
            <a:r>
              <a:rPr lang="sv-SE" b="1"/>
              <a:t> trä­baserat väljs framför fossilbaserade alternativ</a:t>
            </a:r>
            <a:r>
              <a:rPr lang="sv-SE"/>
              <a:t>. </a:t>
            </a:r>
          </a:p>
          <a:p>
            <a:pPr marL="0" indent="0">
              <a:buNone/>
            </a:pPr>
            <a:endParaRPr lang="sv-SE"/>
          </a:p>
          <a:p>
            <a:pPr marL="0" indent="0">
              <a:buNone/>
            </a:pPr>
            <a:endParaRPr lang="sv-SE"/>
          </a:p>
        </p:txBody>
      </p:sp>
      <p:sp>
        <p:nvSpPr>
          <p:cNvPr id="6" name="Footer Placeholder 5">
            <a:extLst>
              <a:ext uri="{FF2B5EF4-FFF2-40B4-BE49-F238E27FC236}">
                <a16:creationId xmlns:a16="http://schemas.microsoft.com/office/drawing/2014/main" id="{67CE3A30-7580-823D-F4E6-C1AFF0666C1B}"/>
              </a:ext>
            </a:extLst>
          </p:cNvPr>
          <p:cNvSpPr>
            <a:spLocks noGrp="1"/>
          </p:cNvSpPr>
          <p:nvPr>
            <p:ph type="ftr" sz="quarter" idx="19"/>
          </p:nvPr>
        </p:nvSpPr>
        <p:spPr/>
        <p:txBody>
          <a:bodyPr/>
          <a:lstStyle/>
          <a:p>
            <a:r>
              <a:rPr lang="en-GB"/>
              <a:t>Fakta om </a:t>
            </a:r>
            <a:r>
              <a:rPr lang="en-GB" err="1"/>
              <a:t>svensk</a:t>
            </a:r>
            <a:r>
              <a:rPr lang="en-GB"/>
              <a:t> </a:t>
            </a:r>
            <a:r>
              <a:rPr lang="en-GB" err="1"/>
              <a:t>skogsindustri</a:t>
            </a:r>
            <a:endParaRPr lang="en-GB"/>
          </a:p>
        </p:txBody>
      </p:sp>
      <p:pic>
        <p:nvPicPr>
          <p:cNvPr id="13" name="Picture Placeholder 9" descr="A group of trees in a forest&#10;&#10;AI-generated content may be incorrect.">
            <a:extLst>
              <a:ext uri="{FF2B5EF4-FFF2-40B4-BE49-F238E27FC236}">
                <a16:creationId xmlns:a16="http://schemas.microsoft.com/office/drawing/2014/main" id="{DE4A04AE-AACD-E118-85E3-3A0E588BC02F}"/>
              </a:ext>
            </a:extLst>
          </p:cNvPr>
          <p:cNvPicPr>
            <a:picLocks noChangeAspect="1"/>
          </p:cNvPicPr>
          <p:nvPr/>
        </p:nvPicPr>
        <p:blipFill>
          <a:blip r:embed="rId3">
            <a:extLst>
              <a:ext uri="{28A0092B-C50C-407E-A947-70E740481C1C}">
                <a14:useLocalDpi xmlns:a14="http://schemas.microsoft.com/office/drawing/2010/main" val="0"/>
              </a:ext>
            </a:extLst>
          </a:blip>
          <a:srcRect l="1131" t="15673" b="12113"/>
          <a:stretch>
            <a:fillRect/>
          </a:stretch>
        </p:blipFill>
        <p:spPr>
          <a:xfrm>
            <a:off x="6096000" y="0"/>
            <a:ext cx="6248399" cy="6858000"/>
          </a:xfrm>
          <a:prstGeom prst="rect">
            <a:avLst/>
          </a:prstGeom>
          <a:solidFill>
            <a:srgbClr val="C2C2C2"/>
          </a:solidFill>
        </p:spPr>
      </p:pic>
      <p:sp>
        <p:nvSpPr>
          <p:cNvPr id="8" name="Text Placeholder 7">
            <a:extLst>
              <a:ext uri="{FF2B5EF4-FFF2-40B4-BE49-F238E27FC236}">
                <a16:creationId xmlns:a16="http://schemas.microsoft.com/office/drawing/2014/main" id="{D0658EE9-9B09-656E-7F00-0EED9D07758C}"/>
              </a:ext>
            </a:extLst>
          </p:cNvPr>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3675919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hand holding seeds in front of a pine tree&#10;&#10;AI-generated content may be incorrect.">
            <a:extLst>
              <a:ext uri="{FF2B5EF4-FFF2-40B4-BE49-F238E27FC236}">
                <a16:creationId xmlns:a16="http://schemas.microsoft.com/office/drawing/2014/main" id="{22B81AF7-7F6A-55C7-62A8-D65D6CC5599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0428" r="20428"/>
          <a:stretch>
            <a:fillRect/>
          </a:stretch>
        </p:blipFill>
        <p:spPr/>
      </p:pic>
      <p:sp>
        <p:nvSpPr>
          <p:cNvPr id="10" name="Text Placeholder 9">
            <a:extLst>
              <a:ext uri="{FF2B5EF4-FFF2-40B4-BE49-F238E27FC236}">
                <a16:creationId xmlns:a16="http://schemas.microsoft.com/office/drawing/2014/main" id="{8049B1E1-7356-A504-E170-A65097A1C9C0}"/>
              </a:ext>
            </a:extLst>
          </p:cNvPr>
          <p:cNvSpPr>
            <a:spLocks noGrp="1"/>
          </p:cNvSpPr>
          <p:nvPr>
            <p:ph type="body" sz="quarter" idx="16"/>
          </p:nvPr>
        </p:nvSpPr>
        <p:spPr/>
        <p:txBody>
          <a:bodyPr/>
          <a:lstStyle/>
          <a:p>
            <a:endParaRPr lang="sv-SE"/>
          </a:p>
        </p:txBody>
      </p:sp>
      <p:sp>
        <p:nvSpPr>
          <p:cNvPr id="7" name="Title 6">
            <a:extLst>
              <a:ext uri="{FF2B5EF4-FFF2-40B4-BE49-F238E27FC236}">
                <a16:creationId xmlns:a16="http://schemas.microsoft.com/office/drawing/2014/main" id="{CA5B90C7-D6EB-63FC-627A-99EA66228610}"/>
              </a:ext>
            </a:extLst>
          </p:cNvPr>
          <p:cNvSpPr>
            <a:spLocks noGrp="1"/>
          </p:cNvSpPr>
          <p:nvPr>
            <p:ph type="title"/>
          </p:nvPr>
        </p:nvSpPr>
        <p:spPr/>
        <p:txBody>
          <a:bodyPr/>
          <a:lstStyle/>
          <a:p>
            <a:r>
              <a:rPr lang="en-GB" sz="3200"/>
              <a:t>ISO-standard </a:t>
            </a:r>
            <a:r>
              <a:rPr lang="en-GB" sz="3200" err="1"/>
              <a:t>kan</a:t>
            </a:r>
            <a:r>
              <a:rPr lang="en-GB" sz="3200"/>
              <a:t> </a:t>
            </a:r>
            <a:r>
              <a:rPr lang="en-GB" sz="3200" err="1"/>
              <a:t>beräkna</a:t>
            </a:r>
            <a:r>
              <a:rPr lang="en-GB" sz="3200"/>
              <a:t> </a:t>
            </a:r>
            <a:r>
              <a:rPr lang="en-GB" sz="3200" err="1"/>
              <a:t>klimatnyttor</a:t>
            </a:r>
            <a:br>
              <a:rPr lang="en-GB" sz="3200"/>
            </a:br>
            <a:endParaRPr lang="sv-SE"/>
          </a:p>
        </p:txBody>
      </p:sp>
      <p:sp>
        <p:nvSpPr>
          <p:cNvPr id="11" name="Text Placeholder 10">
            <a:extLst>
              <a:ext uri="{FF2B5EF4-FFF2-40B4-BE49-F238E27FC236}">
                <a16:creationId xmlns:a16="http://schemas.microsoft.com/office/drawing/2014/main" id="{280539D8-EEBE-9AAF-3294-58103029C2EA}"/>
              </a:ext>
            </a:extLst>
          </p:cNvPr>
          <p:cNvSpPr>
            <a:spLocks noGrp="1"/>
          </p:cNvSpPr>
          <p:nvPr>
            <p:ph type="body" sz="quarter" idx="17"/>
          </p:nvPr>
        </p:nvSpPr>
        <p:spPr/>
        <p:txBody>
          <a:bodyPr vert="horz" lIns="0" tIns="0" rIns="0" bIns="0" rtlCol="0" anchor="t">
            <a:noAutofit/>
          </a:bodyPr>
          <a:lstStyle/>
          <a:p>
            <a:pPr marL="0" indent="0">
              <a:buNone/>
            </a:pPr>
            <a:r>
              <a:rPr lang="en-GB"/>
              <a:t>För </a:t>
            </a:r>
            <a:r>
              <a:rPr lang="en-GB" err="1"/>
              <a:t>att</a:t>
            </a:r>
            <a:r>
              <a:rPr lang="en-GB"/>
              <a:t> </a:t>
            </a:r>
            <a:r>
              <a:rPr lang="en-GB" err="1"/>
              <a:t>beräkna</a:t>
            </a:r>
            <a:r>
              <a:rPr lang="en-GB"/>
              <a:t> </a:t>
            </a:r>
            <a:r>
              <a:rPr lang="en-GB" err="1"/>
              <a:t>klimateffekten</a:t>
            </a:r>
            <a:r>
              <a:rPr lang="en-GB"/>
              <a:t> </a:t>
            </a:r>
            <a:r>
              <a:rPr lang="en-GB" err="1"/>
              <a:t>av</a:t>
            </a:r>
            <a:r>
              <a:rPr lang="en-GB"/>
              <a:t> </a:t>
            </a:r>
            <a:r>
              <a:rPr lang="en-GB" err="1"/>
              <a:t>skogsbruk</a:t>
            </a:r>
            <a:r>
              <a:rPr lang="en-GB"/>
              <a:t> </a:t>
            </a:r>
            <a:r>
              <a:rPr lang="en-GB" err="1"/>
              <a:t>och</a:t>
            </a:r>
            <a:r>
              <a:rPr lang="en-GB"/>
              <a:t> </a:t>
            </a:r>
            <a:r>
              <a:rPr lang="en-GB" err="1"/>
              <a:t>produkter</a:t>
            </a:r>
            <a:r>
              <a:rPr lang="en-GB"/>
              <a:t> </a:t>
            </a:r>
            <a:r>
              <a:rPr lang="en-GB" err="1"/>
              <a:t>av</a:t>
            </a:r>
            <a:r>
              <a:rPr lang="en-GB"/>
              <a:t> </a:t>
            </a:r>
            <a:r>
              <a:rPr lang="en-GB" err="1"/>
              <a:t>träråvara</a:t>
            </a:r>
            <a:r>
              <a:rPr lang="en-GB"/>
              <a:t> </a:t>
            </a:r>
            <a:r>
              <a:rPr lang="en-GB" err="1"/>
              <a:t>kan</a:t>
            </a:r>
            <a:r>
              <a:rPr lang="en-GB"/>
              <a:t> man med </a:t>
            </a:r>
            <a:r>
              <a:rPr lang="en-GB" err="1"/>
              <a:t>fördel</a:t>
            </a:r>
            <a:r>
              <a:rPr lang="en-GB"/>
              <a:t> </a:t>
            </a:r>
            <a:r>
              <a:rPr lang="en-GB" err="1"/>
              <a:t>tillämpa</a:t>
            </a:r>
            <a:r>
              <a:rPr lang="en-GB"/>
              <a:t> ISO­-standard ISO 13391. </a:t>
            </a:r>
            <a:endParaRPr lang="sv-SE"/>
          </a:p>
          <a:p>
            <a:pPr marL="0" indent="0">
              <a:buNone/>
            </a:pPr>
            <a:r>
              <a:rPr lang="en-GB"/>
              <a:t>Den </a:t>
            </a:r>
            <a:r>
              <a:rPr lang="en-GB" err="1"/>
              <a:t>inkluderar</a:t>
            </a:r>
            <a:r>
              <a:rPr lang="en-GB"/>
              <a:t> </a:t>
            </a:r>
            <a:r>
              <a:rPr lang="en-GB" err="1"/>
              <a:t>inte</a:t>
            </a:r>
            <a:r>
              <a:rPr lang="en-GB"/>
              <a:t> bara </a:t>
            </a:r>
            <a:r>
              <a:rPr lang="en-GB" err="1"/>
              <a:t>kollagring</a:t>
            </a:r>
            <a:r>
              <a:rPr lang="en-GB"/>
              <a:t>, </a:t>
            </a:r>
            <a:r>
              <a:rPr lang="en-GB" err="1"/>
              <a:t>utan</a:t>
            </a:r>
            <a:r>
              <a:rPr lang="en-GB"/>
              <a:t> </a:t>
            </a:r>
            <a:r>
              <a:rPr lang="en-GB" err="1"/>
              <a:t>även</a:t>
            </a:r>
            <a:r>
              <a:rPr lang="en-GB"/>
              <a:t> substitution – </a:t>
            </a:r>
            <a:r>
              <a:rPr lang="en-GB" err="1"/>
              <a:t>när</a:t>
            </a:r>
            <a:r>
              <a:rPr lang="en-GB"/>
              <a:t> </a:t>
            </a:r>
            <a:r>
              <a:rPr lang="en-GB" err="1"/>
              <a:t>träbaserade</a:t>
            </a:r>
            <a:r>
              <a:rPr lang="en-GB"/>
              <a:t> </a:t>
            </a:r>
            <a:r>
              <a:rPr lang="en-GB" err="1"/>
              <a:t>alternativ</a:t>
            </a:r>
            <a:r>
              <a:rPr lang="en-GB"/>
              <a:t> </a:t>
            </a:r>
            <a:r>
              <a:rPr lang="en-GB" err="1"/>
              <a:t>väljs</a:t>
            </a:r>
            <a:r>
              <a:rPr lang="en-GB"/>
              <a:t> </a:t>
            </a:r>
            <a:r>
              <a:rPr lang="en-GB" err="1"/>
              <a:t>framför</a:t>
            </a:r>
            <a:r>
              <a:rPr lang="en-GB"/>
              <a:t> </a:t>
            </a:r>
            <a:r>
              <a:rPr lang="en-GB" err="1"/>
              <a:t>fossilintensiva</a:t>
            </a:r>
            <a:r>
              <a:rPr lang="en-GB"/>
              <a:t> material. </a:t>
            </a:r>
            <a:r>
              <a:rPr lang="en-GB" err="1"/>
              <a:t>Standarden</a:t>
            </a:r>
            <a:r>
              <a:rPr lang="en-GB"/>
              <a:t> </a:t>
            </a:r>
            <a:r>
              <a:rPr lang="en-GB" err="1"/>
              <a:t>är</a:t>
            </a:r>
            <a:r>
              <a:rPr lang="en-GB"/>
              <a:t> </a:t>
            </a:r>
            <a:r>
              <a:rPr lang="en-GB" err="1"/>
              <a:t>möjlig</a:t>
            </a:r>
            <a:r>
              <a:rPr lang="en-GB"/>
              <a:t> </a:t>
            </a:r>
            <a:r>
              <a:rPr lang="en-GB" err="1"/>
              <a:t>att</a:t>
            </a:r>
            <a:r>
              <a:rPr lang="en-GB"/>
              <a:t> </a:t>
            </a:r>
            <a:r>
              <a:rPr lang="en-GB" err="1"/>
              <a:t>tillämpa</a:t>
            </a:r>
            <a:r>
              <a:rPr lang="en-GB"/>
              <a:t> </a:t>
            </a:r>
            <a:r>
              <a:rPr lang="en-GB" err="1"/>
              <a:t>på</a:t>
            </a:r>
            <a:r>
              <a:rPr lang="en-GB"/>
              <a:t> </a:t>
            </a:r>
            <a:r>
              <a:rPr lang="en-GB" err="1"/>
              <a:t>nationell</a:t>
            </a:r>
            <a:r>
              <a:rPr lang="en-GB"/>
              <a:t> </a:t>
            </a:r>
            <a:r>
              <a:rPr lang="en-GB" err="1"/>
              <a:t>nivå</a:t>
            </a:r>
            <a:r>
              <a:rPr lang="en-GB"/>
              <a:t>, </a:t>
            </a:r>
            <a:r>
              <a:rPr lang="en-GB" err="1"/>
              <a:t>såväl</a:t>
            </a:r>
            <a:r>
              <a:rPr lang="en-GB"/>
              <a:t> </a:t>
            </a:r>
            <a:r>
              <a:rPr lang="en-GB" err="1"/>
              <a:t>som</a:t>
            </a:r>
            <a:r>
              <a:rPr lang="en-GB"/>
              <a:t> för </a:t>
            </a:r>
            <a:r>
              <a:rPr lang="en-GB" err="1"/>
              <a:t>enskilda</a:t>
            </a:r>
            <a:r>
              <a:rPr lang="en-GB"/>
              <a:t> </a:t>
            </a:r>
            <a:r>
              <a:rPr lang="en-GB" err="1"/>
              <a:t>företag</a:t>
            </a:r>
            <a:r>
              <a:rPr lang="en-GB"/>
              <a:t> </a:t>
            </a:r>
            <a:r>
              <a:rPr lang="en-GB" err="1"/>
              <a:t>och</a:t>
            </a:r>
            <a:r>
              <a:rPr lang="en-GB"/>
              <a:t> </a:t>
            </a:r>
            <a:r>
              <a:rPr lang="en-GB" err="1"/>
              <a:t>organisationer</a:t>
            </a:r>
            <a:r>
              <a:rPr lang="en-GB"/>
              <a:t>.</a:t>
            </a:r>
            <a:endParaRPr lang="en-GB">
              <a:ea typeface="Cambria"/>
            </a:endParaRPr>
          </a:p>
          <a:p>
            <a:pPr marL="0" indent="0">
              <a:buNone/>
            </a:pPr>
            <a:endParaRPr lang="sv-SE"/>
          </a:p>
        </p:txBody>
      </p:sp>
      <p:sp>
        <p:nvSpPr>
          <p:cNvPr id="8" name="Text Placeholder 7">
            <a:extLst>
              <a:ext uri="{FF2B5EF4-FFF2-40B4-BE49-F238E27FC236}">
                <a16:creationId xmlns:a16="http://schemas.microsoft.com/office/drawing/2014/main" id="{E30553B8-87A4-009E-CB6F-461E1086D203}"/>
              </a:ext>
            </a:extLst>
          </p:cNvPr>
          <p:cNvSpPr>
            <a:spLocks noGrp="1"/>
          </p:cNvSpPr>
          <p:nvPr>
            <p:ph type="body" sz="quarter" idx="13"/>
          </p:nvPr>
        </p:nvSpPr>
        <p:spPr/>
        <p:txBody>
          <a:bodyPr/>
          <a:lstStyle/>
          <a:p>
            <a:endParaRPr lang="sv-SE"/>
          </a:p>
        </p:txBody>
      </p:sp>
      <p:sp>
        <p:nvSpPr>
          <p:cNvPr id="3" name="Footer Placeholder 2">
            <a:extLst>
              <a:ext uri="{FF2B5EF4-FFF2-40B4-BE49-F238E27FC236}">
                <a16:creationId xmlns:a16="http://schemas.microsoft.com/office/drawing/2014/main" id="{3E7EDFE3-888B-CD68-C998-D1909B2C81F0}"/>
              </a:ext>
            </a:extLst>
          </p:cNvPr>
          <p:cNvSpPr>
            <a:spLocks noGrp="1"/>
          </p:cNvSpPr>
          <p:nvPr>
            <p:ph type="ftr" sz="quarter" idx="19"/>
          </p:nvPr>
        </p:nvSpPr>
        <p:spPr/>
        <p:txBody>
          <a:bodyPr/>
          <a:lstStyle/>
          <a:p>
            <a:r>
              <a:rPr lang="en-GB"/>
              <a:t>Fakta om </a:t>
            </a:r>
            <a:r>
              <a:rPr lang="en-GB" err="1"/>
              <a:t>svensk</a:t>
            </a:r>
            <a:r>
              <a:rPr lang="en-GB"/>
              <a:t> </a:t>
            </a:r>
            <a:r>
              <a:rPr lang="en-GB" err="1"/>
              <a:t>skogsindustri</a:t>
            </a:r>
            <a:endParaRPr lang="en-GB"/>
          </a:p>
        </p:txBody>
      </p:sp>
    </p:spTree>
    <p:extLst>
      <p:ext uri="{BB962C8B-B14F-4D97-AF65-F5344CB8AC3E}">
        <p14:creationId xmlns:p14="http://schemas.microsoft.com/office/powerpoint/2010/main" val="576903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A1CD297-060A-38EC-BF7C-54DE51B79F15}"/>
              </a:ext>
            </a:extLst>
          </p:cNvPr>
          <p:cNvSpPr txBox="1"/>
          <p:nvPr/>
        </p:nvSpPr>
        <p:spPr>
          <a:xfrm>
            <a:off x="9082962" y="2281236"/>
            <a:ext cx="2774076" cy="3314777"/>
          </a:xfrm>
          <a:prstGeom prst="rect">
            <a:avLst/>
          </a:prstGeom>
          <a:solidFill>
            <a:schemeClr val="accent5">
              <a:lumMod val="60000"/>
              <a:lumOff val="40000"/>
            </a:schemeClr>
          </a:solidFill>
        </p:spPr>
        <p:txBody>
          <a:bodyPr wrap="square" lIns="180000" tIns="1007999" rIns="180000" bIns="324000" rtlCol="0">
            <a:spAutoFit/>
          </a:bodyPr>
          <a:lstStyle/>
          <a:p>
            <a:r>
              <a:rPr lang="en-GB" sz="900">
                <a:solidFill>
                  <a:schemeClr val="tx2">
                    <a:lumMod val="75000"/>
                  </a:schemeClr>
                </a:solidFill>
                <a:latin typeface="+mj-lt"/>
              </a:rPr>
              <a:t>GENOM SUBSTITUTION</a:t>
            </a:r>
          </a:p>
          <a:p>
            <a:r>
              <a:rPr lang="en-GB" sz="1100" b="1">
                <a:solidFill>
                  <a:schemeClr val="tx2">
                    <a:lumMod val="75000"/>
                  </a:schemeClr>
                </a:solidFill>
                <a:latin typeface="+mj-lt"/>
              </a:rPr>
              <a:t>63 </a:t>
            </a:r>
            <a:r>
              <a:rPr lang="en-GB" sz="1100" b="1" err="1">
                <a:solidFill>
                  <a:schemeClr val="tx2">
                    <a:lumMod val="75000"/>
                  </a:schemeClr>
                </a:solidFill>
                <a:latin typeface="+mj-lt"/>
              </a:rPr>
              <a:t>miljoner</a:t>
            </a:r>
            <a:r>
              <a:rPr lang="en-GB" sz="1100" b="1">
                <a:solidFill>
                  <a:schemeClr val="tx2">
                    <a:lumMod val="75000"/>
                  </a:schemeClr>
                </a:solidFill>
                <a:latin typeface="+mj-lt"/>
              </a:rPr>
              <a:t> ton CO</a:t>
            </a:r>
            <a:r>
              <a:rPr lang="en-GB" sz="1100" b="1" baseline="-25000">
                <a:solidFill>
                  <a:schemeClr val="tx2">
                    <a:lumMod val="75000"/>
                  </a:schemeClr>
                </a:solidFill>
                <a:latin typeface="+mj-lt"/>
              </a:rPr>
              <a:t>2</a:t>
            </a:r>
            <a:r>
              <a:rPr lang="en-GB" sz="1100" b="1">
                <a:solidFill>
                  <a:schemeClr val="tx2">
                    <a:lumMod val="75000"/>
                  </a:schemeClr>
                </a:solidFill>
                <a:latin typeface="+mj-lt"/>
              </a:rPr>
              <a:t>e</a:t>
            </a:r>
          </a:p>
          <a:p>
            <a:endParaRPr lang="en-GB" sz="900">
              <a:solidFill>
                <a:schemeClr val="tx2">
                  <a:lumMod val="75000"/>
                </a:schemeClr>
              </a:solidFill>
            </a:endParaRPr>
          </a:p>
          <a:p>
            <a:r>
              <a:rPr lang="en-GB" sz="1100" err="1">
                <a:solidFill>
                  <a:schemeClr val="tx2">
                    <a:lumMod val="75000"/>
                  </a:schemeClr>
                </a:solidFill>
              </a:rPr>
              <a:t>Skogsindustrins</a:t>
            </a:r>
            <a:r>
              <a:rPr lang="en-GB" sz="1100">
                <a:solidFill>
                  <a:schemeClr val="tx2">
                    <a:lumMod val="75000"/>
                  </a:schemeClr>
                </a:solidFill>
              </a:rPr>
              <a:t> </a:t>
            </a:r>
            <a:r>
              <a:rPr lang="en-GB" sz="1100" err="1">
                <a:solidFill>
                  <a:schemeClr val="tx2">
                    <a:lumMod val="75000"/>
                  </a:schemeClr>
                </a:solidFill>
              </a:rPr>
              <a:t>produkter</a:t>
            </a:r>
            <a:r>
              <a:rPr lang="en-GB" sz="1100">
                <a:solidFill>
                  <a:schemeClr val="tx2">
                    <a:lumMod val="75000"/>
                  </a:schemeClr>
                </a:solidFill>
              </a:rPr>
              <a:t> </a:t>
            </a:r>
            <a:r>
              <a:rPr lang="en-GB" sz="1100" err="1">
                <a:solidFill>
                  <a:schemeClr val="tx2">
                    <a:lumMod val="75000"/>
                  </a:schemeClr>
                </a:solidFill>
              </a:rPr>
              <a:t>höll</a:t>
            </a:r>
            <a:r>
              <a:rPr lang="en-GB" sz="1100">
                <a:solidFill>
                  <a:schemeClr val="tx2">
                    <a:lumMod val="75000"/>
                  </a:schemeClr>
                </a:solidFill>
              </a:rPr>
              <a:t> 2024 </a:t>
            </a:r>
            <a:br>
              <a:rPr lang="en-GB" sz="1100">
                <a:solidFill>
                  <a:schemeClr val="tx2">
                    <a:lumMod val="75000"/>
                  </a:schemeClr>
                </a:solidFill>
              </a:rPr>
            </a:br>
            <a:r>
              <a:rPr lang="en-GB" sz="1100" err="1">
                <a:solidFill>
                  <a:schemeClr val="tx2">
                    <a:lumMod val="75000"/>
                  </a:schemeClr>
                </a:solidFill>
              </a:rPr>
              <a:t>undan</a:t>
            </a:r>
            <a:r>
              <a:rPr lang="en-GB" sz="1100">
                <a:solidFill>
                  <a:schemeClr val="tx2">
                    <a:lumMod val="75000"/>
                  </a:schemeClr>
                </a:solidFill>
              </a:rPr>
              <a:t> </a:t>
            </a:r>
            <a:r>
              <a:rPr lang="en-GB" sz="1100" err="1">
                <a:solidFill>
                  <a:schemeClr val="tx2">
                    <a:lumMod val="75000"/>
                  </a:schemeClr>
                </a:solidFill>
              </a:rPr>
              <a:t>utsläpp</a:t>
            </a:r>
            <a:r>
              <a:rPr lang="en-GB" sz="1100">
                <a:solidFill>
                  <a:schemeClr val="tx2">
                    <a:lumMod val="75000"/>
                  </a:schemeClr>
                </a:solidFill>
              </a:rPr>
              <a:t> </a:t>
            </a:r>
            <a:r>
              <a:rPr lang="en-GB" sz="1100" err="1">
                <a:solidFill>
                  <a:schemeClr val="tx2">
                    <a:lumMod val="75000"/>
                  </a:schemeClr>
                </a:solidFill>
              </a:rPr>
              <a:t>från</a:t>
            </a:r>
            <a:r>
              <a:rPr lang="en-GB" sz="1100">
                <a:solidFill>
                  <a:schemeClr val="tx2">
                    <a:lumMod val="75000"/>
                  </a:schemeClr>
                </a:solidFill>
              </a:rPr>
              <a:t> </a:t>
            </a:r>
            <a:r>
              <a:rPr lang="en-GB" sz="1100" err="1">
                <a:solidFill>
                  <a:schemeClr val="tx2">
                    <a:lumMod val="75000"/>
                  </a:schemeClr>
                </a:solidFill>
              </a:rPr>
              <a:t>andra</a:t>
            </a:r>
            <a:r>
              <a:rPr lang="en-GB" sz="1100">
                <a:solidFill>
                  <a:schemeClr val="tx2">
                    <a:lumMod val="75000"/>
                  </a:schemeClr>
                </a:solidFill>
              </a:rPr>
              <a:t> material </a:t>
            </a:r>
            <a:br>
              <a:rPr lang="en-GB" sz="1100">
                <a:solidFill>
                  <a:schemeClr val="tx2">
                    <a:lumMod val="75000"/>
                  </a:schemeClr>
                </a:solidFill>
              </a:rPr>
            </a:br>
            <a:r>
              <a:rPr lang="en-GB" sz="1100" err="1">
                <a:solidFill>
                  <a:schemeClr val="tx2">
                    <a:lumMod val="75000"/>
                  </a:schemeClr>
                </a:solidFill>
              </a:rPr>
              <a:t>och</a:t>
            </a:r>
            <a:r>
              <a:rPr lang="en-GB" sz="1100">
                <a:solidFill>
                  <a:schemeClr val="tx2">
                    <a:lumMod val="75000"/>
                  </a:schemeClr>
                </a:solidFill>
              </a:rPr>
              <a:t> </a:t>
            </a:r>
            <a:r>
              <a:rPr lang="en-GB" sz="1100" err="1">
                <a:solidFill>
                  <a:schemeClr val="tx2">
                    <a:lumMod val="75000"/>
                  </a:schemeClr>
                </a:solidFill>
              </a:rPr>
              <a:t>energi­källor</a:t>
            </a:r>
            <a:r>
              <a:rPr lang="en-GB" sz="1100">
                <a:solidFill>
                  <a:schemeClr val="tx2">
                    <a:lumMod val="75000"/>
                  </a:schemeClr>
                </a:solidFill>
              </a:rPr>
              <a:t> med </a:t>
            </a:r>
            <a:r>
              <a:rPr lang="en-GB" sz="1100" err="1">
                <a:solidFill>
                  <a:schemeClr val="tx2">
                    <a:lumMod val="75000"/>
                  </a:schemeClr>
                </a:solidFill>
              </a:rPr>
              <a:t>cirka</a:t>
            </a:r>
            <a:r>
              <a:rPr lang="en-GB" sz="1100">
                <a:solidFill>
                  <a:schemeClr val="tx2">
                    <a:lumMod val="75000"/>
                  </a:schemeClr>
                </a:solidFill>
              </a:rPr>
              <a:t> 63 </a:t>
            </a:r>
            <a:r>
              <a:rPr lang="en-GB" sz="1100" err="1">
                <a:solidFill>
                  <a:schemeClr val="tx2">
                    <a:lumMod val="75000"/>
                  </a:schemeClr>
                </a:solidFill>
              </a:rPr>
              <a:t>miljoner</a:t>
            </a:r>
            <a:r>
              <a:rPr lang="en-GB" sz="1100">
                <a:solidFill>
                  <a:schemeClr val="tx2">
                    <a:lumMod val="75000"/>
                  </a:schemeClr>
                </a:solidFill>
              </a:rPr>
              <a:t> </a:t>
            </a:r>
            <a:br>
              <a:rPr lang="en-GB" sz="1100">
                <a:solidFill>
                  <a:schemeClr val="tx2">
                    <a:lumMod val="75000"/>
                  </a:schemeClr>
                </a:solidFill>
              </a:rPr>
            </a:br>
            <a:r>
              <a:rPr lang="en-GB" sz="1100">
                <a:solidFill>
                  <a:schemeClr val="tx2">
                    <a:lumMod val="75000"/>
                  </a:schemeClr>
                </a:solidFill>
              </a:rPr>
              <a:t>ton CO</a:t>
            </a:r>
            <a:r>
              <a:rPr lang="en-GB" sz="1100" baseline="-25000">
                <a:solidFill>
                  <a:schemeClr val="tx2">
                    <a:lumMod val="75000"/>
                  </a:schemeClr>
                </a:solidFill>
              </a:rPr>
              <a:t>2</a:t>
            </a:r>
            <a:r>
              <a:rPr lang="en-GB" sz="1100">
                <a:solidFill>
                  <a:schemeClr val="tx2">
                    <a:lumMod val="75000"/>
                  </a:schemeClr>
                </a:solidFill>
              </a:rPr>
              <a:t>e.</a:t>
            </a:r>
          </a:p>
          <a:p>
            <a:endParaRPr lang="en-GB" sz="1100">
              <a:solidFill>
                <a:schemeClr val="tx2">
                  <a:lumMod val="75000"/>
                </a:schemeClr>
              </a:solidFill>
            </a:endParaRPr>
          </a:p>
          <a:p>
            <a:r>
              <a:rPr lang="en-GB" sz="1100" err="1">
                <a:solidFill>
                  <a:schemeClr val="tx2">
                    <a:lumMod val="75000"/>
                  </a:schemeClr>
                </a:solidFill>
              </a:rPr>
              <a:t>När</a:t>
            </a:r>
            <a:r>
              <a:rPr lang="en-GB" sz="1100">
                <a:solidFill>
                  <a:schemeClr val="tx2">
                    <a:lumMod val="75000"/>
                  </a:schemeClr>
                </a:solidFill>
              </a:rPr>
              <a:t> </a:t>
            </a:r>
            <a:r>
              <a:rPr lang="en-GB" sz="1100" err="1">
                <a:solidFill>
                  <a:schemeClr val="tx2">
                    <a:lumMod val="75000"/>
                  </a:schemeClr>
                </a:solidFill>
              </a:rPr>
              <a:t>förnybara</a:t>
            </a:r>
            <a:r>
              <a:rPr lang="en-GB" sz="1100">
                <a:solidFill>
                  <a:schemeClr val="tx2">
                    <a:lumMod val="75000"/>
                  </a:schemeClr>
                </a:solidFill>
              </a:rPr>
              <a:t> </a:t>
            </a:r>
            <a:r>
              <a:rPr lang="en-GB" sz="1100" err="1">
                <a:solidFill>
                  <a:schemeClr val="tx2">
                    <a:lumMod val="75000"/>
                  </a:schemeClr>
                </a:solidFill>
              </a:rPr>
              <a:t>produkter</a:t>
            </a:r>
            <a:r>
              <a:rPr lang="en-GB" sz="1100">
                <a:solidFill>
                  <a:schemeClr val="tx2">
                    <a:lumMod val="75000"/>
                  </a:schemeClr>
                </a:solidFill>
              </a:rPr>
              <a:t> </a:t>
            </a:r>
            <a:r>
              <a:rPr lang="en-GB" sz="1100" err="1">
                <a:solidFill>
                  <a:schemeClr val="tx2">
                    <a:lumMod val="75000"/>
                  </a:schemeClr>
                </a:solidFill>
              </a:rPr>
              <a:t>från</a:t>
            </a:r>
            <a:r>
              <a:rPr lang="en-GB" sz="1100">
                <a:solidFill>
                  <a:schemeClr val="tx2">
                    <a:lumMod val="75000"/>
                  </a:schemeClr>
                </a:solidFill>
              </a:rPr>
              <a:t> </a:t>
            </a:r>
            <a:r>
              <a:rPr lang="en-GB" sz="1100" err="1">
                <a:solidFill>
                  <a:schemeClr val="tx2">
                    <a:lumMod val="75000"/>
                  </a:schemeClr>
                </a:solidFill>
              </a:rPr>
              <a:t>skogen</a:t>
            </a:r>
            <a:r>
              <a:rPr lang="en-GB" sz="1100">
                <a:solidFill>
                  <a:schemeClr val="tx2">
                    <a:lumMod val="75000"/>
                  </a:schemeClr>
                </a:solidFill>
              </a:rPr>
              <a:t> </a:t>
            </a:r>
            <a:r>
              <a:rPr lang="en-GB" sz="1100" err="1">
                <a:solidFill>
                  <a:schemeClr val="tx2">
                    <a:lumMod val="75000"/>
                  </a:schemeClr>
                </a:solidFill>
              </a:rPr>
              <a:t>ersätter</a:t>
            </a:r>
            <a:r>
              <a:rPr lang="en-GB" sz="1100">
                <a:solidFill>
                  <a:schemeClr val="tx2">
                    <a:lumMod val="75000"/>
                  </a:schemeClr>
                </a:solidFill>
              </a:rPr>
              <a:t> </a:t>
            </a:r>
            <a:r>
              <a:rPr lang="en-GB" sz="1100" err="1">
                <a:solidFill>
                  <a:schemeClr val="tx2">
                    <a:lumMod val="75000"/>
                  </a:schemeClr>
                </a:solidFill>
              </a:rPr>
              <a:t>fossilintensiva</a:t>
            </a:r>
            <a:r>
              <a:rPr lang="en-GB" sz="1100">
                <a:solidFill>
                  <a:schemeClr val="tx2">
                    <a:lumMod val="75000"/>
                  </a:schemeClr>
                </a:solidFill>
              </a:rPr>
              <a:t> </a:t>
            </a:r>
            <a:r>
              <a:rPr lang="en-GB" sz="1100" err="1">
                <a:solidFill>
                  <a:schemeClr val="tx2">
                    <a:lumMod val="75000"/>
                  </a:schemeClr>
                </a:solidFill>
              </a:rPr>
              <a:t>alternativ</a:t>
            </a:r>
            <a:r>
              <a:rPr lang="en-GB" sz="1100">
                <a:solidFill>
                  <a:schemeClr val="tx2">
                    <a:lumMod val="75000"/>
                  </a:schemeClr>
                </a:solidFill>
              </a:rPr>
              <a:t>, </a:t>
            </a:r>
            <a:r>
              <a:rPr lang="en-GB" sz="1100" err="1">
                <a:solidFill>
                  <a:schemeClr val="tx2">
                    <a:lumMod val="75000"/>
                  </a:schemeClr>
                </a:solidFill>
              </a:rPr>
              <a:t>kan</a:t>
            </a:r>
            <a:r>
              <a:rPr lang="en-GB" sz="1100">
                <a:solidFill>
                  <a:schemeClr val="tx2">
                    <a:lumMod val="75000"/>
                  </a:schemeClr>
                </a:solidFill>
              </a:rPr>
              <a:t> </a:t>
            </a:r>
            <a:br>
              <a:rPr lang="en-GB" sz="1100">
                <a:solidFill>
                  <a:schemeClr val="tx2">
                    <a:lumMod val="75000"/>
                  </a:schemeClr>
                </a:solidFill>
              </a:rPr>
            </a:br>
            <a:r>
              <a:rPr lang="en-GB" sz="1100" err="1">
                <a:solidFill>
                  <a:schemeClr val="tx2">
                    <a:lumMod val="75000"/>
                  </a:schemeClr>
                </a:solidFill>
              </a:rPr>
              <a:t>fossila</a:t>
            </a:r>
            <a:r>
              <a:rPr lang="en-GB" sz="1100">
                <a:solidFill>
                  <a:schemeClr val="tx2">
                    <a:lumMod val="75000"/>
                  </a:schemeClr>
                </a:solidFill>
              </a:rPr>
              <a:t> </a:t>
            </a:r>
            <a:r>
              <a:rPr lang="en-GB" sz="1100" err="1">
                <a:solidFill>
                  <a:schemeClr val="tx2">
                    <a:lumMod val="75000"/>
                  </a:schemeClr>
                </a:solidFill>
              </a:rPr>
              <a:t>bränslen</a:t>
            </a:r>
            <a:r>
              <a:rPr lang="en-GB" sz="1100">
                <a:solidFill>
                  <a:schemeClr val="tx2">
                    <a:lumMod val="75000"/>
                  </a:schemeClr>
                </a:solidFill>
              </a:rPr>
              <a:t> </a:t>
            </a:r>
            <a:r>
              <a:rPr lang="en-GB" sz="1100" err="1">
                <a:solidFill>
                  <a:schemeClr val="tx2">
                    <a:lumMod val="75000"/>
                  </a:schemeClr>
                </a:solidFill>
              </a:rPr>
              <a:t>och</a:t>
            </a:r>
            <a:r>
              <a:rPr lang="en-GB" sz="1100">
                <a:solidFill>
                  <a:schemeClr val="tx2">
                    <a:lumMod val="75000"/>
                  </a:schemeClr>
                </a:solidFill>
              </a:rPr>
              <a:t> material </a:t>
            </a:r>
            <a:r>
              <a:rPr lang="en-GB" sz="1100" err="1">
                <a:solidFill>
                  <a:schemeClr val="tx2">
                    <a:lumMod val="75000"/>
                  </a:schemeClr>
                </a:solidFill>
              </a:rPr>
              <a:t>stanna</a:t>
            </a:r>
            <a:r>
              <a:rPr lang="en-GB" sz="1100">
                <a:solidFill>
                  <a:schemeClr val="tx2">
                    <a:lumMod val="75000"/>
                  </a:schemeClr>
                </a:solidFill>
              </a:rPr>
              <a:t> </a:t>
            </a:r>
            <a:br>
              <a:rPr lang="en-GB" sz="1100">
                <a:solidFill>
                  <a:schemeClr val="tx2">
                    <a:lumMod val="75000"/>
                  </a:schemeClr>
                </a:solidFill>
              </a:rPr>
            </a:br>
            <a:r>
              <a:rPr lang="en-GB" sz="1100" err="1">
                <a:solidFill>
                  <a:schemeClr val="tx2">
                    <a:lumMod val="75000"/>
                  </a:schemeClr>
                </a:solidFill>
              </a:rPr>
              <a:t>kvar</a:t>
            </a:r>
            <a:r>
              <a:rPr lang="en-GB" sz="1100">
                <a:solidFill>
                  <a:schemeClr val="tx2">
                    <a:lumMod val="75000"/>
                  </a:schemeClr>
                </a:solidFill>
              </a:rPr>
              <a:t> under mark.</a:t>
            </a:r>
          </a:p>
        </p:txBody>
      </p:sp>
      <p:sp>
        <p:nvSpPr>
          <p:cNvPr id="23" name="Triangle 22">
            <a:extLst>
              <a:ext uri="{FF2B5EF4-FFF2-40B4-BE49-F238E27FC236}">
                <a16:creationId xmlns:a16="http://schemas.microsoft.com/office/drawing/2014/main" id="{95877FB3-52E0-5CA3-6C6F-9BDE2652C3DE}"/>
              </a:ext>
            </a:extLst>
          </p:cNvPr>
          <p:cNvSpPr/>
          <p:nvPr/>
        </p:nvSpPr>
        <p:spPr>
          <a:xfrm rot="5400000">
            <a:off x="8559823" y="3562430"/>
            <a:ext cx="739485" cy="433709"/>
          </a:xfrm>
          <a:prstGeom prst="triangle">
            <a:avLst/>
          </a:prstGeom>
          <a:solidFill>
            <a:schemeClr val="accent5">
              <a:lumMod val="60000"/>
              <a:lumOff val="40000"/>
            </a:schemeClr>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24" name="TextBox 23">
            <a:extLst>
              <a:ext uri="{FF2B5EF4-FFF2-40B4-BE49-F238E27FC236}">
                <a16:creationId xmlns:a16="http://schemas.microsoft.com/office/drawing/2014/main" id="{2F191E00-D8BD-EF25-8FBE-AC3767C0B736}"/>
              </a:ext>
            </a:extLst>
          </p:cNvPr>
          <p:cNvSpPr txBox="1"/>
          <p:nvPr/>
        </p:nvSpPr>
        <p:spPr>
          <a:xfrm>
            <a:off x="6173674" y="2281236"/>
            <a:ext cx="2765029" cy="3317686"/>
          </a:xfrm>
          <a:prstGeom prst="rect">
            <a:avLst/>
          </a:prstGeom>
          <a:solidFill>
            <a:schemeClr val="accent5">
              <a:lumMod val="60000"/>
              <a:lumOff val="40000"/>
            </a:schemeClr>
          </a:solidFill>
        </p:spPr>
        <p:txBody>
          <a:bodyPr wrap="square" lIns="180000" tIns="1007999" rIns="180000" bIns="144000" rtlCol="0">
            <a:spAutoFit/>
          </a:bodyPr>
          <a:lstStyle/>
          <a:p>
            <a:r>
              <a:rPr lang="en-GB" sz="900">
                <a:solidFill>
                  <a:schemeClr val="tx2">
                    <a:lumMod val="75000"/>
                  </a:schemeClr>
                </a:solidFill>
                <a:latin typeface="+mj-lt"/>
              </a:rPr>
              <a:t>FRÅN SKOGSNÄRINGENS ­VÄRDEKEDJA</a:t>
            </a:r>
          </a:p>
          <a:p>
            <a:r>
              <a:rPr lang="en-GB" sz="1200" b="1">
                <a:solidFill>
                  <a:schemeClr val="tx2">
                    <a:lumMod val="75000"/>
                  </a:schemeClr>
                </a:solidFill>
                <a:latin typeface="+mj-lt"/>
              </a:rPr>
              <a:t>-4 </a:t>
            </a:r>
            <a:r>
              <a:rPr lang="en-GB" sz="1200" b="1" err="1">
                <a:solidFill>
                  <a:schemeClr val="tx2">
                    <a:lumMod val="75000"/>
                  </a:schemeClr>
                </a:solidFill>
                <a:latin typeface="+mj-lt"/>
              </a:rPr>
              <a:t>miljoner</a:t>
            </a:r>
            <a:r>
              <a:rPr lang="en-GB" sz="1200" b="1">
                <a:solidFill>
                  <a:schemeClr val="tx2">
                    <a:lumMod val="75000"/>
                  </a:schemeClr>
                </a:solidFill>
                <a:latin typeface="+mj-lt"/>
              </a:rPr>
              <a:t> ton CO</a:t>
            </a:r>
            <a:r>
              <a:rPr lang="en-GB" sz="1200" b="1" baseline="-25000">
                <a:solidFill>
                  <a:schemeClr val="tx2">
                    <a:lumMod val="75000"/>
                  </a:schemeClr>
                </a:solidFill>
                <a:latin typeface="+mj-lt"/>
              </a:rPr>
              <a:t>2</a:t>
            </a:r>
            <a:r>
              <a:rPr lang="en-GB" sz="1200" b="1">
                <a:solidFill>
                  <a:schemeClr val="tx2">
                    <a:lumMod val="75000"/>
                  </a:schemeClr>
                </a:solidFill>
                <a:latin typeface="+mj-lt"/>
              </a:rPr>
              <a:t>e</a:t>
            </a:r>
          </a:p>
          <a:p>
            <a:endParaRPr lang="en-GB" sz="900">
              <a:solidFill>
                <a:schemeClr val="tx2">
                  <a:lumMod val="75000"/>
                </a:schemeClr>
              </a:solidFill>
            </a:endParaRPr>
          </a:p>
          <a:p>
            <a:r>
              <a:rPr lang="en-GB" sz="1100" err="1">
                <a:solidFill>
                  <a:schemeClr val="tx2">
                    <a:lumMod val="75000"/>
                  </a:schemeClr>
                </a:solidFill>
              </a:rPr>
              <a:t>Skogsindustrin</a:t>
            </a:r>
            <a:r>
              <a:rPr lang="en-GB" sz="1100">
                <a:solidFill>
                  <a:schemeClr val="tx2">
                    <a:lumMod val="75000"/>
                  </a:schemeClr>
                </a:solidFill>
              </a:rPr>
              <a:t> </a:t>
            </a:r>
            <a:r>
              <a:rPr lang="en-GB" sz="1100" err="1">
                <a:solidFill>
                  <a:schemeClr val="tx2">
                    <a:lumMod val="75000"/>
                  </a:schemeClr>
                </a:solidFill>
              </a:rPr>
              <a:t>gav</a:t>
            </a:r>
            <a:r>
              <a:rPr lang="en-GB" sz="1100">
                <a:solidFill>
                  <a:schemeClr val="tx2">
                    <a:lumMod val="75000"/>
                  </a:schemeClr>
                </a:solidFill>
              </a:rPr>
              <a:t> 2024 </a:t>
            </a:r>
            <a:r>
              <a:rPr lang="en-GB" sz="1100" err="1">
                <a:solidFill>
                  <a:schemeClr val="tx2">
                    <a:lumMod val="75000"/>
                  </a:schemeClr>
                </a:solidFill>
              </a:rPr>
              <a:t>upphov</a:t>
            </a:r>
            <a:r>
              <a:rPr lang="en-GB" sz="1100">
                <a:solidFill>
                  <a:schemeClr val="tx2">
                    <a:lumMod val="75000"/>
                  </a:schemeClr>
                </a:solidFill>
              </a:rPr>
              <a:t> </a:t>
            </a:r>
            <a:br>
              <a:rPr lang="en-GB" sz="1100">
                <a:solidFill>
                  <a:schemeClr val="tx2">
                    <a:lumMod val="75000"/>
                  </a:schemeClr>
                </a:solidFill>
              </a:rPr>
            </a:br>
            <a:r>
              <a:rPr lang="en-GB" sz="1100">
                <a:solidFill>
                  <a:schemeClr val="tx2">
                    <a:lumMod val="75000"/>
                  </a:schemeClr>
                </a:solidFill>
              </a:rPr>
              <a:t>till </a:t>
            </a:r>
            <a:r>
              <a:rPr lang="en-GB" sz="1100" err="1">
                <a:solidFill>
                  <a:schemeClr val="tx2">
                    <a:lumMod val="75000"/>
                  </a:schemeClr>
                </a:solidFill>
              </a:rPr>
              <a:t>utsläpp</a:t>
            </a:r>
            <a:r>
              <a:rPr lang="en-GB" sz="1100">
                <a:solidFill>
                  <a:schemeClr val="tx2">
                    <a:lumMod val="75000"/>
                  </a:schemeClr>
                </a:solidFill>
              </a:rPr>
              <a:t> ­</a:t>
            </a:r>
            <a:r>
              <a:rPr lang="en-GB" sz="1100" err="1">
                <a:solidFill>
                  <a:schemeClr val="tx2">
                    <a:lumMod val="75000"/>
                  </a:schemeClr>
                </a:solidFill>
              </a:rPr>
              <a:t>motsvarande</a:t>
            </a:r>
            <a:r>
              <a:rPr lang="en-GB" sz="1100">
                <a:solidFill>
                  <a:schemeClr val="tx2">
                    <a:lumMod val="75000"/>
                  </a:schemeClr>
                </a:solidFill>
              </a:rPr>
              <a:t> 4 </a:t>
            </a:r>
            <a:r>
              <a:rPr lang="en-GB" sz="1100" err="1">
                <a:solidFill>
                  <a:schemeClr val="tx2">
                    <a:lumMod val="75000"/>
                  </a:schemeClr>
                </a:solidFill>
              </a:rPr>
              <a:t>miljoner</a:t>
            </a:r>
            <a:r>
              <a:rPr lang="en-GB" sz="1100">
                <a:solidFill>
                  <a:schemeClr val="tx2">
                    <a:lumMod val="75000"/>
                  </a:schemeClr>
                </a:solidFill>
              </a:rPr>
              <a:t> </a:t>
            </a:r>
            <a:br>
              <a:rPr lang="en-GB" sz="1100">
                <a:solidFill>
                  <a:schemeClr val="tx2">
                    <a:lumMod val="75000"/>
                  </a:schemeClr>
                </a:solidFill>
              </a:rPr>
            </a:br>
            <a:r>
              <a:rPr lang="en-GB" sz="1100">
                <a:solidFill>
                  <a:schemeClr val="tx2">
                    <a:lumMod val="75000"/>
                  </a:schemeClr>
                </a:solidFill>
              </a:rPr>
              <a:t>ton CO</a:t>
            </a:r>
            <a:r>
              <a:rPr lang="en-GB" sz="1100" baseline="-25000">
                <a:solidFill>
                  <a:schemeClr val="tx2">
                    <a:lumMod val="75000"/>
                  </a:schemeClr>
                </a:solidFill>
              </a:rPr>
              <a:t>2</a:t>
            </a:r>
            <a:r>
              <a:rPr lang="en-GB" sz="1100">
                <a:solidFill>
                  <a:schemeClr val="tx2">
                    <a:lumMod val="75000"/>
                  </a:schemeClr>
                </a:solidFill>
              </a:rPr>
              <a:t>e.</a:t>
            </a:r>
          </a:p>
          <a:p>
            <a:endParaRPr lang="en-GB" sz="1100">
              <a:solidFill>
                <a:schemeClr val="tx2">
                  <a:lumMod val="75000"/>
                </a:schemeClr>
              </a:solidFill>
            </a:endParaRPr>
          </a:p>
          <a:p>
            <a:r>
              <a:rPr lang="en-GB" sz="1100" err="1">
                <a:solidFill>
                  <a:schemeClr val="tx2">
                    <a:lumMod val="75000"/>
                  </a:schemeClr>
                </a:solidFill>
              </a:rPr>
              <a:t>Skogsindustrins</a:t>
            </a:r>
            <a:r>
              <a:rPr lang="en-GB" sz="1100">
                <a:solidFill>
                  <a:schemeClr val="tx2">
                    <a:lumMod val="75000"/>
                  </a:schemeClr>
                </a:solidFill>
              </a:rPr>
              <a:t> </a:t>
            </a:r>
            <a:r>
              <a:rPr lang="en-GB" sz="1100" err="1">
                <a:solidFill>
                  <a:schemeClr val="tx2">
                    <a:lumMod val="75000"/>
                  </a:schemeClr>
                </a:solidFill>
              </a:rPr>
              <a:t>produktion</a:t>
            </a:r>
            <a:r>
              <a:rPr lang="en-GB" sz="1100">
                <a:solidFill>
                  <a:schemeClr val="tx2">
                    <a:lumMod val="75000"/>
                  </a:schemeClr>
                </a:solidFill>
              </a:rPr>
              <a:t> </a:t>
            </a:r>
            <a:r>
              <a:rPr lang="en-GB" sz="1100" err="1">
                <a:solidFill>
                  <a:schemeClr val="tx2">
                    <a:lumMod val="75000"/>
                  </a:schemeClr>
                </a:solidFill>
              </a:rPr>
              <a:t>är</a:t>
            </a:r>
            <a:r>
              <a:rPr lang="en-GB" sz="1100">
                <a:solidFill>
                  <a:schemeClr val="tx2">
                    <a:lumMod val="75000"/>
                  </a:schemeClr>
                </a:solidFill>
              </a:rPr>
              <a:t> </a:t>
            </a:r>
            <a:r>
              <a:rPr lang="en-GB" sz="1100" err="1">
                <a:solidFill>
                  <a:schemeClr val="tx2">
                    <a:lumMod val="75000"/>
                  </a:schemeClr>
                </a:solidFill>
              </a:rPr>
              <a:t>i</a:t>
            </a:r>
            <a:r>
              <a:rPr lang="en-GB" sz="1100">
                <a:solidFill>
                  <a:schemeClr val="tx2">
                    <a:lumMod val="75000"/>
                  </a:schemeClr>
                </a:solidFill>
              </a:rPr>
              <a:t> </a:t>
            </a:r>
            <a:r>
              <a:rPr lang="en-GB" sz="1100" err="1">
                <a:solidFill>
                  <a:schemeClr val="tx2">
                    <a:lumMod val="75000"/>
                  </a:schemeClr>
                </a:solidFill>
              </a:rPr>
              <a:t>princip</a:t>
            </a:r>
            <a:r>
              <a:rPr lang="en-GB" sz="1100">
                <a:solidFill>
                  <a:schemeClr val="tx2">
                    <a:lumMod val="75000"/>
                  </a:schemeClr>
                </a:solidFill>
              </a:rPr>
              <a:t> </a:t>
            </a:r>
            <a:br>
              <a:rPr lang="en-GB" sz="1100">
                <a:solidFill>
                  <a:schemeClr val="tx2">
                    <a:lumMod val="75000"/>
                  </a:schemeClr>
                </a:solidFill>
              </a:rPr>
            </a:br>
            <a:r>
              <a:rPr lang="en-GB" sz="1100" err="1">
                <a:solidFill>
                  <a:schemeClr val="tx2">
                    <a:lumMod val="75000"/>
                  </a:schemeClr>
                </a:solidFill>
              </a:rPr>
              <a:t>helt</a:t>
            </a:r>
            <a:r>
              <a:rPr lang="en-GB" sz="1100">
                <a:solidFill>
                  <a:schemeClr val="tx2">
                    <a:lumMod val="75000"/>
                  </a:schemeClr>
                </a:solidFill>
              </a:rPr>
              <a:t> </a:t>
            </a:r>
            <a:r>
              <a:rPr lang="en-GB" sz="1100" err="1">
                <a:solidFill>
                  <a:schemeClr val="tx2">
                    <a:lumMod val="75000"/>
                  </a:schemeClr>
                </a:solidFill>
              </a:rPr>
              <a:t>fossilfri</a:t>
            </a:r>
            <a:r>
              <a:rPr lang="en-GB" sz="1100">
                <a:solidFill>
                  <a:schemeClr val="tx2">
                    <a:lumMod val="75000"/>
                  </a:schemeClr>
                </a:solidFill>
              </a:rPr>
              <a:t>. De </a:t>
            </a:r>
            <a:r>
              <a:rPr lang="en-GB" sz="1100" err="1">
                <a:solidFill>
                  <a:schemeClr val="tx2">
                    <a:lumMod val="75000"/>
                  </a:schemeClr>
                </a:solidFill>
              </a:rPr>
              <a:t>utsläpp</a:t>
            </a:r>
            <a:r>
              <a:rPr lang="en-GB" sz="1100">
                <a:solidFill>
                  <a:schemeClr val="tx2">
                    <a:lumMod val="75000"/>
                  </a:schemeClr>
                </a:solidFill>
              </a:rPr>
              <a:t> </a:t>
            </a:r>
            <a:r>
              <a:rPr lang="en-GB" sz="1100" err="1">
                <a:solidFill>
                  <a:schemeClr val="tx2">
                    <a:lumMod val="75000"/>
                  </a:schemeClr>
                </a:solidFill>
              </a:rPr>
              <a:t>som</a:t>
            </a:r>
            <a:r>
              <a:rPr lang="en-GB" sz="1100">
                <a:solidFill>
                  <a:schemeClr val="tx2">
                    <a:lumMod val="75000"/>
                  </a:schemeClr>
                </a:solidFill>
              </a:rPr>
              <a:t> </a:t>
            </a:r>
            <a:r>
              <a:rPr lang="en-GB" sz="1100" err="1">
                <a:solidFill>
                  <a:schemeClr val="tx2">
                    <a:lumMod val="75000"/>
                  </a:schemeClr>
                </a:solidFill>
              </a:rPr>
              <a:t>branschen</a:t>
            </a:r>
            <a:r>
              <a:rPr lang="en-GB" sz="1100">
                <a:solidFill>
                  <a:schemeClr val="tx2">
                    <a:lumMod val="75000"/>
                  </a:schemeClr>
                </a:solidFill>
              </a:rPr>
              <a:t> </a:t>
            </a:r>
            <a:br>
              <a:rPr lang="en-GB" sz="1100">
                <a:solidFill>
                  <a:schemeClr val="tx2">
                    <a:lumMod val="75000"/>
                  </a:schemeClr>
                </a:solidFill>
              </a:rPr>
            </a:br>
            <a:r>
              <a:rPr lang="en-GB" sz="1100">
                <a:solidFill>
                  <a:schemeClr val="tx2">
                    <a:lumMod val="75000"/>
                  </a:schemeClr>
                </a:solidFill>
              </a:rPr>
              <a:t>ger </a:t>
            </a:r>
            <a:r>
              <a:rPr lang="en-GB" sz="1100" err="1">
                <a:solidFill>
                  <a:schemeClr val="tx2">
                    <a:lumMod val="75000"/>
                  </a:schemeClr>
                </a:solidFill>
              </a:rPr>
              <a:t>upphov</a:t>
            </a:r>
            <a:r>
              <a:rPr lang="en-GB" sz="1100">
                <a:solidFill>
                  <a:schemeClr val="tx2">
                    <a:lumMod val="75000"/>
                  </a:schemeClr>
                </a:solidFill>
              </a:rPr>
              <a:t> till, </a:t>
            </a:r>
            <a:r>
              <a:rPr lang="en-GB" sz="1100" err="1">
                <a:solidFill>
                  <a:schemeClr val="tx2">
                    <a:lumMod val="75000"/>
                  </a:schemeClr>
                </a:solidFill>
              </a:rPr>
              <a:t>är</a:t>
            </a:r>
            <a:r>
              <a:rPr lang="en-GB" sz="1100">
                <a:solidFill>
                  <a:schemeClr val="tx2">
                    <a:lumMod val="75000"/>
                  </a:schemeClr>
                </a:solidFill>
              </a:rPr>
              <a:t> </a:t>
            </a:r>
            <a:r>
              <a:rPr lang="en-GB" sz="1100" err="1">
                <a:solidFill>
                  <a:schemeClr val="tx2">
                    <a:lumMod val="75000"/>
                  </a:schemeClr>
                </a:solidFill>
              </a:rPr>
              <a:t>framför</a:t>
            </a:r>
            <a:r>
              <a:rPr lang="en-GB" sz="1100">
                <a:solidFill>
                  <a:schemeClr val="tx2">
                    <a:lumMod val="75000"/>
                  </a:schemeClr>
                </a:solidFill>
              </a:rPr>
              <a:t> </a:t>
            </a:r>
            <a:r>
              <a:rPr lang="en-GB" sz="1100" err="1">
                <a:solidFill>
                  <a:schemeClr val="tx2">
                    <a:lumMod val="75000"/>
                  </a:schemeClr>
                </a:solidFill>
              </a:rPr>
              <a:t>allt</a:t>
            </a:r>
            <a:r>
              <a:rPr lang="en-GB" sz="1100">
                <a:solidFill>
                  <a:schemeClr val="tx2">
                    <a:lumMod val="75000"/>
                  </a:schemeClr>
                </a:solidFill>
              </a:rPr>
              <a:t> </a:t>
            </a:r>
            <a:r>
              <a:rPr lang="en-GB" sz="1100" err="1">
                <a:solidFill>
                  <a:schemeClr val="tx2">
                    <a:lumMod val="75000"/>
                  </a:schemeClr>
                </a:solidFill>
              </a:rPr>
              <a:t>från</a:t>
            </a:r>
            <a:r>
              <a:rPr lang="en-GB" sz="1100">
                <a:solidFill>
                  <a:schemeClr val="tx2">
                    <a:lumMod val="75000"/>
                  </a:schemeClr>
                </a:solidFill>
              </a:rPr>
              <a:t> </a:t>
            </a:r>
            <a:r>
              <a:rPr lang="en-GB" sz="1100" err="1">
                <a:solidFill>
                  <a:schemeClr val="tx2">
                    <a:lumMod val="75000"/>
                  </a:schemeClr>
                </a:solidFill>
              </a:rPr>
              <a:t>arbets­maskiner</a:t>
            </a:r>
            <a:r>
              <a:rPr lang="en-GB" sz="1100">
                <a:solidFill>
                  <a:schemeClr val="tx2">
                    <a:lumMod val="75000"/>
                  </a:schemeClr>
                </a:solidFill>
              </a:rPr>
              <a:t> </a:t>
            </a:r>
            <a:r>
              <a:rPr lang="en-GB" sz="1100" err="1">
                <a:solidFill>
                  <a:schemeClr val="tx2">
                    <a:lumMod val="75000"/>
                  </a:schemeClr>
                </a:solidFill>
              </a:rPr>
              <a:t>och</a:t>
            </a:r>
            <a:r>
              <a:rPr lang="en-GB" sz="1100">
                <a:solidFill>
                  <a:schemeClr val="tx2">
                    <a:lumMod val="75000"/>
                  </a:schemeClr>
                </a:solidFill>
              </a:rPr>
              <a:t> vid transporter. </a:t>
            </a:r>
            <a:r>
              <a:rPr lang="en-GB" sz="1100" err="1">
                <a:solidFill>
                  <a:schemeClr val="tx2">
                    <a:lumMod val="75000"/>
                  </a:schemeClr>
                </a:solidFill>
              </a:rPr>
              <a:t>Branschen</a:t>
            </a:r>
            <a:r>
              <a:rPr lang="en-GB" sz="1100">
                <a:solidFill>
                  <a:schemeClr val="tx2">
                    <a:lumMod val="75000"/>
                  </a:schemeClr>
                </a:solidFill>
              </a:rPr>
              <a:t> </a:t>
            </a:r>
            <a:r>
              <a:rPr lang="en-GB" sz="1100" err="1">
                <a:solidFill>
                  <a:schemeClr val="tx2">
                    <a:lumMod val="75000"/>
                  </a:schemeClr>
                </a:solidFill>
              </a:rPr>
              <a:t>arbetar</a:t>
            </a:r>
            <a:r>
              <a:rPr lang="en-GB" sz="1100">
                <a:solidFill>
                  <a:schemeClr val="tx2">
                    <a:lumMod val="75000"/>
                  </a:schemeClr>
                </a:solidFill>
              </a:rPr>
              <a:t> </a:t>
            </a:r>
            <a:r>
              <a:rPr lang="en-GB" sz="1100" err="1">
                <a:solidFill>
                  <a:schemeClr val="tx2">
                    <a:lumMod val="75000"/>
                  </a:schemeClr>
                </a:solidFill>
              </a:rPr>
              <a:t>aktivt</a:t>
            </a:r>
            <a:r>
              <a:rPr lang="en-GB" sz="1100">
                <a:solidFill>
                  <a:schemeClr val="tx2">
                    <a:lumMod val="75000"/>
                  </a:schemeClr>
                </a:solidFill>
              </a:rPr>
              <a:t> med </a:t>
            </a:r>
            <a:r>
              <a:rPr lang="en-GB" sz="1100" err="1">
                <a:solidFill>
                  <a:schemeClr val="tx2">
                    <a:lumMod val="75000"/>
                  </a:schemeClr>
                </a:solidFill>
              </a:rPr>
              <a:t>att</a:t>
            </a:r>
            <a:r>
              <a:rPr lang="en-GB" sz="1100">
                <a:solidFill>
                  <a:schemeClr val="tx2">
                    <a:lumMod val="75000"/>
                  </a:schemeClr>
                </a:solidFill>
              </a:rPr>
              <a:t> </a:t>
            </a:r>
            <a:r>
              <a:rPr lang="en-GB" sz="1100" err="1">
                <a:solidFill>
                  <a:schemeClr val="tx2">
                    <a:lumMod val="75000"/>
                  </a:schemeClr>
                </a:solidFill>
              </a:rPr>
              <a:t>minska</a:t>
            </a:r>
            <a:r>
              <a:rPr lang="en-GB" sz="1100">
                <a:solidFill>
                  <a:schemeClr val="tx2">
                    <a:lumMod val="75000"/>
                  </a:schemeClr>
                </a:solidFill>
              </a:rPr>
              <a:t> dessa </a:t>
            </a:r>
            <a:r>
              <a:rPr lang="en-GB" sz="1100" err="1">
                <a:solidFill>
                  <a:schemeClr val="tx2">
                    <a:lumMod val="75000"/>
                  </a:schemeClr>
                </a:solidFill>
              </a:rPr>
              <a:t>utsläpp</a:t>
            </a:r>
            <a:r>
              <a:rPr lang="en-GB" sz="1100">
                <a:solidFill>
                  <a:schemeClr val="tx2">
                    <a:lumMod val="75000"/>
                  </a:schemeClr>
                </a:solidFill>
              </a:rPr>
              <a:t>.</a:t>
            </a:r>
          </a:p>
        </p:txBody>
      </p:sp>
      <p:sp>
        <p:nvSpPr>
          <p:cNvPr id="12" name="Triangle 11">
            <a:extLst>
              <a:ext uri="{FF2B5EF4-FFF2-40B4-BE49-F238E27FC236}">
                <a16:creationId xmlns:a16="http://schemas.microsoft.com/office/drawing/2014/main" id="{955F60BC-9BC2-7236-3A29-4E8A8B9F4182}"/>
              </a:ext>
            </a:extLst>
          </p:cNvPr>
          <p:cNvSpPr/>
          <p:nvPr/>
        </p:nvSpPr>
        <p:spPr>
          <a:xfrm rot="5400000">
            <a:off x="5664711" y="3562430"/>
            <a:ext cx="739485" cy="433709"/>
          </a:xfrm>
          <a:prstGeom prst="triangle">
            <a:avLst/>
          </a:prstGeom>
          <a:solidFill>
            <a:schemeClr val="accent4">
              <a:lumMod val="60000"/>
              <a:lumOff val="40000"/>
            </a:schemeClr>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13" name="TextBox 12">
            <a:extLst>
              <a:ext uri="{FF2B5EF4-FFF2-40B4-BE49-F238E27FC236}">
                <a16:creationId xmlns:a16="http://schemas.microsoft.com/office/drawing/2014/main" id="{8FD1D54B-D9CA-0984-99C3-33915D2137C7}"/>
              </a:ext>
            </a:extLst>
          </p:cNvPr>
          <p:cNvSpPr txBox="1"/>
          <p:nvPr/>
        </p:nvSpPr>
        <p:spPr>
          <a:xfrm>
            <a:off x="3236562" y="2281236"/>
            <a:ext cx="2788001" cy="3317685"/>
          </a:xfrm>
          <a:prstGeom prst="rect">
            <a:avLst/>
          </a:prstGeom>
          <a:solidFill>
            <a:schemeClr val="accent4">
              <a:lumMod val="60000"/>
              <a:lumOff val="40000"/>
            </a:schemeClr>
          </a:solidFill>
        </p:spPr>
        <p:txBody>
          <a:bodyPr wrap="square" lIns="180000" tIns="1007999" rIns="180000" bIns="144000" rtlCol="0">
            <a:spAutoFit/>
          </a:bodyPr>
          <a:lstStyle/>
          <a:p>
            <a:r>
              <a:rPr lang="en-GB" sz="900">
                <a:solidFill>
                  <a:schemeClr val="tx2">
                    <a:lumMod val="75000"/>
                  </a:schemeClr>
                </a:solidFill>
                <a:latin typeface="+mj-lt"/>
              </a:rPr>
              <a:t>I TRÄBASERADE PRODUKTER</a:t>
            </a:r>
          </a:p>
          <a:p>
            <a:r>
              <a:rPr lang="en-GB" sz="1200" b="1">
                <a:solidFill>
                  <a:schemeClr val="tx2">
                    <a:lumMod val="75000"/>
                  </a:schemeClr>
                </a:solidFill>
                <a:latin typeface="+mj-lt"/>
              </a:rPr>
              <a:t>6 </a:t>
            </a:r>
            <a:r>
              <a:rPr lang="en-GB" sz="1200" b="1" err="1">
                <a:solidFill>
                  <a:schemeClr val="tx2">
                    <a:lumMod val="75000"/>
                  </a:schemeClr>
                </a:solidFill>
                <a:latin typeface="+mj-lt"/>
              </a:rPr>
              <a:t>miljoner</a:t>
            </a:r>
            <a:r>
              <a:rPr lang="en-GB" sz="1200" b="1">
                <a:solidFill>
                  <a:schemeClr val="tx2">
                    <a:lumMod val="75000"/>
                  </a:schemeClr>
                </a:solidFill>
                <a:latin typeface="+mj-lt"/>
              </a:rPr>
              <a:t> ton CO</a:t>
            </a:r>
            <a:r>
              <a:rPr lang="en-GB" sz="1200" b="1" baseline="30000">
                <a:solidFill>
                  <a:schemeClr val="tx2">
                    <a:lumMod val="75000"/>
                  </a:schemeClr>
                </a:solidFill>
                <a:latin typeface="+mj-lt"/>
              </a:rPr>
              <a:t>2</a:t>
            </a:r>
            <a:r>
              <a:rPr lang="en-GB" sz="1200" b="1">
                <a:solidFill>
                  <a:schemeClr val="tx2">
                    <a:lumMod val="75000"/>
                  </a:schemeClr>
                </a:solidFill>
                <a:latin typeface="+mj-lt"/>
              </a:rPr>
              <a:t>e</a:t>
            </a:r>
            <a:endParaRPr lang="en-GB" sz="1200">
              <a:solidFill>
                <a:schemeClr val="tx2">
                  <a:lumMod val="75000"/>
                </a:schemeClr>
              </a:solidFill>
              <a:latin typeface="+mj-lt"/>
            </a:endParaRPr>
          </a:p>
          <a:p>
            <a:endParaRPr lang="en-GB" sz="900">
              <a:solidFill>
                <a:schemeClr val="tx2">
                  <a:lumMod val="75000"/>
                </a:schemeClr>
              </a:solidFill>
            </a:endParaRPr>
          </a:p>
          <a:p>
            <a:r>
              <a:rPr lang="en-GB" sz="1100" err="1">
                <a:solidFill>
                  <a:schemeClr val="tx2">
                    <a:lumMod val="75000"/>
                  </a:schemeClr>
                </a:solidFill>
              </a:rPr>
              <a:t>Skogsindustrins</a:t>
            </a:r>
            <a:r>
              <a:rPr lang="en-GB" sz="1100">
                <a:solidFill>
                  <a:schemeClr val="tx2">
                    <a:lumMod val="75000"/>
                  </a:schemeClr>
                </a:solidFill>
              </a:rPr>
              <a:t> </a:t>
            </a:r>
            <a:r>
              <a:rPr lang="en-GB" sz="1100" err="1">
                <a:solidFill>
                  <a:schemeClr val="tx2">
                    <a:lumMod val="75000"/>
                  </a:schemeClr>
                </a:solidFill>
              </a:rPr>
              <a:t>tillverkning</a:t>
            </a:r>
            <a:r>
              <a:rPr lang="en-GB" sz="1100">
                <a:solidFill>
                  <a:schemeClr val="tx2">
                    <a:lumMod val="75000"/>
                  </a:schemeClr>
                </a:solidFill>
              </a:rPr>
              <a:t> </a:t>
            </a:r>
            <a:r>
              <a:rPr lang="en-GB" sz="1100" err="1">
                <a:solidFill>
                  <a:schemeClr val="tx2">
                    <a:lumMod val="75000"/>
                  </a:schemeClr>
                </a:solidFill>
              </a:rPr>
              <a:t>av</a:t>
            </a:r>
            <a:r>
              <a:rPr lang="en-GB" sz="1100">
                <a:solidFill>
                  <a:schemeClr val="tx2">
                    <a:lumMod val="75000"/>
                  </a:schemeClr>
                </a:solidFill>
              </a:rPr>
              <a:t> </a:t>
            </a:r>
            <a:r>
              <a:rPr lang="en-GB" sz="1100" err="1">
                <a:solidFill>
                  <a:schemeClr val="tx2">
                    <a:lumMod val="75000"/>
                  </a:schemeClr>
                </a:solidFill>
              </a:rPr>
              <a:t>träbaserade</a:t>
            </a:r>
            <a:r>
              <a:rPr lang="en-GB" sz="1100">
                <a:solidFill>
                  <a:schemeClr val="tx2">
                    <a:lumMod val="75000"/>
                  </a:schemeClr>
                </a:solidFill>
              </a:rPr>
              <a:t> </a:t>
            </a:r>
            <a:r>
              <a:rPr lang="en-GB" sz="1100" err="1">
                <a:solidFill>
                  <a:schemeClr val="tx2">
                    <a:lumMod val="75000"/>
                  </a:schemeClr>
                </a:solidFill>
              </a:rPr>
              <a:t>produkter</a:t>
            </a:r>
            <a:r>
              <a:rPr lang="en-GB" sz="1100">
                <a:solidFill>
                  <a:schemeClr val="tx2">
                    <a:lumMod val="75000"/>
                  </a:schemeClr>
                </a:solidFill>
              </a:rPr>
              <a:t> </a:t>
            </a:r>
            <a:r>
              <a:rPr lang="en-GB" sz="1100" err="1">
                <a:solidFill>
                  <a:schemeClr val="tx2">
                    <a:lumMod val="75000"/>
                  </a:schemeClr>
                </a:solidFill>
              </a:rPr>
              <a:t>ökade</a:t>
            </a:r>
            <a:r>
              <a:rPr lang="en-GB" sz="1100">
                <a:solidFill>
                  <a:schemeClr val="tx2">
                    <a:lumMod val="75000"/>
                  </a:schemeClr>
                </a:solidFill>
              </a:rPr>
              <a:t> </a:t>
            </a:r>
            <a:r>
              <a:rPr lang="en-GB" sz="1100" err="1">
                <a:solidFill>
                  <a:schemeClr val="tx2">
                    <a:lumMod val="75000"/>
                  </a:schemeClr>
                </a:solidFill>
              </a:rPr>
              <a:t>lagret</a:t>
            </a:r>
            <a:r>
              <a:rPr lang="en-GB" sz="1100">
                <a:solidFill>
                  <a:schemeClr val="tx2">
                    <a:lumMod val="75000"/>
                  </a:schemeClr>
                </a:solidFill>
              </a:rPr>
              <a:t> </a:t>
            </a:r>
            <a:r>
              <a:rPr lang="en-GB" sz="1100" err="1">
                <a:solidFill>
                  <a:schemeClr val="tx2">
                    <a:lumMod val="75000"/>
                  </a:schemeClr>
                </a:solidFill>
              </a:rPr>
              <a:t>av</a:t>
            </a:r>
            <a:r>
              <a:rPr lang="en-GB" sz="1100">
                <a:solidFill>
                  <a:schemeClr val="tx2">
                    <a:lumMod val="75000"/>
                  </a:schemeClr>
                </a:solidFill>
              </a:rPr>
              <a:t> </a:t>
            </a:r>
            <a:r>
              <a:rPr lang="en-GB" sz="1100" err="1">
                <a:solidFill>
                  <a:schemeClr val="tx2">
                    <a:lumMod val="75000"/>
                  </a:schemeClr>
                </a:solidFill>
              </a:rPr>
              <a:t>kol</a:t>
            </a:r>
            <a:r>
              <a:rPr lang="en-GB" sz="1100">
                <a:solidFill>
                  <a:schemeClr val="tx2">
                    <a:lumMod val="75000"/>
                  </a:schemeClr>
                </a:solidFill>
              </a:rPr>
              <a:t> </a:t>
            </a:r>
            <a:r>
              <a:rPr lang="en-GB" sz="1100" err="1">
                <a:solidFill>
                  <a:schemeClr val="tx2">
                    <a:lumMod val="75000"/>
                  </a:schemeClr>
                </a:solidFill>
              </a:rPr>
              <a:t>i</a:t>
            </a:r>
            <a:r>
              <a:rPr lang="en-GB" sz="1100">
                <a:solidFill>
                  <a:schemeClr val="tx2">
                    <a:lumMod val="75000"/>
                  </a:schemeClr>
                </a:solidFill>
              </a:rPr>
              <a:t> </a:t>
            </a:r>
            <a:r>
              <a:rPr lang="en-GB" sz="1100" err="1">
                <a:solidFill>
                  <a:schemeClr val="tx2">
                    <a:lumMod val="75000"/>
                  </a:schemeClr>
                </a:solidFill>
              </a:rPr>
              <a:t>samhället</a:t>
            </a:r>
            <a:r>
              <a:rPr lang="en-GB" sz="1100">
                <a:solidFill>
                  <a:schemeClr val="tx2">
                    <a:lumMod val="75000"/>
                  </a:schemeClr>
                </a:solidFill>
              </a:rPr>
              <a:t> </a:t>
            </a:r>
            <a:r>
              <a:rPr lang="en-GB" sz="1100" err="1">
                <a:solidFill>
                  <a:schemeClr val="tx2">
                    <a:lumMod val="75000"/>
                  </a:schemeClr>
                </a:solidFill>
              </a:rPr>
              <a:t>motsvarande</a:t>
            </a:r>
            <a:r>
              <a:rPr lang="en-GB" sz="1100">
                <a:solidFill>
                  <a:schemeClr val="tx2">
                    <a:lumMod val="75000"/>
                  </a:schemeClr>
                </a:solidFill>
              </a:rPr>
              <a:t> 6 </a:t>
            </a:r>
            <a:r>
              <a:rPr lang="en-GB" sz="1100" err="1">
                <a:solidFill>
                  <a:schemeClr val="tx2">
                    <a:lumMod val="75000"/>
                  </a:schemeClr>
                </a:solidFill>
              </a:rPr>
              <a:t>miljoner</a:t>
            </a:r>
            <a:r>
              <a:rPr lang="en-GB" sz="1100">
                <a:solidFill>
                  <a:schemeClr val="tx2">
                    <a:lumMod val="75000"/>
                  </a:schemeClr>
                </a:solidFill>
              </a:rPr>
              <a:t> ton CO</a:t>
            </a:r>
            <a:r>
              <a:rPr lang="en-GB" sz="1100" baseline="-25000">
                <a:solidFill>
                  <a:schemeClr val="tx2">
                    <a:lumMod val="75000"/>
                  </a:schemeClr>
                </a:solidFill>
              </a:rPr>
              <a:t>2</a:t>
            </a:r>
            <a:r>
              <a:rPr lang="en-GB" sz="1100">
                <a:solidFill>
                  <a:schemeClr val="tx2">
                    <a:lumMod val="75000"/>
                  </a:schemeClr>
                </a:solidFill>
              </a:rPr>
              <a:t>e 2024.</a:t>
            </a:r>
          </a:p>
          <a:p>
            <a:endParaRPr lang="en-GB" sz="1100">
              <a:solidFill>
                <a:schemeClr val="tx2">
                  <a:lumMod val="75000"/>
                </a:schemeClr>
              </a:solidFill>
            </a:endParaRPr>
          </a:p>
          <a:p>
            <a:r>
              <a:rPr lang="en-GB" sz="1100" err="1">
                <a:solidFill>
                  <a:schemeClr val="tx2">
                    <a:lumMod val="75000"/>
                  </a:schemeClr>
                </a:solidFill>
              </a:rPr>
              <a:t>Träbaserade</a:t>
            </a:r>
            <a:r>
              <a:rPr lang="en-GB" sz="1100">
                <a:solidFill>
                  <a:schemeClr val="tx2">
                    <a:lumMod val="75000"/>
                  </a:schemeClr>
                </a:solidFill>
              </a:rPr>
              <a:t> </a:t>
            </a:r>
            <a:r>
              <a:rPr lang="en-GB" sz="1100" err="1">
                <a:solidFill>
                  <a:schemeClr val="tx2">
                    <a:lumMod val="75000"/>
                  </a:schemeClr>
                </a:solidFill>
              </a:rPr>
              <a:t>produkter</a:t>
            </a:r>
            <a:r>
              <a:rPr lang="en-GB" sz="1100">
                <a:solidFill>
                  <a:schemeClr val="tx2">
                    <a:lumMod val="75000"/>
                  </a:schemeClr>
                </a:solidFill>
              </a:rPr>
              <a:t> </a:t>
            </a:r>
            <a:r>
              <a:rPr lang="en-GB" sz="1100" err="1">
                <a:solidFill>
                  <a:schemeClr val="tx2">
                    <a:lumMod val="75000"/>
                  </a:schemeClr>
                </a:solidFill>
              </a:rPr>
              <a:t>lagrar</a:t>
            </a:r>
            <a:r>
              <a:rPr lang="en-GB" sz="1100">
                <a:solidFill>
                  <a:schemeClr val="tx2">
                    <a:lumMod val="75000"/>
                  </a:schemeClr>
                </a:solidFill>
              </a:rPr>
              <a:t> </a:t>
            </a:r>
            <a:r>
              <a:rPr lang="en-GB" sz="1100" err="1">
                <a:solidFill>
                  <a:schemeClr val="tx2">
                    <a:lumMod val="75000"/>
                  </a:schemeClr>
                </a:solidFill>
              </a:rPr>
              <a:t>kol</a:t>
            </a:r>
            <a:r>
              <a:rPr lang="en-GB" sz="1100">
                <a:solidFill>
                  <a:schemeClr val="tx2">
                    <a:lumMod val="75000"/>
                  </a:schemeClr>
                </a:solidFill>
              </a:rPr>
              <a:t>. </a:t>
            </a:r>
          </a:p>
          <a:p>
            <a:r>
              <a:rPr lang="en-GB" sz="1100" err="1">
                <a:solidFill>
                  <a:schemeClr val="tx2">
                    <a:lumMod val="75000"/>
                  </a:schemeClr>
                </a:solidFill>
              </a:rPr>
              <a:t>Eftersom</a:t>
            </a:r>
            <a:r>
              <a:rPr lang="en-GB" sz="1100">
                <a:solidFill>
                  <a:schemeClr val="tx2">
                    <a:lumMod val="75000"/>
                  </a:schemeClr>
                </a:solidFill>
              </a:rPr>
              <a:t> </a:t>
            </a:r>
            <a:r>
              <a:rPr lang="en-GB" sz="1100" err="1">
                <a:solidFill>
                  <a:schemeClr val="tx2">
                    <a:lumMod val="75000"/>
                  </a:schemeClr>
                </a:solidFill>
              </a:rPr>
              <a:t>kolet</a:t>
            </a:r>
            <a:r>
              <a:rPr lang="en-GB" sz="1100">
                <a:solidFill>
                  <a:schemeClr val="tx2">
                    <a:lumMod val="75000"/>
                  </a:schemeClr>
                </a:solidFill>
              </a:rPr>
              <a:t> </a:t>
            </a:r>
            <a:r>
              <a:rPr lang="en-GB" sz="1100" err="1">
                <a:solidFill>
                  <a:schemeClr val="tx2">
                    <a:lumMod val="75000"/>
                  </a:schemeClr>
                </a:solidFill>
              </a:rPr>
              <a:t>stannar</a:t>
            </a:r>
            <a:r>
              <a:rPr lang="en-GB" sz="1100">
                <a:solidFill>
                  <a:schemeClr val="tx2">
                    <a:lumMod val="75000"/>
                  </a:schemeClr>
                </a:solidFill>
              </a:rPr>
              <a:t> </a:t>
            </a:r>
            <a:r>
              <a:rPr lang="en-GB" sz="1100" err="1">
                <a:solidFill>
                  <a:schemeClr val="tx2">
                    <a:lumMod val="75000"/>
                  </a:schemeClr>
                </a:solidFill>
              </a:rPr>
              <a:t>i</a:t>
            </a:r>
            <a:r>
              <a:rPr lang="en-GB" sz="1100">
                <a:solidFill>
                  <a:schemeClr val="tx2">
                    <a:lumMod val="75000"/>
                  </a:schemeClr>
                </a:solidFill>
              </a:rPr>
              <a:t> </a:t>
            </a:r>
            <a:r>
              <a:rPr lang="en-GB" sz="1100" err="1">
                <a:solidFill>
                  <a:schemeClr val="tx2">
                    <a:lumMod val="75000"/>
                  </a:schemeClr>
                </a:solidFill>
              </a:rPr>
              <a:t>träfibern</a:t>
            </a:r>
            <a:r>
              <a:rPr lang="en-GB" sz="1100">
                <a:solidFill>
                  <a:schemeClr val="tx2">
                    <a:lumMod val="75000"/>
                  </a:schemeClr>
                </a:solidFill>
              </a:rPr>
              <a:t>, </a:t>
            </a:r>
            <a:r>
              <a:rPr lang="en-GB" sz="1100" err="1">
                <a:solidFill>
                  <a:schemeClr val="tx2">
                    <a:lumMod val="75000"/>
                  </a:schemeClr>
                </a:solidFill>
              </a:rPr>
              <a:t>är</a:t>
            </a:r>
            <a:r>
              <a:rPr lang="en-GB" sz="1100">
                <a:solidFill>
                  <a:schemeClr val="tx2">
                    <a:lumMod val="75000"/>
                  </a:schemeClr>
                </a:solidFill>
              </a:rPr>
              <a:t> ­</a:t>
            </a:r>
            <a:r>
              <a:rPr lang="en-GB" sz="1100" err="1">
                <a:solidFill>
                  <a:schemeClr val="tx2">
                    <a:lumMod val="75000"/>
                  </a:schemeClr>
                </a:solidFill>
              </a:rPr>
              <a:t>långlivade</a:t>
            </a:r>
            <a:r>
              <a:rPr lang="en-GB" sz="1100">
                <a:solidFill>
                  <a:schemeClr val="tx2">
                    <a:lumMod val="75000"/>
                  </a:schemeClr>
                </a:solidFill>
              </a:rPr>
              <a:t> </a:t>
            </a:r>
            <a:r>
              <a:rPr lang="en-GB" sz="1100" err="1">
                <a:solidFill>
                  <a:schemeClr val="tx2">
                    <a:lumMod val="75000"/>
                  </a:schemeClr>
                </a:solidFill>
              </a:rPr>
              <a:t>produkter</a:t>
            </a:r>
            <a:r>
              <a:rPr lang="en-GB" sz="1100">
                <a:solidFill>
                  <a:schemeClr val="tx2">
                    <a:lumMod val="75000"/>
                  </a:schemeClr>
                </a:solidFill>
              </a:rPr>
              <a:t> </a:t>
            </a:r>
            <a:r>
              <a:rPr lang="en-GB" sz="1100" err="1">
                <a:solidFill>
                  <a:schemeClr val="tx2">
                    <a:lumMod val="75000"/>
                  </a:schemeClr>
                </a:solidFill>
              </a:rPr>
              <a:t>och</a:t>
            </a:r>
            <a:r>
              <a:rPr lang="en-GB" sz="1100">
                <a:solidFill>
                  <a:schemeClr val="tx2">
                    <a:lumMod val="75000"/>
                  </a:schemeClr>
                </a:solidFill>
              </a:rPr>
              <a:t> </a:t>
            </a:r>
            <a:r>
              <a:rPr lang="en-GB" sz="1100" err="1">
                <a:solidFill>
                  <a:schemeClr val="tx2">
                    <a:lumMod val="75000"/>
                  </a:schemeClr>
                </a:solidFill>
              </a:rPr>
              <a:t>återvinning</a:t>
            </a:r>
            <a:r>
              <a:rPr lang="en-GB" sz="1100">
                <a:solidFill>
                  <a:schemeClr val="tx2">
                    <a:lumMod val="75000"/>
                  </a:schemeClr>
                </a:solidFill>
              </a:rPr>
              <a:t> </a:t>
            </a:r>
            <a:br>
              <a:rPr lang="en-GB" sz="1100">
                <a:solidFill>
                  <a:schemeClr val="tx2">
                    <a:lumMod val="75000"/>
                  </a:schemeClr>
                </a:solidFill>
              </a:rPr>
            </a:br>
            <a:r>
              <a:rPr lang="en-GB" sz="1100" err="1">
                <a:solidFill>
                  <a:schemeClr val="tx2">
                    <a:lumMod val="75000"/>
                  </a:schemeClr>
                </a:solidFill>
              </a:rPr>
              <a:t>av</a:t>
            </a:r>
            <a:r>
              <a:rPr lang="en-GB" sz="1100">
                <a:solidFill>
                  <a:schemeClr val="tx2">
                    <a:lumMod val="75000"/>
                  </a:schemeClr>
                </a:solidFill>
              </a:rPr>
              <a:t> </a:t>
            </a:r>
            <a:r>
              <a:rPr lang="en-GB" sz="1100" err="1">
                <a:solidFill>
                  <a:schemeClr val="tx2">
                    <a:lumMod val="75000"/>
                  </a:schemeClr>
                </a:solidFill>
              </a:rPr>
              <a:t>månglivade</a:t>
            </a:r>
            <a:r>
              <a:rPr lang="en-GB" sz="1100">
                <a:solidFill>
                  <a:schemeClr val="tx2">
                    <a:lumMod val="75000"/>
                  </a:schemeClr>
                </a:solidFill>
              </a:rPr>
              <a:t> </a:t>
            </a:r>
            <a:r>
              <a:rPr lang="en-GB" sz="1100" err="1">
                <a:solidFill>
                  <a:schemeClr val="tx2">
                    <a:lumMod val="75000"/>
                  </a:schemeClr>
                </a:solidFill>
              </a:rPr>
              <a:t>produkter</a:t>
            </a:r>
            <a:r>
              <a:rPr lang="en-GB" sz="1100">
                <a:solidFill>
                  <a:schemeClr val="tx2">
                    <a:lumMod val="75000"/>
                  </a:schemeClr>
                </a:solidFill>
              </a:rPr>
              <a:t> bra för </a:t>
            </a:r>
            <a:r>
              <a:rPr lang="en-GB" sz="1100" err="1">
                <a:solidFill>
                  <a:schemeClr val="tx2">
                    <a:lumMod val="75000"/>
                  </a:schemeClr>
                </a:solidFill>
              </a:rPr>
              <a:t>att</a:t>
            </a:r>
            <a:r>
              <a:rPr lang="en-GB" sz="1100">
                <a:solidFill>
                  <a:schemeClr val="tx2">
                    <a:lumMod val="75000"/>
                  </a:schemeClr>
                </a:solidFill>
              </a:rPr>
              <a:t> ­</a:t>
            </a:r>
            <a:r>
              <a:rPr lang="en-GB" sz="1100" err="1">
                <a:solidFill>
                  <a:schemeClr val="tx2">
                    <a:lumMod val="75000"/>
                  </a:schemeClr>
                </a:solidFill>
              </a:rPr>
              <a:t>maximera</a:t>
            </a:r>
            <a:r>
              <a:rPr lang="en-GB" sz="1100">
                <a:solidFill>
                  <a:schemeClr val="tx2">
                    <a:lumMod val="75000"/>
                  </a:schemeClr>
                </a:solidFill>
              </a:rPr>
              <a:t> </a:t>
            </a:r>
            <a:r>
              <a:rPr lang="en-GB" sz="1100" err="1">
                <a:solidFill>
                  <a:schemeClr val="tx2">
                    <a:lumMod val="75000"/>
                  </a:schemeClr>
                </a:solidFill>
              </a:rPr>
              <a:t>kollagret</a:t>
            </a:r>
            <a:r>
              <a:rPr lang="en-GB" sz="1100">
                <a:solidFill>
                  <a:schemeClr val="tx2">
                    <a:lumMod val="75000"/>
                  </a:schemeClr>
                </a:solidFill>
              </a:rPr>
              <a:t>.</a:t>
            </a:r>
          </a:p>
        </p:txBody>
      </p:sp>
      <p:sp>
        <p:nvSpPr>
          <p:cNvPr id="14" name="Triangle 13">
            <a:extLst>
              <a:ext uri="{FF2B5EF4-FFF2-40B4-BE49-F238E27FC236}">
                <a16:creationId xmlns:a16="http://schemas.microsoft.com/office/drawing/2014/main" id="{6A3076E1-0D19-1CB5-DD64-8CD6E7CA00CC}"/>
              </a:ext>
            </a:extLst>
          </p:cNvPr>
          <p:cNvSpPr/>
          <p:nvPr/>
        </p:nvSpPr>
        <p:spPr>
          <a:xfrm rot="5400000">
            <a:off x="2741511" y="3562430"/>
            <a:ext cx="739485" cy="433709"/>
          </a:xfrm>
          <a:prstGeom prst="triangle">
            <a:avLst/>
          </a:prstGeom>
          <a:solidFill>
            <a:schemeClr val="accent4">
              <a:lumMod val="60000"/>
              <a:lumOff val="40000"/>
            </a:schemeClr>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15" name="TextBox 14">
            <a:extLst>
              <a:ext uri="{FF2B5EF4-FFF2-40B4-BE49-F238E27FC236}">
                <a16:creationId xmlns:a16="http://schemas.microsoft.com/office/drawing/2014/main" id="{6D03A451-EAF3-BDC3-C6A7-A1B4C578C1F9}"/>
              </a:ext>
            </a:extLst>
          </p:cNvPr>
          <p:cNvSpPr txBox="1"/>
          <p:nvPr/>
        </p:nvSpPr>
        <p:spPr>
          <a:xfrm>
            <a:off x="343927" y="2281236"/>
            <a:ext cx="2765029" cy="3317686"/>
          </a:xfrm>
          <a:prstGeom prst="rect">
            <a:avLst/>
          </a:prstGeom>
          <a:solidFill>
            <a:schemeClr val="accent4">
              <a:lumMod val="60000"/>
              <a:lumOff val="40000"/>
            </a:schemeClr>
          </a:solidFill>
        </p:spPr>
        <p:txBody>
          <a:bodyPr wrap="square" lIns="180000" tIns="1007999" rIns="180000" bIns="144000" rtlCol="0">
            <a:spAutoFit/>
          </a:bodyPr>
          <a:lstStyle/>
          <a:p>
            <a:r>
              <a:rPr lang="en-GB" sz="900">
                <a:solidFill>
                  <a:schemeClr val="tx2">
                    <a:lumMod val="75000"/>
                  </a:schemeClr>
                </a:solidFill>
                <a:latin typeface="+mj-lt"/>
              </a:rPr>
              <a:t>I SKOGEN</a:t>
            </a:r>
          </a:p>
          <a:p>
            <a:r>
              <a:rPr lang="en-GB" sz="1200" b="1">
                <a:solidFill>
                  <a:schemeClr val="tx2">
                    <a:lumMod val="75000"/>
                  </a:schemeClr>
                </a:solidFill>
                <a:latin typeface="+mj-lt"/>
              </a:rPr>
              <a:t>32 </a:t>
            </a:r>
            <a:r>
              <a:rPr lang="en-GB" sz="1200" b="1" err="1">
                <a:solidFill>
                  <a:schemeClr val="tx2">
                    <a:lumMod val="75000"/>
                  </a:schemeClr>
                </a:solidFill>
                <a:latin typeface="+mj-lt"/>
              </a:rPr>
              <a:t>miljoner</a:t>
            </a:r>
            <a:r>
              <a:rPr lang="en-GB" sz="1200" b="1">
                <a:solidFill>
                  <a:schemeClr val="tx2">
                    <a:lumMod val="75000"/>
                  </a:schemeClr>
                </a:solidFill>
                <a:latin typeface="+mj-lt"/>
              </a:rPr>
              <a:t> ton CO</a:t>
            </a:r>
            <a:r>
              <a:rPr lang="en-GB" sz="1200" b="1" baseline="-25000">
                <a:solidFill>
                  <a:schemeClr val="tx2">
                    <a:lumMod val="75000"/>
                  </a:schemeClr>
                </a:solidFill>
                <a:latin typeface="+mj-lt"/>
              </a:rPr>
              <a:t>2</a:t>
            </a:r>
            <a:r>
              <a:rPr lang="en-GB" sz="1200" b="1">
                <a:solidFill>
                  <a:schemeClr val="tx2">
                    <a:lumMod val="75000"/>
                  </a:schemeClr>
                </a:solidFill>
                <a:latin typeface="+mj-lt"/>
              </a:rPr>
              <a:t>e</a:t>
            </a:r>
          </a:p>
          <a:p>
            <a:r>
              <a:rPr lang="en-GB" sz="900">
                <a:solidFill>
                  <a:schemeClr val="tx2">
                    <a:lumMod val="75000"/>
                  </a:schemeClr>
                </a:solidFill>
              </a:rPr>
              <a:t> </a:t>
            </a:r>
          </a:p>
          <a:p>
            <a:r>
              <a:rPr lang="en-GB" sz="1100">
                <a:solidFill>
                  <a:schemeClr val="tx2">
                    <a:lumMod val="75000"/>
                  </a:schemeClr>
                </a:solidFill>
              </a:rPr>
              <a:t>Svensk </a:t>
            </a:r>
            <a:r>
              <a:rPr lang="en-GB" sz="1100" err="1">
                <a:solidFill>
                  <a:schemeClr val="tx2">
                    <a:lumMod val="75000"/>
                  </a:schemeClr>
                </a:solidFill>
              </a:rPr>
              <a:t>skog</a:t>
            </a:r>
            <a:r>
              <a:rPr lang="en-GB" sz="1100">
                <a:solidFill>
                  <a:schemeClr val="tx2">
                    <a:lumMod val="75000"/>
                  </a:schemeClr>
                </a:solidFill>
              </a:rPr>
              <a:t> band 2024 in </a:t>
            </a:r>
            <a:r>
              <a:rPr lang="en-GB" sz="1100" err="1">
                <a:solidFill>
                  <a:schemeClr val="tx2">
                    <a:lumMod val="75000"/>
                  </a:schemeClr>
                </a:solidFill>
              </a:rPr>
              <a:t>netto</a:t>
            </a:r>
            <a:r>
              <a:rPr lang="en-GB" sz="1100">
                <a:solidFill>
                  <a:schemeClr val="tx2">
                    <a:lumMod val="75000"/>
                  </a:schemeClr>
                </a:solidFill>
              </a:rPr>
              <a:t> </a:t>
            </a:r>
            <a:br>
              <a:rPr lang="en-GB" sz="1100">
                <a:solidFill>
                  <a:schemeClr val="tx2">
                    <a:lumMod val="75000"/>
                  </a:schemeClr>
                </a:solidFill>
              </a:rPr>
            </a:br>
            <a:r>
              <a:rPr lang="en-GB" sz="1100">
                <a:solidFill>
                  <a:schemeClr val="tx2">
                    <a:lumMod val="75000"/>
                  </a:schemeClr>
                </a:solidFill>
              </a:rPr>
              <a:t>32 </a:t>
            </a:r>
            <a:r>
              <a:rPr lang="en-GB" sz="1100" err="1">
                <a:solidFill>
                  <a:schemeClr val="tx2">
                    <a:lumMod val="75000"/>
                  </a:schemeClr>
                </a:solidFill>
              </a:rPr>
              <a:t>miljoner</a:t>
            </a:r>
            <a:r>
              <a:rPr lang="en-GB" sz="1100">
                <a:solidFill>
                  <a:schemeClr val="tx2">
                    <a:lumMod val="75000"/>
                  </a:schemeClr>
                </a:solidFill>
              </a:rPr>
              <a:t> ton CO</a:t>
            </a:r>
            <a:r>
              <a:rPr lang="en-GB" sz="1100" baseline="-25000">
                <a:solidFill>
                  <a:schemeClr val="tx2">
                    <a:lumMod val="75000"/>
                  </a:schemeClr>
                </a:solidFill>
              </a:rPr>
              <a:t>2</a:t>
            </a:r>
            <a:r>
              <a:rPr lang="en-GB" sz="1100">
                <a:solidFill>
                  <a:schemeClr val="tx2">
                    <a:lumMod val="75000"/>
                  </a:schemeClr>
                </a:solidFill>
              </a:rPr>
              <a:t>e.</a:t>
            </a:r>
          </a:p>
          <a:p>
            <a:endParaRPr lang="en-GB" sz="1100">
              <a:solidFill>
                <a:schemeClr val="tx2">
                  <a:lumMod val="75000"/>
                </a:schemeClr>
              </a:solidFill>
            </a:endParaRPr>
          </a:p>
          <a:p>
            <a:r>
              <a:rPr lang="en-GB" sz="1100" err="1">
                <a:solidFill>
                  <a:schemeClr val="tx2">
                    <a:lumMod val="75000"/>
                  </a:schemeClr>
                </a:solidFill>
              </a:rPr>
              <a:t>Växande</a:t>
            </a:r>
            <a:r>
              <a:rPr lang="en-GB" sz="1100">
                <a:solidFill>
                  <a:schemeClr val="tx2">
                    <a:lumMod val="75000"/>
                  </a:schemeClr>
                </a:solidFill>
              </a:rPr>
              <a:t> </a:t>
            </a:r>
            <a:r>
              <a:rPr lang="en-GB" sz="1100" err="1">
                <a:solidFill>
                  <a:schemeClr val="tx2">
                    <a:lumMod val="75000"/>
                  </a:schemeClr>
                </a:solidFill>
              </a:rPr>
              <a:t>skog</a:t>
            </a:r>
            <a:r>
              <a:rPr lang="en-GB" sz="1100">
                <a:solidFill>
                  <a:schemeClr val="tx2">
                    <a:lumMod val="75000"/>
                  </a:schemeClr>
                </a:solidFill>
              </a:rPr>
              <a:t> binder in </a:t>
            </a:r>
            <a:r>
              <a:rPr lang="en-GB" sz="1100" err="1">
                <a:solidFill>
                  <a:schemeClr val="tx2">
                    <a:lumMod val="75000"/>
                  </a:schemeClr>
                </a:solidFill>
              </a:rPr>
              <a:t>och</a:t>
            </a:r>
            <a:r>
              <a:rPr lang="en-GB" sz="1100">
                <a:solidFill>
                  <a:schemeClr val="tx2">
                    <a:lumMod val="75000"/>
                  </a:schemeClr>
                </a:solidFill>
              </a:rPr>
              <a:t> </a:t>
            </a:r>
            <a:r>
              <a:rPr lang="en-GB" sz="1100" err="1">
                <a:solidFill>
                  <a:schemeClr val="tx2">
                    <a:lumMod val="75000"/>
                  </a:schemeClr>
                </a:solidFill>
              </a:rPr>
              <a:t>lagrar</a:t>
            </a:r>
            <a:r>
              <a:rPr lang="en-GB" sz="1100">
                <a:solidFill>
                  <a:schemeClr val="tx2">
                    <a:lumMod val="75000"/>
                  </a:schemeClr>
                </a:solidFill>
              </a:rPr>
              <a:t> </a:t>
            </a:r>
            <a:br>
              <a:rPr lang="en-GB" sz="1100">
                <a:solidFill>
                  <a:schemeClr val="tx2">
                    <a:lumMod val="75000"/>
                  </a:schemeClr>
                </a:solidFill>
              </a:rPr>
            </a:br>
            <a:r>
              <a:rPr lang="en-GB" sz="1100" err="1">
                <a:solidFill>
                  <a:schemeClr val="tx2">
                    <a:lumMod val="75000"/>
                  </a:schemeClr>
                </a:solidFill>
              </a:rPr>
              <a:t>kol­dioxid</a:t>
            </a:r>
            <a:r>
              <a:rPr lang="en-GB" sz="1100">
                <a:solidFill>
                  <a:schemeClr val="tx2">
                    <a:lumMod val="75000"/>
                  </a:schemeClr>
                </a:solidFill>
              </a:rPr>
              <a:t> </a:t>
            </a:r>
            <a:r>
              <a:rPr lang="en-GB" sz="1100" err="1">
                <a:solidFill>
                  <a:schemeClr val="tx2">
                    <a:lumMod val="75000"/>
                  </a:schemeClr>
                </a:solidFill>
              </a:rPr>
              <a:t>i</a:t>
            </a:r>
            <a:r>
              <a:rPr lang="en-GB" sz="1100">
                <a:solidFill>
                  <a:schemeClr val="tx2">
                    <a:lumMod val="75000"/>
                  </a:schemeClr>
                </a:solidFill>
              </a:rPr>
              <a:t> </a:t>
            </a:r>
            <a:r>
              <a:rPr lang="en-GB" sz="1100" err="1">
                <a:solidFill>
                  <a:schemeClr val="tx2">
                    <a:lumMod val="75000"/>
                  </a:schemeClr>
                </a:solidFill>
              </a:rPr>
              <a:t>träd</a:t>
            </a:r>
            <a:r>
              <a:rPr lang="en-GB" sz="1100">
                <a:solidFill>
                  <a:schemeClr val="tx2">
                    <a:lumMod val="75000"/>
                  </a:schemeClr>
                </a:solidFill>
              </a:rPr>
              <a:t> </a:t>
            </a:r>
            <a:r>
              <a:rPr lang="en-GB" sz="1100" err="1">
                <a:solidFill>
                  <a:schemeClr val="tx2">
                    <a:lumMod val="75000"/>
                  </a:schemeClr>
                </a:solidFill>
              </a:rPr>
              <a:t>och</a:t>
            </a:r>
            <a:r>
              <a:rPr lang="en-GB" sz="1100">
                <a:solidFill>
                  <a:schemeClr val="tx2">
                    <a:lumMod val="75000"/>
                  </a:schemeClr>
                </a:solidFill>
              </a:rPr>
              <a:t> mark. För </a:t>
            </a:r>
            <a:r>
              <a:rPr lang="en-GB" sz="1100" err="1">
                <a:solidFill>
                  <a:schemeClr val="tx2">
                    <a:lumMod val="75000"/>
                  </a:schemeClr>
                </a:solidFill>
              </a:rPr>
              <a:t>att</a:t>
            </a:r>
            <a:r>
              <a:rPr lang="en-GB" sz="1100">
                <a:solidFill>
                  <a:schemeClr val="tx2">
                    <a:lumMod val="75000"/>
                  </a:schemeClr>
                </a:solidFill>
              </a:rPr>
              <a:t> </a:t>
            </a:r>
            <a:r>
              <a:rPr lang="en-GB" sz="1100" err="1">
                <a:solidFill>
                  <a:schemeClr val="tx2">
                    <a:lumMod val="75000"/>
                  </a:schemeClr>
                </a:solidFill>
              </a:rPr>
              <a:t>maximera</a:t>
            </a:r>
            <a:r>
              <a:rPr lang="en-GB" sz="1100">
                <a:solidFill>
                  <a:schemeClr val="tx2">
                    <a:lumMod val="75000"/>
                  </a:schemeClr>
                </a:solidFill>
              </a:rPr>
              <a:t> </a:t>
            </a:r>
            <a:r>
              <a:rPr lang="en-GB" sz="1100" err="1">
                <a:solidFill>
                  <a:schemeClr val="tx2">
                    <a:lumMod val="75000"/>
                  </a:schemeClr>
                </a:solidFill>
              </a:rPr>
              <a:t>tillväxten</a:t>
            </a:r>
            <a:r>
              <a:rPr lang="en-GB" sz="1100">
                <a:solidFill>
                  <a:schemeClr val="tx2">
                    <a:lumMod val="75000"/>
                  </a:schemeClr>
                </a:solidFill>
              </a:rPr>
              <a:t> </a:t>
            </a:r>
            <a:r>
              <a:rPr lang="en-GB" sz="1100" err="1">
                <a:solidFill>
                  <a:schemeClr val="tx2">
                    <a:lumMod val="75000"/>
                  </a:schemeClr>
                </a:solidFill>
              </a:rPr>
              <a:t>i</a:t>
            </a:r>
            <a:r>
              <a:rPr lang="en-GB" sz="1100">
                <a:solidFill>
                  <a:schemeClr val="tx2">
                    <a:lumMod val="75000"/>
                  </a:schemeClr>
                </a:solidFill>
              </a:rPr>
              <a:t> </a:t>
            </a:r>
            <a:r>
              <a:rPr lang="en-GB" sz="1100" err="1">
                <a:solidFill>
                  <a:schemeClr val="tx2">
                    <a:lumMod val="75000"/>
                  </a:schemeClr>
                </a:solidFill>
              </a:rPr>
              <a:t>skogen</a:t>
            </a:r>
            <a:r>
              <a:rPr lang="en-GB" sz="1100">
                <a:solidFill>
                  <a:schemeClr val="tx2">
                    <a:lumMod val="75000"/>
                  </a:schemeClr>
                </a:solidFill>
              </a:rPr>
              <a:t> </a:t>
            </a:r>
            <a:r>
              <a:rPr lang="en-GB" sz="1100" err="1">
                <a:solidFill>
                  <a:schemeClr val="tx2">
                    <a:lumMod val="75000"/>
                  </a:schemeClr>
                </a:solidFill>
              </a:rPr>
              <a:t>är</a:t>
            </a:r>
            <a:r>
              <a:rPr lang="en-GB" sz="1100">
                <a:solidFill>
                  <a:schemeClr val="tx2">
                    <a:lumMod val="75000"/>
                  </a:schemeClr>
                </a:solidFill>
              </a:rPr>
              <a:t> det </a:t>
            </a:r>
            <a:r>
              <a:rPr lang="en-GB" sz="1100" err="1">
                <a:solidFill>
                  <a:schemeClr val="tx2">
                    <a:lumMod val="75000"/>
                  </a:schemeClr>
                </a:solidFill>
              </a:rPr>
              <a:t>viktigt</a:t>
            </a:r>
            <a:r>
              <a:rPr lang="en-GB" sz="1100">
                <a:solidFill>
                  <a:schemeClr val="tx2">
                    <a:lumMod val="75000"/>
                  </a:schemeClr>
                </a:solidFill>
              </a:rPr>
              <a:t> </a:t>
            </a:r>
            <a:r>
              <a:rPr lang="en-GB" sz="1100" err="1">
                <a:solidFill>
                  <a:schemeClr val="tx2">
                    <a:lumMod val="75000"/>
                  </a:schemeClr>
                </a:solidFill>
              </a:rPr>
              <a:t>att</a:t>
            </a:r>
            <a:r>
              <a:rPr lang="en-GB" sz="1100">
                <a:solidFill>
                  <a:schemeClr val="tx2">
                    <a:lumMod val="75000"/>
                  </a:schemeClr>
                </a:solidFill>
              </a:rPr>
              <a:t> </a:t>
            </a:r>
            <a:r>
              <a:rPr lang="en-GB" sz="1100" err="1">
                <a:solidFill>
                  <a:schemeClr val="tx2">
                    <a:lumMod val="75000"/>
                  </a:schemeClr>
                </a:solidFill>
              </a:rPr>
              <a:t>gallra</a:t>
            </a:r>
            <a:r>
              <a:rPr lang="en-GB" sz="1100">
                <a:solidFill>
                  <a:schemeClr val="tx2">
                    <a:lumMod val="75000"/>
                  </a:schemeClr>
                </a:solidFill>
              </a:rPr>
              <a:t> </a:t>
            </a:r>
            <a:r>
              <a:rPr lang="en-GB" sz="1100" err="1">
                <a:solidFill>
                  <a:schemeClr val="tx2">
                    <a:lumMod val="75000"/>
                  </a:schemeClr>
                </a:solidFill>
              </a:rPr>
              <a:t>och</a:t>
            </a:r>
            <a:r>
              <a:rPr lang="en-GB" sz="1100">
                <a:solidFill>
                  <a:schemeClr val="tx2">
                    <a:lumMod val="75000"/>
                  </a:schemeClr>
                </a:solidFill>
              </a:rPr>
              <a:t> </a:t>
            </a:r>
            <a:r>
              <a:rPr lang="en-GB" sz="1100" err="1">
                <a:solidFill>
                  <a:schemeClr val="tx2">
                    <a:lumMod val="75000"/>
                  </a:schemeClr>
                </a:solidFill>
              </a:rPr>
              <a:t>röja</a:t>
            </a:r>
            <a:r>
              <a:rPr lang="en-GB" sz="1100">
                <a:solidFill>
                  <a:schemeClr val="tx2">
                    <a:lumMod val="75000"/>
                  </a:schemeClr>
                </a:solidFill>
              </a:rPr>
              <a:t>, </a:t>
            </a:r>
            <a:r>
              <a:rPr lang="en-GB" sz="1100" err="1">
                <a:solidFill>
                  <a:schemeClr val="tx2">
                    <a:lumMod val="75000"/>
                  </a:schemeClr>
                </a:solidFill>
              </a:rPr>
              <a:t>välja</a:t>
            </a:r>
            <a:r>
              <a:rPr lang="en-GB" sz="1100">
                <a:solidFill>
                  <a:schemeClr val="tx2">
                    <a:lumMod val="75000"/>
                  </a:schemeClr>
                </a:solidFill>
              </a:rPr>
              <a:t> </a:t>
            </a:r>
            <a:r>
              <a:rPr lang="en-GB" sz="1100" err="1">
                <a:solidFill>
                  <a:schemeClr val="tx2">
                    <a:lumMod val="75000"/>
                  </a:schemeClr>
                </a:solidFill>
              </a:rPr>
              <a:t>rätt</a:t>
            </a:r>
            <a:r>
              <a:rPr lang="en-GB" sz="1100">
                <a:solidFill>
                  <a:schemeClr val="tx2">
                    <a:lumMod val="75000"/>
                  </a:schemeClr>
                </a:solidFill>
              </a:rPr>
              <a:t> </a:t>
            </a:r>
            <a:r>
              <a:rPr lang="en-GB" sz="1100" err="1">
                <a:solidFill>
                  <a:schemeClr val="tx2">
                    <a:lumMod val="75000"/>
                  </a:schemeClr>
                </a:solidFill>
              </a:rPr>
              <a:t>plantmaterial</a:t>
            </a:r>
            <a:r>
              <a:rPr lang="en-GB" sz="1100">
                <a:solidFill>
                  <a:schemeClr val="tx2">
                    <a:lumMod val="75000"/>
                  </a:schemeClr>
                </a:solidFill>
              </a:rPr>
              <a:t>, </a:t>
            </a:r>
            <a:r>
              <a:rPr lang="en-GB" sz="1100" err="1">
                <a:solidFill>
                  <a:schemeClr val="tx2">
                    <a:lumMod val="75000"/>
                  </a:schemeClr>
                </a:solidFill>
              </a:rPr>
              <a:t>gödsla</a:t>
            </a:r>
            <a:r>
              <a:rPr lang="en-GB" sz="1100">
                <a:solidFill>
                  <a:schemeClr val="tx2">
                    <a:lumMod val="75000"/>
                  </a:schemeClr>
                </a:solidFill>
              </a:rPr>
              <a:t> </a:t>
            </a:r>
            <a:r>
              <a:rPr lang="en-GB" sz="1100" err="1">
                <a:solidFill>
                  <a:schemeClr val="tx2">
                    <a:lumMod val="75000"/>
                  </a:schemeClr>
                </a:solidFill>
              </a:rPr>
              <a:t>och</a:t>
            </a:r>
            <a:r>
              <a:rPr lang="en-GB" sz="1100">
                <a:solidFill>
                  <a:schemeClr val="tx2">
                    <a:lumMod val="75000"/>
                  </a:schemeClr>
                </a:solidFill>
              </a:rPr>
              <a:t> </a:t>
            </a:r>
            <a:r>
              <a:rPr lang="en-GB" sz="1100" err="1">
                <a:solidFill>
                  <a:schemeClr val="tx2">
                    <a:lumMod val="75000"/>
                  </a:schemeClr>
                </a:solidFill>
              </a:rPr>
              <a:t>förebygga</a:t>
            </a:r>
            <a:r>
              <a:rPr lang="en-GB" sz="1100">
                <a:solidFill>
                  <a:schemeClr val="tx2">
                    <a:lumMod val="75000"/>
                  </a:schemeClr>
                </a:solidFill>
              </a:rPr>
              <a:t> </a:t>
            </a:r>
            <a:r>
              <a:rPr lang="en-GB" sz="1100" err="1">
                <a:solidFill>
                  <a:schemeClr val="tx2">
                    <a:lumMod val="75000"/>
                  </a:schemeClr>
                </a:solidFill>
              </a:rPr>
              <a:t>skador</a:t>
            </a:r>
            <a:r>
              <a:rPr lang="en-GB" sz="1100">
                <a:solidFill>
                  <a:schemeClr val="tx2">
                    <a:lumMod val="75000"/>
                  </a:schemeClr>
                </a:solidFill>
              </a:rPr>
              <a:t> </a:t>
            </a:r>
            <a:r>
              <a:rPr lang="en-GB" sz="1100" err="1">
                <a:solidFill>
                  <a:schemeClr val="tx2">
                    <a:lumMod val="75000"/>
                  </a:schemeClr>
                </a:solidFill>
              </a:rPr>
              <a:t>på</a:t>
            </a:r>
            <a:r>
              <a:rPr lang="en-GB" sz="1100">
                <a:solidFill>
                  <a:schemeClr val="tx2">
                    <a:lumMod val="75000"/>
                  </a:schemeClr>
                </a:solidFill>
              </a:rPr>
              <a:t> </a:t>
            </a:r>
            <a:r>
              <a:rPr lang="en-GB" sz="1100" err="1">
                <a:solidFill>
                  <a:schemeClr val="tx2">
                    <a:lumMod val="75000"/>
                  </a:schemeClr>
                </a:solidFill>
              </a:rPr>
              <a:t>skogen</a:t>
            </a:r>
            <a:r>
              <a:rPr lang="en-GB" sz="1100">
                <a:solidFill>
                  <a:schemeClr val="tx2">
                    <a:lumMod val="75000"/>
                  </a:schemeClr>
                </a:solidFill>
              </a:rPr>
              <a:t>, till ­</a:t>
            </a:r>
            <a:r>
              <a:rPr lang="en-GB" sz="1100" err="1">
                <a:solidFill>
                  <a:schemeClr val="tx2">
                    <a:lumMod val="75000"/>
                  </a:schemeClr>
                </a:solidFill>
              </a:rPr>
              <a:t>exempel</a:t>
            </a:r>
            <a:r>
              <a:rPr lang="en-GB" sz="1100">
                <a:solidFill>
                  <a:schemeClr val="tx2">
                    <a:lumMod val="75000"/>
                  </a:schemeClr>
                </a:solidFill>
              </a:rPr>
              <a:t> </a:t>
            </a:r>
            <a:r>
              <a:rPr lang="en-GB" sz="1100" err="1">
                <a:solidFill>
                  <a:schemeClr val="tx2">
                    <a:lumMod val="75000"/>
                  </a:schemeClr>
                </a:solidFill>
              </a:rPr>
              <a:t>betesskador</a:t>
            </a:r>
            <a:r>
              <a:rPr lang="en-GB" sz="1100">
                <a:solidFill>
                  <a:schemeClr val="tx2">
                    <a:lumMod val="75000"/>
                  </a:schemeClr>
                </a:solidFill>
              </a:rPr>
              <a:t>.</a:t>
            </a:r>
          </a:p>
        </p:txBody>
      </p:sp>
      <p:sp>
        <p:nvSpPr>
          <p:cNvPr id="6" name="Title 5">
            <a:extLst>
              <a:ext uri="{FF2B5EF4-FFF2-40B4-BE49-F238E27FC236}">
                <a16:creationId xmlns:a16="http://schemas.microsoft.com/office/drawing/2014/main" id="{16923F8C-7FB0-E831-53F8-3F56BE557ADD}"/>
              </a:ext>
            </a:extLst>
          </p:cNvPr>
          <p:cNvSpPr>
            <a:spLocks noGrp="1"/>
          </p:cNvSpPr>
          <p:nvPr>
            <p:ph type="title"/>
          </p:nvPr>
        </p:nvSpPr>
        <p:spPr>
          <a:xfrm>
            <a:off x="318295" y="925533"/>
            <a:ext cx="7227564" cy="547668"/>
          </a:xfrm>
        </p:spPr>
        <p:txBody>
          <a:bodyPr/>
          <a:lstStyle/>
          <a:p>
            <a:r>
              <a:rPr lang="en-GB" err="1"/>
              <a:t>Skogsnäringens</a:t>
            </a:r>
            <a:r>
              <a:rPr lang="en-GB"/>
              <a:t> </a:t>
            </a:r>
            <a:r>
              <a:rPr lang="en-GB" err="1"/>
              <a:t>klimatarbete</a:t>
            </a:r>
            <a:br>
              <a:rPr lang="en-GB"/>
            </a:br>
            <a:endParaRPr lang="sv-SE"/>
          </a:p>
        </p:txBody>
      </p:sp>
      <p:sp>
        <p:nvSpPr>
          <p:cNvPr id="4" name="Footer Placeholder 3">
            <a:extLst>
              <a:ext uri="{FF2B5EF4-FFF2-40B4-BE49-F238E27FC236}">
                <a16:creationId xmlns:a16="http://schemas.microsoft.com/office/drawing/2014/main" id="{B8959463-20C8-E450-62EA-338259DB9C80}"/>
              </a:ext>
            </a:extLst>
          </p:cNvPr>
          <p:cNvSpPr>
            <a:spLocks noGrp="1"/>
          </p:cNvSpPr>
          <p:nvPr>
            <p:ph type="ftr" sz="quarter" idx="11"/>
          </p:nvPr>
        </p:nvSpPr>
        <p:spPr/>
        <p:txBody>
          <a:bodyPr/>
          <a:lstStyle/>
          <a:p>
            <a:r>
              <a:rPr lang="en-GB"/>
              <a:t>Fakta om </a:t>
            </a:r>
            <a:r>
              <a:rPr lang="en-GB" err="1"/>
              <a:t>svensk</a:t>
            </a:r>
            <a:r>
              <a:rPr lang="en-GB"/>
              <a:t> </a:t>
            </a:r>
            <a:r>
              <a:rPr lang="en-GB" err="1"/>
              <a:t>skogsindustri</a:t>
            </a:r>
            <a:endParaRPr lang="en-GB"/>
          </a:p>
        </p:txBody>
      </p:sp>
      <p:sp>
        <p:nvSpPr>
          <p:cNvPr id="9" name="Text Placeholder 8">
            <a:extLst>
              <a:ext uri="{FF2B5EF4-FFF2-40B4-BE49-F238E27FC236}">
                <a16:creationId xmlns:a16="http://schemas.microsoft.com/office/drawing/2014/main" id="{784CA786-A5CB-75CB-4372-2AC23D511859}"/>
              </a:ext>
            </a:extLst>
          </p:cNvPr>
          <p:cNvSpPr>
            <a:spLocks noGrp="1"/>
          </p:cNvSpPr>
          <p:nvPr>
            <p:ph type="body" sz="quarter" idx="16"/>
          </p:nvPr>
        </p:nvSpPr>
        <p:spPr/>
        <p:txBody>
          <a:bodyPr/>
          <a:lstStyle/>
          <a:p>
            <a:endParaRPr lang="sv-SE"/>
          </a:p>
        </p:txBody>
      </p:sp>
      <p:sp>
        <p:nvSpPr>
          <p:cNvPr id="10" name="Triangle 9">
            <a:extLst>
              <a:ext uri="{FF2B5EF4-FFF2-40B4-BE49-F238E27FC236}">
                <a16:creationId xmlns:a16="http://schemas.microsoft.com/office/drawing/2014/main" id="{B404ED08-E073-CB9C-42DE-69ACA9E873FA}"/>
              </a:ext>
            </a:extLst>
          </p:cNvPr>
          <p:cNvSpPr/>
          <p:nvPr/>
        </p:nvSpPr>
        <p:spPr>
          <a:xfrm rot="10800000">
            <a:off x="2808432" y="1781208"/>
            <a:ext cx="739485" cy="433709"/>
          </a:xfrm>
          <a:prstGeom prst="triangl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11" name="TextBox 10">
            <a:extLst>
              <a:ext uri="{FF2B5EF4-FFF2-40B4-BE49-F238E27FC236}">
                <a16:creationId xmlns:a16="http://schemas.microsoft.com/office/drawing/2014/main" id="{05BB2034-C47C-7A47-2B21-F1CD68E3941F}"/>
              </a:ext>
            </a:extLst>
          </p:cNvPr>
          <p:cNvSpPr txBox="1"/>
          <p:nvPr/>
        </p:nvSpPr>
        <p:spPr>
          <a:xfrm>
            <a:off x="334962" y="1724350"/>
            <a:ext cx="5686425" cy="366424"/>
          </a:xfrm>
          <a:prstGeom prst="rect">
            <a:avLst/>
          </a:prstGeom>
          <a:solidFill>
            <a:schemeClr val="accent4">
              <a:lumMod val="60000"/>
              <a:lumOff val="40000"/>
            </a:schemeClr>
          </a:solidFill>
        </p:spPr>
        <p:txBody>
          <a:bodyPr wrap="square" lIns="90000" tIns="90000" rIns="90000" bIns="90000" rtlCol="0">
            <a:spAutoFit/>
          </a:bodyPr>
          <a:lstStyle/>
          <a:p>
            <a:pPr algn="ctr"/>
            <a:r>
              <a:rPr lang="en-GB" sz="1200" b="1" spc="300">
                <a:solidFill>
                  <a:schemeClr val="tx2">
                    <a:lumMod val="75000"/>
                  </a:schemeClr>
                </a:solidFill>
                <a:latin typeface="+mj-lt"/>
              </a:rPr>
              <a:t>KOLLAGRING</a:t>
            </a:r>
          </a:p>
        </p:txBody>
      </p:sp>
      <p:sp>
        <p:nvSpPr>
          <p:cNvPr id="20" name="Triangle 19">
            <a:extLst>
              <a:ext uri="{FF2B5EF4-FFF2-40B4-BE49-F238E27FC236}">
                <a16:creationId xmlns:a16="http://schemas.microsoft.com/office/drawing/2014/main" id="{B89D7636-028D-74B5-0029-D6192714A3D9}"/>
              </a:ext>
            </a:extLst>
          </p:cNvPr>
          <p:cNvSpPr/>
          <p:nvPr/>
        </p:nvSpPr>
        <p:spPr>
          <a:xfrm rot="10800000">
            <a:off x="8647530" y="1781208"/>
            <a:ext cx="739485" cy="433709"/>
          </a:xfrm>
          <a:prstGeom prst="triangl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21" name="TextBox 20">
            <a:extLst>
              <a:ext uri="{FF2B5EF4-FFF2-40B4-BE49-F238E27FC236}">
                <a16:creationId xmlns:a16="http://schemas.microsoft.com/office/drawing/2014/main" id="{43C74346-76CF-C8F9-5ABB-7D55FFA08D70}"/>
              </a:ext>
            </a:extLst>
          </p:cNvPr>
          <p:cNvSpPr txBox="1"/>
          <p:nvPr/>
        </p:nvSpPr>
        <p:spPr>
          <a:xfrm>
            <a:off x="6174060" y="1724350"/>
            <a:ext cx="5686425" cy="366424"/>
          </a:xfrm>
          <a:prstGeom prst="rect">
            <a:avLst/>
          </a:prstGeom>
          <a:solidFill>
            <a:schemeClr val="accent5">
              <a:lumMod val="60000"/>
              <a:lumOff val="40000"/>
            </a:schemeClr>
          </a:solidFill>
        </p:spPr>
        <p:txBody>
          <a:bodyPr wrap="square" lIns="90000" tIns="90000" rIns="90000" bIns="90000" rtlCol="0">
            <a:spAutoFit/>
          </a:bodyPr>
          <a:lstStyle/>
          <a:p>
            <a:pPr algn="ctr"/>
            <a:r>
              <a:rPr lang="en-GB" sz="1200" b="1" spc="300">
                <a:solidFill>
                  <a:schemeClr val="tx2">
                    <a:lumMod val="75000"/>
                  </a:schemeClr>
                </a:solidFill>
                <a:latin typeface="+mj-lt"/>
              </a:rPr>
              <a:t>MINSKADE UTSLÄPP</a:t>
            </a:r>
          </a:p>
        </p:txBody>
      </p:sp>
      <p:pic>
        <p:nvPicPr>
          <p:cNvPr id="3" name="Graphic 2">
            <a:extLst>
              <a:ext uri="{FF2B5EF4-FFF2-40B4-BE49-F238E27FC236}">
                <a16:creationId xmlns:a16="http://schemas.microsoft.com/office/drawing/2014/main" id="{D316AC89-8C78-899B-C048-75EC96BAA0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1242" y="2317910"/>
            <a:ext cx="864000" cy="864000"/>
          </a:xfrm>
          <a:prstGeom prst="rect">
            <a:avLst/>
          </a:prstGeom>
        </p:spPr>
      </p:pic>
      <p:pic>
        <p:nvPicPr>
          <p:cNvPr id="7" name="Graphic 6">
            <a:extLst>
              <a:ext uri="{FF2B5EF4-FFF2-40B4-BE49-F238E27FC236}">
                <a16:creationId xmlns:a16="http://schemas.microsoft.com/office/drawing/2014/main" id="{89B464AD-5FE2-8434-DA12-4BF05E5736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45315" y="2347646"/>
            <a:ext cx="864000" cy="864000"/>
          </a:xfrm>
          <a:prstGeom prst="rect">
            <a:avLst/>
          </a:prstGeom>
        </p:spPr>
      </p:pic>
      <p:pic>
        <p:nvPicPr>
          <p:cNvPr id="16" name="Graphic 15">
            <a:extLst>
              <a:ext uri="{FF2B5EF4-FFF2-40B4-BE49-F238E27FC236}">
                <a16:creationId xmlns:a16="http://schemas.microsoft.com/office/drawing/2014/main" id="{BD0B053A-F57B-F698-C10A-4C64B8478D7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10824" y="2273306"/>
            <a:ext cx="864000" cy="864000"/>
          </a:xfrm>
          <a:prstGeom prst="rect">
            <a:avLst/>
          </a:prstGeom>
        </p:spPr>
      </p:pic>
      <p:pic>
        <p:nvPicPr>
          <p:cNvPr id="25" name="Graphic 24">
            <a:extLst>
              <a:ext uri="{FF2B5EF4-FFF2-40B4-BE49-F238E27FC236}">
                <a16:creationId xmlns:a16="http://schemas.microsoft.com/office/drawing/2014/main" id="{BC3A5C35-86FD-9755-AEE9-2F50D67B0C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26466" y="2317910"/>
            <a:ext cx="864000" cy="864000"/>
          </a:xfrm>
          <a:prstGeom prst="rect">
            <a:avLst/>
          </a:prstGeom>
        </p:spPr>
      </p:pic>
    </p:spTree>
    <p:extLst>
      <p:ext uri="{BB962C8B-B14F-4D97-AF65-F5344CB8AC3E}">
        <p14:creationId xmlns:p14="http://schemas.microsoft.com/office/powerpoint/2010/main" val="2056156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2F0E52-CD3C-B446-7BD2-77EEB8FA95C5}"/>
              </a:ext>
            </a:extLst>
          </p:cNvPr>
          <p:cNvPicPr>
            <a:picLocks noChangeAspect="1"/>
          </p:cNvPicPr>
          <p:nvPr/>
        </p:nvPicPr>
        <p:blipFill>
          <a:blip r:embed="rId3"/>
          <a:srcRect/>
          <a:stretch/>
        </p:blipFill>
        <p:spPr>
          <a:xfrm>
            <a:off x="0" y="0"/>
            <a:ext cx="12192000" cy="6858000"/>
          </a:xfrm>
          <a:prstGeom prst="rect">
            <a:avLst/>
          </a:prstGeom>
        </p:spPr>
      </p:pic>
      <p:sp>
        <p:nvSpPr>
          <p:cNvPr id="3" name="Platshållare för text 2">
            <a:extLst>
              <a:ext uri="{FF2B5EF4-FFF2-40B4-BE49-F238E27FC236}">
                <a16:creationId xmlns:a16="http://schemas.microsoft.com/office/drawing/2014/main" id="{D5D1A7B6-363B-455E-875C-33BD97DCCC79}"/>
              </a:ext>
            </a:extLst>
          </p:cNvPr>
          <p:cNvSpPr>
            <a:spLocks noGrp="1"/>
          </p:cNvSpPr>
          <p:nvPr>
            <p:ph type="body" sz="quarter" idx="16"/>
          </p:nvPr>
        </p:nvSpPr>
        <p:spPr/>
        <p:txBody>
          <a:bodyPr/>
          <a:lstStyle/>
          <a:p>
            <a:endParaRPr lang="sv-SE"/>
          </a:p>
        </p:txBody>
      </p:sp>
      <p:sp>
        <p:nvSpPr>
          <p:cNvPr id="4" name="Rubrik 3">
            <a:extLst>
              <a:ext uri="{FF2B5EF4-FFF2-40B4-BE49-F238E27FC236}">
                <a16:creationId xmlns:a16="http://schemas.microsoft.com/office/drawing/2014/main" id="{54C6EF1D-7DEE-1BA3-054B-0EC28127EE00}"/>
              </a:ext>
            </a:extLst>
          </p:cNvPr>
          <p:cNvSpPr>
            <a:spLocks noGrp="1"/>
          </p:cNvSpPr>
          <p:nvPr>
            <p:ph type="title"/>
          </p:nvPr>
        </p:nvSpPr>
        <p:spPr>
          <a:xfrm>
            <a:off x="318295" y="925532"/>
            <a:ext cx="4922572" cy="1030268"/>
          </a:xfrm>
        </p:spPr>
        <p:txBody>
          <a:bodyPr/>
          <a:lstStyle/>
          <a:p>
            <a:r>
              <a:rPr lang="sv-SE"/>
              <a:t>Viktigt för klimatet att använda fossilfria material</a:t>
            </a:r>
            <a:br>
              <a:rPr lang="sv-SE"/>
            </a:br>
            <a:endParaRPr lang="sv-SE"/>
          </a:p>
        </p:txBody>
      </p:sp>
      <p:sp>
        <p:nvSpPr>
          <p:cNvPr id="5" name="Platshållare för text 4">
            <a:extLst>
              <a:ext uri="{FF2B5EF4-FFF2-40B4-BE49-F238E27FC236}">
                <a16:creationId xmlns:a16="http://schemas.microsoft.com/office/drawing/2014/main" id="{B2D9344F-CF2D-E421-CE9B-61E3A5F07A4B}"/>
              </a:ext>
            </a:extLst>
          </p:cNvPr>
          <p:cNvSpPr>
            <a:spLocks noGrp="1"/>
          </p:cNvSpPr>
          <p:nvPr>
            <p:ph type="body" sz="quarter" idx="17"/>
          </p:nvPr>
        </p:nvSpPr>
        <p:spPr/>
        <p:txBody>
          <a:bodyPr/>
          <a:lstStyle/>
          <a:p>
            <a:pPr marL="0" indent="0">
              <a:buNone/>
            </a:pPr>
            <a:r>
              <a:rPr lang="sv-SE"/>
              <a:t>Bygg- och fastighetssektorn svarar för 37 procent av världens totala utsläpp av växthusgaser. I Sverige står dessa sektorer för 22 procent av Sveriges totala utsläpp av växthusgaser. (2022)</a:t>
            </a:r>
          </a:p>
          <a:p>
            <a:pPr marL="0" indent="0">
              <a:buNone/>
            </a:pPr>
            <a:r>
              <a:rPr lang="sv-SE"/>
              <a:t>En väg till minskade utsläpp är träbaserade byggmaterial, minskat byggsvinn och att bygga mer resurseffektivt.</a:t>
            </a:r>
          </a:p>
        </p:txBody>
      </p:sp>
      <p:sp>
        <p:nvSpPr>
          <p:cNvPr id="6" name="Platshållare för sidfot 5">
            <a:extLst>
              <a:ext uri="{FF2B5EF4-FFF2-40B4-BE49-F238E27FC236}">
                <a16:creationId xmlns:a16="http://schemas.microsoft.com/office/drawing/2014/main" id="{03049CE3-38EF-3878-5E29-368EC6E68BC6}"/>
              </a:ext>
            </a:extLst>
          </p:cNvPr>
          <p:cNvSpPr>
            <a:spLocks noGrp="1"/>
          </p:cNvSpPr>
          <p:nvPr>
            <p:ph type="ftr" sz="quarter" idx="19"/>
          </p:nvPr>
        </p:nvSpPr>
        <p:spPr/>
        <p:txBody>
          <a:bodyPr/>
          <a:lstStyle/>
          <a:p>
            <a:r>
              <a:rPr lang="en-GB"/>
              <a:t>Fakta om </a:t>
            </a:r>
            <a:r>
              <a:rPr lang="en-GB" err="1"/>
              <a:t>svensk</a:t>
            </a:r>
            <a:r>
              <a:rPr lang="en-GB"/>
              <a:t> </a:t>
            </a:r>
            <a:r>
              <a:rPr lang="en-GB" err="1"/>
              <a:t>skogsindustri</a:t>
            </a:r>
            <a:endParaRPr lang="en-GB"/>
          </a:p>
        </p:txBody>
      </p:sp>
    </p:spTree>
    <p:extLst>
      <p:ext uri="{BB962C8B-B14F-4D97-AF65-F5344CB8AC3E}">
        <p14:creationId xmlns:p14="http://schemas.microsoft.com/office/powerpoint/2010/main" val="87180489"/>
      </p:ext>
    </p:extLst>
  </p:cSld>
  <p:clrMapOvr>
    <a:masterClrMapping/>
  </p:clrMapOvr>
</p:sld>
</file>

<file path=ppt/theme/theme1.xml><?xml version="1.0" encoding="utf-8"?>
<a:theme xmlns:a="http://schemas.openxmlformats.org/drawingml/2006/main" name="Skogsindustrierna">
  <a:themeElements>
    <a:clrScheme name="Skogsindustrierna">
      <a:dk1>
        <a:sysClr val="windowText" lastClr="000000"/>
      </a:dk1>
      <a:lt1>
        <a:sysClr val="window" lastClr="FFFFFF"/>
      </a:lt1>
      <a:dk2>
        <a:srgbClr val="506441"/>
      </a:dk2>
      <a:lt2>
        <a:srgbClr val="F7F3ED"/>
      </a:lt2>
      <a:accent1>
        <a:srgbClr val="87C387"/>
      </a:accent1>
      <a:accent2>
        <a:srgbClr val="2D8E2D"/>
      </a:accent2>
      <a:accent3>
        <a:srgbClr val="EF8246"/>
      </a:accent3>
      <a:accent4>
        <a:srgbClr val="99E0E5"/>
      </a:accent4>
      <a:accent5>
        <a:srgbClr val="F3DA72"/>
      </a:accent5>
      <a:accent6>
        <a:srgbClr val="A09F8E"/>
      </a:accent6>
      <a:hlink>
        <a:srgbClr val="000000"/>
      </a:hlink>
      <a:folHlink>
        <a:srgbClr val="000000"/>
      </a:folHlink>
    </a:clrScheme>
    <a:fontScheme name="Skogsindustrierna">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1500" dirty="0" err="1" smtClean="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500" dirty="0" err="1">
            <a:cs typeface="Arial" panose="020B0604020202020204" pitchFamily="34" charset="0"/>
          </a:defRPr>
        </a:defPPr>
      </a:lstStyle>
    </a:txDef>
  </a:objectDefaults>
  <a:extraClrSchemeLst/>
  <a:custClrLst>
    <a:custClr name="Kantarell 100%">
      <a:srgbClr val="EF8246"/>
    </a:custClr>
    <a:custClr name="Solgul 100%">
      <a:srgbClr val="F3DA72"/>
    </a:custClr>
    <a:custClr name="Äppel 100%">
      <a:srgbClr val="87C387"/>
    </a:custClr>
    <a:custClr name="Skog 100%">
      <a:srgbClr val="2D8E2D"/>
    </a:custClr>
    <a:custClr name="Ocean 100%">
      <a:srgbClr val="00B1BF"/>
    </a:custClr>
    <a:custClr name="Bordeaux 100%">
      <a:srgbClr val="B0173E"/>
    </a:custClr>
    <a:custClr name="Berg 100%">
      <a:srgbClr val="666666"/>
    </a:custClr>
    <a:custClr>
      <a:srgbClr val="FFFFFF"/>
    </a:custClr>
    <a:custClr>
      <a:srgbClr val="FFFFFF"/>
    </a:custClr>
    <a:custClr>
      <a:srgbClr val="FFFFFF"/>
    </a:custClr>
    <a:custClr name="Kantarell 40%">
      <a:srgbClr val="F9CDB5"/>
    </a:custClr>
    <a:custClr name="Solgul 40%">
      <a:srgbClr val="FAF0C7"/>
    </a:custClr>
    <a:custClr name="Äppel 40%">
      <a:srgbClr val="CFE7CF"/>
    </a:custClr>
    <a:custClr name="Skog 40%">
      <a:srgbClr val="ABD2AB"/>
    </a:custClr>
    <a:custClr name="Ocean 40%">
      <a:srgbClr val="99E0E5"/>
    </a:custClr>
    <a:custClr name="Bordeaux 40%">
      <a:srgbClr val="DFA2B2"/>
    </a:custClr>
    <a:custClr name="Berg 40%">
      <a:srgbClr val="C2C2C2"/>
    </a:custClr>
    <a:custClr>
      <a:srgbClr val="FFFFFF"/>
    </a:custClr>
    <a:custClr>
      <a:srgbClr val="FFFFFF"/>
    </a:custClr>
    <a:custClr>
      <a:srgbClr val="FFFFFF"/>
    </a:custClr>
    <a:custClr name="Lindblomsgrönt">
      <a:srgbClr val="E7F6DE"/>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Sandsten">
      <a:srgbClr val="F7F3ED"/>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Skogsindustrierna ver 3.potx" id="{EFEC14F5-9C23-4BEC-9188-D5B5BE7B0C46}" vid="{38C559C6-E27E-4190-9C8E-9B81666F2DC4}"/>
    </a:ext>
  </a:extLst>
</a:theme>
</file>

<file path=ppt/theme/theme2.xml><?xml version="1.0" encoding="utf-8"?>
<a:theme xmlns:a="http://schemas.openxmlformats.org/drawingml/2006/main" name="Office-tema">
  <a:themeElements>
    <a:clrScheme name="Skogsindustrierna">
      <a:dk1>
        <a:sysClr val="windowText" lastClr="000000"/>
      </a:dk1>
      <a:lt1>
        <a:sysClr val="window" lastClr="FFFFFF"/>
      </a:lt1>
      <a:dk2>
        <a:srgbClr val="46555A"/>
      </a:dk2>
      <a:lt2>
        <a:srgbClr val="F7F3ED"/>
      </a:lt2>
      <a:accent1>
        <a:srgbClr val="87C387"/>
      </a:accent1>
      <a:accent2>
        <a:srgbClr val="2D8E2D"/>
      </a:accent2>
      <a:accent3>
        <a:srgbClr val="EF8246"/>
      </a:accent3>
      <a:accent4>
        <a:srgbClr val="99E0E5"/>
      </a:accent4>
      <a:accent5>
        <a:srgbClr val="F3DA72"/>
      </a:accent5>
      <a:accent6>
        <a:srgbClr val="A09F8E"/>
      </a:accent6>
      <a:hlink>
        <a:srgbClr val="2D8E2D"/>
      </a:hlink>
      <a:folHlink>
        <a:srgbClr val="2D8E2D"/>
      </a:folHlink>
    </a:clrScheme>
    <a:fontScheme name="Skogsindustrierna">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Skogsindustrierna">
      <a:dk1>
        <a:sysClr val="windowText" lastClr="000000"/>
      </a:dk1>
      <a:lt1>
        <a:sysClr val="window" lastClr="FFFFFF"/>
      </a:lt1>
      <a:dk2>
        <a:srgbClr val="46555A"/>
      </a:dk2>
      <a:lt2>
        <a:srgbClr val="F7F3ED"/>
      </a:lt2>
      <a:accent1>
        <a:srgbClr val="87C387"/>
      </a:accent1>
      <a:accent2>
        <a:srgbClr val="2D8E2D"/>
      </a:accent2>
      <a:accent3>
        <a:srgbClr val="EF8246"/>
      </a:accent3>
      <a:accent4>
        <a:srgbClr val="99E0E5"/>
      </a:accent4>
      <a:accent5>
        <a:srgbClr val="F3DA72"/>
      </a:accent5>
      <a:accent6>
        <a:srgbClr val="A09F8E"/>
      </a:accent6>
      <a:hlink>
        <a:srgbClr val="2D8E2D"/>
      </a:hlink>
      <a:folHlink>
        <a:srgbClr val="2D8E2D"/>
      </a:folHlink>
    </a:clrScheme>
    <a:fontScheme name="Skogsindustrierna">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79"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B931610-F55B-482F-8719-FC5500382874}">
  <we:reference id="33491e4f-5d38-4c24-85cb-c5144f8a0d2f" version="1.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9DA0F120A40A439E64B5032BA7EA02" ma:contentTypeVersion="15" ma:contentTypeDescription="Create a new document." ma:contentTypeScope="" ma:versionID="7fc8f86545e9abcf6a4484a813fb8429">
  <xsd:schema xmlns:xsd="http://www.w3.org/2001/XMLSchema" xmlns:xs="http://www.w3.org/2001/XMLSchema" xmlns:p="http://schemas.microsoft.com/office/2006/metadata/properties" xmlns:ns2="cd2d91bb-f3e4-4efa-8ece-a470883cd5f1" xmlns:ns3="9e149d53-5c3f-4218-9e76-7cef0360e55b" targetNamespace="http://schemas.microsoft.com/office/2006/metadata/properties" ma:root="true" ma:fieldsID="874bd1c5c00e218fb2edf2b7a51dcd91" ns2:_="" ns3:_="">
    <xsd:import namespace="cd2d91bb-f3e4-4efa-8ece-a470883cd5f1"/>
    <xsd:import namespace="9e149d53-5c3f-4218-9e76-7cef0360e55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2d91bb-f3e4-4efa-8ece-a470883cd5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46dfa3c-b651-4bbc-9963-d4a08547116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149d53-5c3f-4218-9e76-7cef0360e55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336725fb-1e6f-4f91-b752-e7bb73992894}" ma:internalName="TaxCatchAll" ma:showField="CatchAllData" ma:web="9e149d53-5c3f-4218-9e76-7cef0360e5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e149d53-5c3f-4218-9e76-7cef0360e55b" xsi:nil="true"/>
    <lcf76f155ced4ddcb4097134ff3c332f xmlns="cd2d91bb-f3e4-4efa-8ece-a470883cd5f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2.xml><?xml version="1.0" encoding="utf-8"?>
<ds:datastoreItem xmlns:ds="http://schemas.openxmlformats.org/officeDocument/2006/customXml" ds:itemID="{ED5BA279-A563-4326-8425-3889277BA2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2d91bb-f3e4-4efa-8ece-a470883cd5f1"/>
    <ds:schemaRef ds:uri="9e149d53-5c3f-4218-9e76-7cef0360e5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ABDA6A-1F6C-4B42-8544-08E5AE6AC91F}">
  <ds:schemaRefs>
    <ds:schemaRef ds:uri="9e149d53-5c3f-4218-9e76-7cef0360e55b"/>
    <ds:schemaRef ds:uri="cd2d91bb-f3e4-4efa-8ece-a470883cd5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Skogsindustrierna</Template>
  <TotalTime>50</TotalTime>
  <Words>1005</Words>
  <Application>Microsoft Office PowerPoint</Application>
  <PresentationFormat>Bredbild</PresentationFormat>
  <Paragraphs>101</Paragraphs>
  <Slides>8</Slides>
  <Notes>6</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8</vt:i4>
      </vt:variant>
    </vt:vector>
  </HeadingPairs>
  <TitlesOfParts>
    <vt:vector size="12" baseType="lpstr">
      <vt:lpstr>Arial</vt:lpstr>
      <vt:lpstr>Cambria</vt:lpstr>
      <vt:lpstr>Century Gothic</vt:lpstr>
      <vt:lpstr>Skogsindustrierna</vt:lpstr>
      <vt:lpstr>Hela trädet används</vt:lpstr>
      <vt:lpstr>Allt tas till vara</vt:lpstr>
      <vt:lpstr>Så här fungerar skogsnäringens cirkulära kretslopp</vt:lpstr>
      <vt:lpstr>Enligt beräkningar för 2024 uppskattas skogsnäringens samlade klimatnyttor – från växande skog, lagrat kol i träprodukter och substitutionseffekter – till 97 miljoner ton ­kol­dioxidekvivalenter (CO2e).  Då är även de egna utsläppen inkluderade.   Skogsnäringens positiva effekter är därmed nästan dubbelt så stora som Sveriges totala utsläpp av växthusgaser (47,5 miljoner ton CO2e). Detta främst tack vare växande skog som binder kol­dioxid och de effekter som uppstår när trä­baserat väljs framför fossilbaserade alternativ.  </vt:lpstr>
      <vt:lpstr>Klimatnytta dubbelt så stor som Sveriges utsläpp</vt:lpstr>
      <vt:lpstr>ISO-standard kan beräkna klimatnyttor </vt:lpstr>
      <vt:lpstr>Skogsnäringens klimatarbete </vt:lpstr>
      <vt:lpstr>Viktigt för klimatet att använda fossilfria material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Liljesand</dc:creator>
  <cp:lastModifiedBy>Esma Muhic</cp:lastModifiedBy>
  <cp:revision>16</cp:revision>
  <dcterms:created xsi:type="dcterms:W3CDTF">2025-07-16T12:36:24Z</dcterms:created>
  <dcterms:modified xsi:type="dcterms:W3CDTF">2025-10-14T11:32:07Z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0x010100439DA0F120A40A439E64B5032BA7EA02</vt:lpwstr>
  </property>
  <property fmtid="{D5CDD505-2E9C-101B-9397-08002B2CF9AE}" pid="3" name="Order">
    <vt:r8>32000</vt:r8>
  </property>
  <property fmtid="{D5CDD505-2E9C-101B-9397-08002B2CF9AE}" pid="4" name="MediaServiceImageTags">
    <vt:lpwstr/>
  </property>
</Properties>
</file>