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63" r:id="rId5"/>
    <p:sldId id="359" r:id="rId6"/>
    <p:sldId id="365" r:id="rId7"/>
    <p:sldId id="366" r:id="rId8"/>
    <p:sldId id="368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972C155-D5BF-46A7-B591-A42909CFC1FA}">
          <p14:sldIdLst>
            <p14:sldId id="363"/>
            <p14:sldId id="359"/>
            <p14:sldId id="365"/>
            <p14:sldId id="366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pos="5768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0A816-C826-06E4-0D79-88E04957F8F3}" name="Malin Age" initials="MA" userId="S::malin.age@skogsindustrierna.se::5cf56e92-3e69-4b32-887c-673a7ba435c4" providerId="AD"/>
  <p188:author id="{AEAE361B-09FB-7251-6330-3A6C5E162F42}" name="Spektra Design" initials="SD" userId="S::office@spektradesign.onmicrosoft.com::a6f61c22-5c90-475a-b1de-bea383058c26" providerId="AD"/>
  <p188:author id="{8AE8DFE6-8413-EB8B-985A-C494BE876516}" name="Esma Muhic" initials="EM" userId="S::esma.muhic@skogsindustrierna.se::240a2287-6a11-4955-a9ff-bcb19e6dfa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0FADEF-B59A-487B-A1BE-76CF7BC068A5}" v="2" dt="2025-10-06T07:43:32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9"/>
    <p:restoredTop sz="75061" autoAdjust="0"/>
  </p:normalViewPr>
  <p:slideViewPr>
    <p:cSldViewPr snapToGrid="0">
      <p:cViewPr varScale="1">
        <p:scale>
          <a:sx n="47" d="100"/>
          <a:sy n="47" d="100"/>
        </p:scale>
        <p:origin x="1240" y="264"/>
      </p:cViewPr>
      <p:guideLst>
        <p:guide pos="576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ma Muhic" userId="240a2287-6a11-4955-a9ff-bcb19e6dfa5f" providerId="ADAL" clId="{32E77331-F15A-4D1A-B77F-BB983A09753A}"/>
    <pc:docChg chg="custSel modSld">
      <pc:chgData name="Esma Muhic" userId="240a2287-6a11-4955-a9ff-bcb19e6dfa5f" providerId="ADAL" clId="{32E77331-F15A-4D1A-B77F-BB983A09753A}" dt="2025-10-01T12:52:01.978" v="2" actId="6549"/>
      <pc:docMkLst>
        <pc:docMk/>
      </pc:docMkLst>
      <pc:sldChg chg="modSp mod modCm">
        <pc:chgData name="Esma Muhic" userId="240a2287-6a11-4955-a9ff-bcb19e6dfa5f" providerId="ADAL" clId="{32E77331-F15A-4D1A-B77F-BB983A09753A}" dt="2025-10-01T12:52:01.978" v="2" actId="6549"/>
        <pc:sldMkLst>
          <pc:docMk/>
          <pc:sldMk cId="402932504" sldId="363"/>
        </pc:sldMkLst>
        <pc:spChg chg="mod">
          <ac:chgData name="Esma Muhic" userId="240a2287-6a11-4955-a9ff-bcb19e6dfa5f" providerId="ADAL" clId="{32E77331-F15A-4D1A-B77F-BB983A09753A}" dt="2025-10-01T12:52:01.978" v="2" actId="6549"/>
          <ac:spMkLst>
            <pc:docMk/>
            <pc:sldMk cId="402932504" sldId="363"/>
            <ac:spMk id="16" creationId="{2BB7E5C6-7B4A-1A52-484D-C0DF37E0DDE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sma Muhic" userId="240a2287-6a11-4955-a9ff-bcb19e6dfa5f" providerId="ADAL" clId="{32E77331-F15A-4D1A-B77F-BB983A09753A}" dt="2025-10-01T12:52:01.978" v="2" actId="6549"/>
              <pc2:cmMkLst xmlns:pc2="http://schemas.microsoft.com/office/powerpoint/2019/9/main/command">
                <pc:docMk/>
                <pc:sldMk cId="402932504" sldId="363"/>
                <pc2:cmMk id="{1E53F6EF-47F3-6E46-8B77-18572D5DF441}"/>
              </pc2:cmMkLst>
            </pc226:cmChg>
          </p:ext>
        </pc:extLst>
      </pc:sldChg>
      <pc:sldChg chg="delSp mod">
        <pc:chgData name="Esma Muhic" userId="240a2287-6a11-4955-a9ff-bcb19e6dfa5f" providerId="ADAL" clId="{32E77331-F15A-4D1A-B77F-BB983A09753A}" dt="2025-10-01T12:51:29.465" v="0" actId="478"/>
        <pc:sldMkLst>
          <pc:docMk/>
          <pc:sldMk cId="2646364639" sldId="368"/>
        </pc:sldMkLst>
      </pc:sldChg>
    </pc:docChg>
  </pc:docChgLst>
  <pc:docChgLst>
    <pc:chgData name="Malin Age" userId="S::malin.age@skogsindustrierna.se::5cf56e92-3e69-4b32-887c-673a7ba435c4" providerId="AD" clId="Web-{F70FADEF-B59A-487B-A1BE-76CF7BC068A5}"/>
    <pc:docChg chg="sldOrd">
      <pc:chgData name="Malin Age" userId="S::malin.age@skogsindustrierna.se::5cf56e92-3e69-4b32-887c-673a7ba435c4" providerId="AD" clId="Web-{F70FADEF-B59A-487B-A1BE-76CF7BC068A5}" dt="2025-10-06T07:43:32.132" v="1"/>
      <pc:docMkLst>
        <pc:docMk/>
      </pc:docMkLst>
      <pc:sldChg chg="ord">
        <pc:chgData name="Malin Age" userId="S::malin.age@skogsindustrierna.se::5cf56e92-3e69-4b32-887c-673a7ba435c4" providerId="AD" clId="Web-{F70FADEF-B59A-487B-A1BE-76CF7BC068A5}" dt="2025-10-06T07:43:03.178" v="0"/>
        <pc:sldMkLst>
          <pc:docMk/>
          <pc:sldMk cId="3184241735" sldId="359"/>
        </pc:sldMkLst>
      </pc:sldChg>
      <pc:sldChg chg="ord">
        <pc:chgData name="Malin Age" userId="S::malin.age@skogsindustrierna.se::5cf56e92-3e69-4b32-887c-673a7ba435c4" providerId="AD" clId="Web-{F70FADEF-B59A-487B-A1BE-76CF7BC068A5}" dt="2025-10-06T07:43:32.132" v="1"/>
        <pc:sldMkLst>
          <pc:docMk/>
          <pc:sldMk cId="402932504" sldId="3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5BF620A-666A-29AE-9401-2DECD72B3B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9067DF-42A6-393B-508E-255586F29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47A6B-56DF-41E3-B0EF-9AFAE75794CE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C28B7-E603-051E-40FE-56E8195A3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57A3A37-2E29-9F1D-B3B0-13277A407A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A37B5-F8DD-4639-9E46-FF8DB15B62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963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D27F-57ED-4050-A749-338366197E0D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D586-C145-4C08-8ECD-C931AA6281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4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69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ADCEF-EF63-4379-F902-01294065B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E46AF02-FC6C-689C-F46C-34E20E4B41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534CFA5-80AB-102A-B2A3-6E2A11F76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39EC17E-22BB-A365-5963-F17078820F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276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26C23-A4EB-2FC3-C4E2-6BB389D47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9235430-B3F0-9DBC-F651-99AA4D7F6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D77EEDF-1C17-74AD-6830-416E6DC48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964757D-81E8-40C9-FC98-BF7403B41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897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BB618-3532-7B80-0DF3-C55FCA28A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6CC28A9-CAFB-81A1-C7FD-E5020567E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EA435B3-8781-11FE-7DED-52BAC150F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A6C66AB-05B7-DC02-DB07-F662007AC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658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BF935-E8E0-51CD-D8CA-2C313E945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B7FB4CB-07B3-A45F-5538-67653BC75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1FD6DA6-A7FB-2EB4-0B7A-47BF82BCC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1B32D86-302E-E42B-6ACA-96E2EEC6D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149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B7DFCB2-5C17-4464-9286-657130EB662F}" type="datetime1">
              <a:rPr lang="sv-SE" smtClean="0"/>
              <a:t>2025-10-14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844C17B9-DB33-0286-37B0-4C5B2FE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0852" y="282708"/>
            <a:ext cx="1270291" cy="3421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0303-FE1A-47F6-A603-AD7B6A30B985}" type="datetime1">
              <a:rPr lang="sv-SE" smtClean="0"/>
              <a:t>2025-10-14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(Cambria)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9DDF-C960-482F-9064-D69D1D573A3C}" type="datetime1">
              <a:rPr lang="sv-SE" smtClean="0"/>
              <a:t>2025-10-14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874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551021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BD2-8B87-47F6-86B1-AB89AE19B520}" type="datetime1">
              <a:rPr lang="sv-SE" smtClean="0"/>
              <a:t>2025-10-14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1491C38-48A8-AE21-646F-B8DB338147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3648" y="1701800"/>
            <a:ext cx="5511600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0150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4642-A2CC-40AC-9DCA-3999D07AC3A3}" type="datetime1">
              <a:rPr lang="sv-SE" smtClean="0"/>
              <a:t>2025-10-14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423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62647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2241-32B0-41C5-B9ED-82BB3C46F5AF}" type="datetime1">
              <a:rPr lang="sv-SE" smtClean="0"/>
              <a:t>2025-10-14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11519162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11234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5606ED8-D704-4F18-9855-C95B89C9A26D}" type="datetime1">
              <a:rPr lang="sv-SE" smtClean="0"/>
              <a:t>2025-10-14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52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20FDA5A-87B2-4A5D-9FDA-002BCC349F74}" type="datetime1">
              <a:rPr lang="sv-SE" smtClean="0"/>
              <a:t>2025-10-14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94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5606ED8-D704-4F18-9855-C95B89C9A26D}" type="datetime1">
              <a:rPr lang="sv-SE" smtClean="0"/>
              <a:t>2025-10-14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351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5606ED8-D704-4F18-9855-C95B89C9A26D}" type="datetime1">
              <a:rPr lang="sv-SE" smtClean="0"/>
              <a:t>2025-10-14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38335E0B-0CBF-4CE4-B4BB-0D3F6A7754DF}" type="datetime1">
              <a:rPr lang="sv-SE" smtClean="0"/>
              <a:t>2025-10-14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58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636B50C3-89EB-46B5-BEA7-3483DBDEE2EF}" type="datetime1">
              <a:rPr lang="sv-SE" smtClean="0"/>
              <a:t>2025-10-14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844C17B9-DB33-0286-37B0-4C5B2FE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0852" y="282708"/>
            <a:ext cx="1270291" cy="3421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900122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2C121B0-57F2-48F0-A6AA-E9EF8DC87934}" type="datetime1">
              <a:rPr lang="sv-SE" smtClean="0"/>
              <a:t>2025-10-14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644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ljus bild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20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53C041B-2AD0-4A56-BF83-A2ED4C5BFDD6}" type="datetime1">
              <a:rPr lang="sv-SE" smtClean="0"/>
              <a:t>2025-10-14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593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ljus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FC94DB3-3943-4577-8AB8-0A2FE407DC6A}" type="datetime1">
              <a:rPr lang="sv-SE" smtClean="0"/>
              <a:t>2025-10-14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000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mörk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72D9446-B923-47FD-9E8C-1B0A65090C84}" type="datetime1">
              <a:rPr lang="sv-SE" smtClean="0"/>
              <a:t>2025-10-14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657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3"/>
            <a:ext cx="10073479" cy="54766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C2B8-557C-4638-8C64-2543791A08B2}" type="datetime1">
              <a:rPr lang="sv-SE" smtClean="0"/>
              <a:t>2025-10-14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76FF-6D2D-4B09-8904-8F08A806E35A}" type="datetime1">
              <a:rPr lang="sv-SE" smtClean="0"/>
              <a:t>2025-10-14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700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79489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74B5121-75D3-49A5-A1B0-0CF01564F740}" type="datetime1">
              <a:rPr lang="sv-SE" smtClean="0"/>
              <a:t>2025-10-14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90558A27-2E38-9635-1B28-8FA8DD4D2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0852" y="282708"/>
            <a:ext cx="1270291" cy="3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1CC77D1-4F9D-4539-9574-AD4723B90C60}" type="datetime1">
              <a:rPr lang="sv-SE" smtClean="0"/>
              <a:t>2025-10-14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7D28153-4931-4562-B3E4-69553FEB52E9}" type="datetime1">
              <a:rPr lang="sv-SE" smtClean="0"/>
              <a:t>2025-10-14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81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skog">
    <p:bg>
      <p:bgPr>
        <a:solidFill>
          <a:srgbClr val="2D8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1AD9872-46A5-4A2C-BFFD-88682F332685}" type="datetime1">
              <a:rPr lang="sv-SE" smtClean="0"/>
              <a:t>2025-10-14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6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D1F9CF1-AC49-43FC-9D9F-96C623AF58C2}" type="datetime1">
              <a:rPr lang="sv-SE" smtClean="0"/>
              <a:t>2025-10-14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8757D00-07EE-48DE-9238-2131F11190A1}" type="datetime1">
              <a:rPr lang="sv-SE" smtClean="0"/>
              <a:t>2025-10-14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19">
            <a:extLst>
              <a:ext uri="{FF2B5EF4-FFF2-40B4-BE49-F238E27FC236}">
                <a16:creationId xmlns:a16="http://schemas.microsoft.com/office/drawing/2014/main" id="{113D9E3F-2BD8-9A5C-A506-2FEC1B3B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</p:spTree>
    <p:extLst>
      <p:ext uri="{BB962C8B-B14F-4D97-AF65-F5344CB8AC3E}">
        <p14:creationId xmlns:p14="http://schemas.microsoft.com/office/powerpoint/2010/main" val="204194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272FA6D4-5F4A-40CE-A194-157BA3F0B8E7}" type="datetime1">
              <a:rPr lang="sv-SE" smtClean="0"/>
              <a:t>2025-10-14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19">
            <a:extLst>
              <a:ext uri="{FF2B5EF4-FFF2-40B4-BE49-F238E27FC236}">
                <a16:creationId xmlns:a16="http://schemas.microsoft.com/office/drawing/2014/main" id="{113D9E3F-2BD8-9A5C-A506-2FEC1B3B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</p:spTree>
    <p:extLst>
      <p:ext uri="{BB962C8B-B14F-4D97-AF65-F5344CB8AC3E}">
        <p14:creationId xmlns:p14="http://schemas.microsoft.com/office/powerpoint/2010/main" val="62559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9588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8" y="2349500"/>
            <a:ext cx="4782153" cy="3867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6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1773" y="6506334"/>
            <a:ext cx="90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9287B541-0771-4933-B01B-9D70FA9B0442}" type="datetime1">
              <a:rPr lang="sv-SE" smtClean="0"/>
              <a:t>2025-10-14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138" y="254033"/>
            <a:ext cx="4765487" cy="2647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300" y="6506334"/>
            <a:ext cx="54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B64C99ED-F302-2C77-4AC0-8463529F531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78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80" r:id="rId17"/>
    <p:sldLayoutId id="2147483681" r:id="rId18"/>
    <p:sldLayoutId id="2147483673" r:id="rId19"/>
    <p:sldLayoutId id="2147483675" r:id="rId20"/>
    <p:sldLayoutId id="2147483674" r:id="rId21"/>
    <p:sldLayoutId id="2147483676" r:id="rId22"/>
    <p:sldLayoutId id="2147483677" r:id="rId23"/>
    <p:sldLayoutId id="2147483654" r:id="rId24"/>
    <p:sldLayoutId id="2147483679" r:id="rId25"/>
    <p:sldLayoutId id="2147483658" r:id="rId26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7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3916" userDrawn="1">
          <p15:clr>
            <a:srgbClr val="A4A3A4"/>
          </p15:clr>
        </p15:guide>
        <p15:guide id="5" orient="horz" pos="177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  <p15:guide id="7" orient="horz" pos="640" userDrawn="1">
          <p15:clr>
            <a:srgbClr val="A4A3A4"/>
          </p15:clr>
        </p15:guide>
        <p15:guide id="8" orient="horz" pos="1476" userDrawn="1">
          <p15:clr>
            <a:srgbClr val="A4A3A4"/>
          </p15:clr>
        </p15:guide>
        <p15:guide id="9" pos="3795" userDrawn="1">
          <p15:clr>
            <a:srgbClr val="A4A3A4"/>
          </p15:clr>
        </p15:guide>
        <p15:guide id="10" pos="388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En bild som visar utomhus, himmel, grävmaskin, Konstruktionsutrustning&#10;&#10;Automatiskt genererad beskrivning">
            <a:extLst>
              <a:ext uri="{FF2B5EF4-FFF2-40B4-BE49-F238E27FC236}">
                <a16:creationId xmlns:a16="http://schemas.microsoft.com/office/drawing/2014/main" id="{E991685F-A5D3-7DA7-6D3E-6D23C61FB0F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7" r="25007"/>
          <a:stretch/>
        </p:blipFill>
        <p:spPr/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E40D0A-D746-99E3-A94A-590604D27B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C760D9D-4CB1-7B5B-3C7B-284F06AC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Sågspån, bark </a:t>
            </a:r>
            <a:br>
              <a:rPr lang="sv-SE" dirty="0"/>
            </a:br>
            <a:r>
              <a:rPr lang="sv-SE" dirty="0"/>
              <a:t>och flis…	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B7E5C6-7B4A-1A52-484D-C0DF37E0DD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…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några</a:t>
            </a:r>
            <a:r>
              <a:rPr lang="en-GB" dirty="0"/>
              <a:t> </a:t>
            </a:r>
            <a:r>
              <a:rPr lang="en-GB" dirty="0" err="1"/>
              <a:t>exempel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biobränsle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</a:t>
            </a:r>
            <a:r>
              <a:rPr lang="en-GB" dirty="0" err="1"/>
              <a:t>skogen</a:t>
            </a:r>
            <a:r>
              <a:rPr lang="en-GB" dirty="0"/>
              <a:t>.</a:t>
            </a:r>
            <a:endParaRPr lang="en-GB" sz="1400" dirty="0"/>
          </a:p>
          <a:p>
            <a:pPr marL="0" indent="0">
              <a:buNone/>
            </a:pPr>
            <a:r>
              <a:rPr lang="en-GB" dirty="0"/>
              <a:t>Ibland </a:t>
            </a:r>
            <a:r>
              <a:rPr lang="en-GB" dirty="0" err="1"/>
              <a:t>används</a:t>
            </a:r>
            <a:r>
              <a:rPr lang="en-GB" dirty="0"/>
              <a:t> </a:t>
            </a:r>
            <a:r>
              <a:rPr lang="en-GB" dirty="0" err="1"/>
              <a:t>även</a:t>
            </a:r>
            <a:r>
              <a:rPr lang="en-GB" dirty="0"/>
              <a:t> </a:t>
            </a:r>
            <a:r>
              <a:rPr lang="en-GB" dirty="0" err="1"/>
              <a:t>större</a:t>
            </a:r>
            <a:r>
              <a:rPr lang="en-GB" dirty="0"/>
              <a:t> </a:t>
            </a:r>
            <a:r>
              <a:rPr lang="en-GB" dirty="0" err="1"/>
              <a:t>delar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trädet</a:t>
            </a:r>
            <a:r>
              <a:rPr lang="en-GB" dirty="0"/>
              <a:t> (</a:t>
            </a:r>
            <a:r>
              <a:rPr lang="en-GB" dirty="0" err="1"/>
              <a:t>stamvedsflis</a:t>
            </a:r>
            <a:r>
              <a:rPr lang="en-GB" dirty="0"/>
              <a:t>) om det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skadat</a:t>
            </a:r>
            <a:r>
              <a:rPr lang="en-GB" dirty="0"/>
              <a:t>, till </a:t>
            </a:r>
            <a:r>
              <a:rPr lang="en-GB" dirty="0" err="1"/>
              <a:t>exempel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drabbat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röta</a:t>
            </a:r>
            <a:r>
              <a:rPr lang="en-GB" dirty="0"/>
              <a:t>. </a:t>
            </a:r>
            <a:endParaRPr lang="en-GB" sz="1400" dirty="0"/>
          </a:p>
          <a:p>
            <a:pPr marL="0" indent="0">
              <a:buNone/>
            </a:pPr>
            <a:r>
              <a:rPr lang="en-GB" dirty="0"/>
              <a:t>66 </a:t>
            </a:r>
            <a:r>
              <a:rPr lang="en-GB" dirty="0" err="1"/>
              <a:t>procent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Sveriges</a:t>
            </a:r>
            <a:r>
              <a:rPr lang="en-GB" dirty="0"/>
              <a:t> </a:t>
            </a:r>
            <a:r>
              <a:rPr lang="en-GB" dirty="0" err="1"/>
              <a:t>fjärrvärme</a:t>
            </a:r>
            <a:r>
              <a:rPr lang="en-GB" dirty="0"/>
              <a:t> </a:t>
            </a:r>
            <a:r>
              <a:rPr lang="en-GB" dirty="0" err="1"/>
              <a:t>baseras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skogsbränslen</a:t>
            </a:r>
            <a:r>
              <a:rPr lang="en-GB" dirty="0"/>
              <a:t>.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B4DF6BC-6D5F-7D88-9AE5-30D468B48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…är några exempel på biobränsle från ­skogen. Ibland används även större delar av trädet (stamvedsflis) om det är skadat, till exempel drabbat av röta. 66 procent av Sveriges fjärrvärme baseras på skogsbränslen.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2" name="Platshållare för sidfot 5">
            <a:extLst>
              <a:ext uri="{FF2B5EF4-FFF2-40B4-BE49-F238E27FC236}">
                <a16:creationId xmlns:a16="http://schemas.microsoft.com/office/drawing/2014/main" id="{6D99178E-2EB7-BEE2-FC15-D4DE80D840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El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energi</a:t>
            </a:r>
            <a:r>
              <a:rPr lang="en-GB"/>
              <a:t> </a:t>
            </a:r>
          </a:p>
          <a:p>
            <a:endParaRPr lang="sv-SE"/>
          </a:p>
        </p:txBody>
      </p:sp>
      <p:pic>
        <p:nvPicPr>
          <p:cNvPr id="17" name="Bild 9">
            <a:extLst>
              <a:ext uri="{FF2B5EF4-FFF2-40B4-BE49-F238E27FC236}">
                <a16:creationId xmlns:a16="http://schemas.microsoft.com/office/drawing/2014/main" id="{16C37FB9-45B3-2FC5-7249-3E11F3464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AFF5E-7ED2-30D0-953B-16C646A36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D17434E-2EE0-D8BA-F522-D93828AD01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13D2A6-7F80-ADD4-345D-236BB4A51B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8165205-A346-C1BE-F960-1199BA6A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Skogsindustrin</a:t>
            </a:r>
            <a:r>
              <a:rPr lang="en-GB"/>
              <a:t> </a:t>
            </a:r>
            <a:r>
              <a:rPr lang="en-GB" err="1"/>
              <a:t>är</a:t>
            </a:r>
            <a:r>
              <a:rPr lang="en-GB"/>
              <a:t> till </a:t>
            </a:r>
            <a:br>
              <a:rPr lang="en-GB"/>
            </a:br>
            <a:r>
              <a:rPr lang="en-GB" err="1"/>
              <a:t>stor</a:t>
            </a:r>
            <a:r>
              <a:rPr lang="en-GB"/>
              <a:t> del </a:t>
            </a:r>
            <a:r>
              <a:rPr lang="en-GB" err="1"/>
              <a:t>självförsörjande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el</a:t>
            </a:r>
            <a:r>
              <a:rPr lang="en-GB"/>
              <a:t>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energi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A4F44BA-1732-F300-F75D-F6AF40CFDF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714785"/>
            <a:ext cx="4801997" cy="3501865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Varje år använder skogsindustrin omkring 18 TWh el, vilket är 15 procent av Sveriges totala elförbrukning.</a:t>
            </a:r>
          </a:p>
          <a:p>
            <a:pPr marL="0" indent="0">
              <a:buNone/>
            </a:pPr>
            <a:r>
              <a:rPr lang="sv-SE"/>
              <a:t>Industrin skapar också el i sina processer. </a:t>
            </a:r>
            <a:r>
              <a:rPr lang="en-GB"/>
              <a:t>Den </a:t>
            </a:r>
            <a:r>
              <a:rPr lang="en-GB" err="1"/>
              <a:t>el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energi</a:t>
            </a:r>
            <a:r>
              <a:rPr lang="en-GB"/>
              <a:t> </a:t>
            </a:r>
            <a:r>
              <a:rPr lang="en-GB" err="1"/>
              <a:t>som</a:t>
            </a:r>
            <a:r>
              <a:rPr lang="en-GB"/>
              <a:t> </a:t>
            </a:r>
            <a:r>
              <a:rPr lang="en-GB" err="1"/>
              <a:t>skogsindustrin</a:t>
            </a:r>
            <a:r>
              <a:rPr lang="en-GB"/>
              <a:t> </a:t>
            </a:r>
            <a:r>
              <a:rPr lang="en-GB" err="1"/>
              <a:t>producerar</a:t>
            </a:r>
            <a:r>
              <a:rPr lang="en-GB"/>
              <a:t> </a:t>
            </a:r>
            <a:r>
              <a:rPr lang="en-GB" err="1"/>
              <a:t>är</a:t>
            </a:r>
            <a:r>
              <a:rPr lang="en-GB"/>
              <a:t> </a:t>
            </a:r>
            <a:r>
              <a:rPr lang="en-GB" err="1"/>
              <a:t>både</a:t>
            </a:r>
            <a:r>
              <a:rPr lang="en-GB"/>
              <a:t> </a:t>
            </a:r>
            <a:r>
              <a:rPr lang="en-GB" err="1"/>
              <a:t>förnybar</a:t>
            </a:r>
            <a:r>
              <a:rPr lang="en-GB"/>
              <a:t>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fossilfri</a:t>
            </a:r>
            <a:r>
              <a:rPr lang="en-GB"/>
              <a:t>. </a:t>
            </a:r>
            <a:r>
              <a:rPr lang="en-GB" err="1"/>
              <a:t>Industrin</a:t>
            </a:r>
            <a:r>
              <a:rPr lang="en-GB"/>
              <a:t> </a:t>
            </a:r>
            <a:r>
              <a:rPr lang="en-GB" err="1"/>
              <a:t>är</a:t>
            </a:r>
            <a:r>
              <a:rPr lang="en-GB"/>
              <a:t> </a:t>
            </a:r>
            <a:r>
              <a:rPr lang="en-GB" err="1"/>
              <a:t>också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landets</a:t>
            </a:r>
            <a:r>
              <a:rPr lang="en-GB"/>
              <a:t> </a:t>
            </a:r>
            <a:r>
              <a:rPr lang="en-GB" err="1"/>
              <a:t>främsta</a:t>
            </a:r>
            <a:r>
              <a:rPr lang="en-GB"/>
              <a:t> </a:t>
            </a:r>
            <a:r>
              <a:rPr lang="en-GB" err="1"/>
              <a:t>producenter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bioenergi</a:t>
            </a:r>
            <a:r>
              <a:rPr lang="en-GB"/>
              <a:t>.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2" name="Platshållare för sidfot 18">
            <a:extLst>
              <a:ext uri="{FF2B5EF4-FFF2-40B4-BE49-F238E27FC236}">
                <a16:creationId xmlns:a16="http://schemas.microsoft.com/office/drawing/2014/main" id="{0007C115-9723-3158-B1FD-769F9819056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El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energi</a:t>
            </a:r>
            <a:r>
              <a:rPr lang="en-GB"/>
              <a:t> </a:t>
            </a:r>
          </a:p>
          <a:p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2AD31-7237-67EA-85EF-C16841FE9968}"/>
              </a:ext>
            </a:extLst>
          </p:cNvPr>
          <p:cNvSpPr txBox="1"/>
          <p:nvPr/>
        </p:nvSpPr>
        <p:spPr>
          <a:xfrm>
            <a:off x="6175389" y="5113221"/>
            <a:ext cx="56959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200" b="1">
                <a:latin typeface="+mj-lt"/>
                <a:cs typeface="Arial" panose="020B0604020202020204" pitchFamily="34" charset="0"/>
              </a:rPr>
              <a:t>Skogsindustrins totala användning består av:</a:t>
            </a:r>
          </a:p>
          <a:p>
            <a:pPr algn="l"/>
            <a:endParaRPr lang="sv-SE" sz="1500" err="1"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DF0FC-DB75-96E0-0CA9-7ED92F35DDA3}"/>
              </a:ext>
            </a:extLst>
          </p:cNvPr>
          <p:cNvSpPr txBox="1"/>
          <p:nvPr/>
        </p:nvSpPr>
        <p:spPr>
          <a:xfrm>
            <a:off x="10697981" y="5430469"/>
            <a:ext cx="637995" cy="507831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algn="ctr"/>
            <a:r>
              <a:rPr lang="sv-SE" b="1" dirty="0">
                <a:solidFill>
                  <a:schemeClr val="accent1">
                    <a:lumMod val="75000"/>
                    <a:alpha val="90000"/>
                  </a:schemeClr>
                </a:solidFill>
                <a:latin typeface="+mj-lt"/>
              </a:rPr>
              <a:t>9 TWh</a:t>
            </a:r>
          </a:p>
          <a:p>
            <a:pPr algn="ctr"/>
            <a:r>
              <a:rPr lang="sv-SE" sz="1200" dirty="0">
                <a:latin typeface="+mj-lt"/>
              </a:rPr>
              <a:t>Inköpt 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F77B0-E425-5135-9046-DF9664F9239A}"/>
              </a:ext>
            </a:extLst>
          </p:cNvPr>
          <p:cNvSpPr txBox="1"/>
          <p:nvPr/>
        </p:nvSpPr>
        <p:spPr>
          <a:xfrm>
            <a:off x="6366786" y="5430469"/>
            <a:ext cx="1782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6 TWh</a:t>
            </a:r>
          </a:p>
          <a:p>
            <a:pPr algn="ctr"/>
            <a:r>
              <a:rPr lang="sv-SE" sz="1200" dirty="0">
                <a:latin typeface="+mj-lt"/>
              </a:rPr>
              <a:t>Energi som produceras</a:t>
            </a:r>
          </a:p>
          <a:p>
            <a:pPr algn="ctr"/>
            <a:r>
              <a:rPr lang="sv-SE" sz="1200" dirty="0">
                <a:latin typeface="+mj-lt"/>
              </a:rPr>
              <a:t>i skogsindustrins processer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27A93-FADC-3921-D67A-0E5CB5FEBD0D}"/>
              </a:ext>
            </a:extLst>
          </p:cNvPr>
          <p:cNvSpPr txBox="1"/>
          <p:nvPr/>
        </p:nvSpPr>
        <p:spPr>
          <a:xfrm>
            <a:off x="8300652" y="5430469"/>
            <a:ext cx="1782606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3 TWh</a:t>
            </a:r>
          </a:p>
          <a:p>
            <a:pPr algn="ctr"/>
            <a:r>
              <a:rPr lang="sv-SE" sz="1200" dirty="0">
                <a:latin typeface="+mj-lt"/>
              </a:rPr>
              <a:t>Vind- och vattenkraft som ägs av skogsindustriföretag</a:t>
            </a:r>
          </a:p>
        </p:txBody>
      </p:sp>
    </p:spTree>
    <p:extLst>
      <p:ext uri="{BB962C8B-B14F-4D97-AF65-F5344CB8AC3E}">
        <p14:creationId xmlns:p14="http://schemas.microsoft.com/office/powerpoint/2010/main" val="31842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A75F2-8B14-B576-E8D7-3A300A194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CD8276-B72E-77E0-CC80-CF36D86298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EB2E997-2E5B-DCC8-9F52-22E959120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1E3123E-ABC3-2381-773E-D8FE3590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4" y="925532"/>
            <a:ext cx="6941247" cy="1030268"/>
          </a:xfrm>
        </p:spPr>
        <p:txBody>
          <a:bodyPr/>
          <a:lstStyle/>
          <a:p>
            <a:r>
              <a:rPr lang="sv-SE" sz="3000" b="0">
                <a:latin typeface="+mn-lt"/>
              </a:rPr>
              <a:t>Effektivisering och förändrad produktion </a:t>
            </a:r>
            <a:br>
              <a:rPr lang="sv-SE" sz="3000" b="0">
                <a:latin typeface="+mn-lt"/>
              </a:rPr>
            </a:br>
            <a:r>
              <a:rPr lang="sv-SE" sz="3000" b="0">
                <a:latin typeface="+mn-lt"/>
              </a:rPr>
              <a:t>bidrar till minskad elförbrukning. </a:t>
            </a:r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8F46109D-23CC-4025-C807-084A4F16BF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El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energi</a:t>
            </a:r>
            <a:r>
              <a:rPr lang="en-GB"/>
              <a:t> </a:t>
            </a:r>
          </a:p>
        </p:txBody>
      </p:sp>
      <p:pic>
        <p:nvPicPr>
          <p:cNvPr id="20" name="Bild 9">
            <a:extLst>
              <a:ext uri="{FF2B5EF4-FFF2-40B4-BE49-F238E27FC236}">
                <a16:creationId xmlns:a16="http://schemas.microsoft.com/office/drawing/2014/main" id="{67845BDA-0F1B-66A2-A93F-3C0710675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3582" y="284262"/>
            <a:ext cx="982800" cy="2647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341C3E-BAAA-4C44-6C96-92362DA71EC4}"/>
              </a:ext>
            </a:extLst>
          </p:cNvPr>
          <p:cNvSpPr txBox="1"/>
          <p:nvPr/>
        </p:nvSpPr>
        <p:spPr>
          <a:xfrm>
            <a:off x="8977022" y="4736809"/>
            <a:ext cx="22661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dirty="0">
                <a:latin typeface="+mj-lt"/>
              </a:rPr>
              <a:t>2023 var Sveriges totala elförbrukning 135 TWh.</a:t>
            </a:r>
            <a:br>
              <a:rPr lang="sv-SE" sz="1200" dirty="0">
                <a:latin typeface="+mj-lt"/>
              </a:rPr>
            </a:br>
            <a:endParaRPr lang="sv-SE" sz="1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8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F6C81-92E3-5942-BDB6-9B23E087A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6D3B431-A405-8E36-8616-DCA1E7EBE8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144" r="6215" b="8311"/>
          <a:stretch>
            <a:fillRect/>
          </a:stretch>
        </p:blipFill>
        <p:spPr>
          <a:xfrm>
            <a:off x="6175903" y="1281272"/>
            <a:ext cx="5755688" cy="5251697"/>
          </a:xfrm>
          <a:noFill/>
        </p:spPr>
      </p:pic>
      <p:sp>
        <p:nvSpPr>
          <p:cNvPr id="7" name="Platshållare för sidfot 18">
            <a:extLst>
              <a:ext uri="{FF2B5EF4-FFF2-40B4-BE49-F238E27FC236}">
                <a16:creationId xmlns:a16="http://schemas.microsoft.com/office/drawing/2014/main" id="{72844AA3-F067-10EA-46E5-407C6BD223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El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energi</a:t>
            </a:r>
            <a:r>
              <a:rPr lang="en-GB"/>
              <a:t> </a:t>
            </a:r>
          </a:p>
          <a:p>
            <a:endParaRPr lang="sv-S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C42E4E-C81F-5C6D-B03C-A86E69E55F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D7B7C24-37B5-F4A8-1B54-589D0942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7" y="1975720"/>
            <a:ext cx="5545827" cy="4811126"/>
          </a:xfrm>
        </p:spPr>
        <p:txBody>
          <a:bodyPr>
            <a:normAutofit/>
          </a:bodyPr>
          <a:lstStyle/>
          <a:p>
            <a:r>
              <a:rPr lang="en-GB" b="0" err="1">
                <a:latin typeface="+mn-lt"/>
              </a:rPr>
              <a:t>Skogsindustrin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är</a:t>
            </a:r>
            <a:r>
              <a:rPr lang="en-GB" b="0">
                <a:latin typeface="+mn-lt"/>
              </a:rPr>
              <a:t> </a:t>
            </a:r>
            <a:br>
              <a:rPr lang="en-GB" b="0">
                <a:latin typeface="+mn-lt"/>
              </a:rPr>
            </a:br>
            <a:r>
              <a:rPr lang="en-GB" b="0" err="1">
                <a:latin typeface="+mn-lt"/>
              </a:rPr>
              <a:t>en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av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Sveriges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mest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energiintensiva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branscher</a:t>
            </a:r>
            <a:r>
              <a:rPr lang="en-GB" b="0">
                <a:latin typeface="+mn-lt"/>
              </a:rPr>
              <a:t>. </a:t>
            </a:r>
            <a:br>
              <a:rPr lang="en-GB" b="0">
                <a:latin typeface="+mn-lt"/>
              </a:rPr>
            </a:br>
            <a:br>
              <a:rPr lang="en-GB" b="0">
                <a:latin typeface="+mn-lt"/>
              </a:rPr>
            </a:br>
            <a:r>
              <a:rPr lang="en-GB" b="0">
                <a:latin typeface="+mn-lt"/>
              </a:rPr>
              <a:t>För </a:t>
            </a:r>
            <a:r>
              <a:rPr lang="en-GB" b="0" err="1">
                <a:latin typeface="+mn-lt"/>
              </a:rPr>
              <a:t>att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trygga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svensk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skogsindustri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och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arbetstillfällen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över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hela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landet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är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tillgång</a:t>
            </a:r>
            <a:r>
              <a:rPr lang="en-GB" b="0">
                <a:latin typeface="+mn-lt"/>
              </a:rPr>
              <a:t> till </a:t>
            </a:r>
            <a:br>
              <a:rPr lang="en-GB" b="0">
                <a:latin typeface="+mn-lt"/>
              </a:rPr>
            </a:br>
            <a:r>
              <a:rPr lang="en-GB" b="0" err="1">
                <a:latin typeface="+mn-lt"/>
              </a:rPr>
              <a:t>el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en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prioriterad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fråga</a:t>
            </a:r>
            <a:r>
              <a:rPr lang="en-GB" b="0">
                <a:latin typeface="+mn-lt"/>
              </a:rPr>
              <a:t>.</a:t>
            </a:r>
          </a:p>
        </p:txBody>
      </p:sp>
      <p:pic>
        <p:nvPicPr>
          <p:cNvPr id="18" name="Bild 9">
            <a:extLst>
              <a:ext uri="{FF2B5EF4-FFF2-40B4-BE49-F238E27FC236}">
                <a16:creationId xmlns:a16="http://schemas.microsoft.com/office/drawing/2014/main" id="{331211E2-8342-78A0-E2CE-A0CA1DB0E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6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6E060-0DEE-21C7-7471-740D30EFF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F1DCDD-52D2-2C87-A4DF-6276CEA571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Källa: </a:t>
            </a:r>
            <a:r>
              <a:rPr lang="en-GB" err="1"/>
              <a:t>Energimyndigheten</a:t>
            </a:r>
            <a:r>
              <a:rPr lang="en-GB"/>
              <a:t>, 2023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376530-392A-07DF-CC9A-D8E6932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8667444" cy="1417618"/>
          </a:xfrm>
        </p:spPr>
        <p:txBody>
          <a:bodyPr/>
          <a:lstStyle/>
          <a:p>
            <a:r>
              <a:rPr lang="en-GB" b="0" err="1">
                <a:latin typeface="+mn-lt"/>
              </a:rPr>
              <a:t>Sveriges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energisystem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har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låg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andel</a:t>
            </a:r>
            <a:r>
              <a:rPr lang="en-GB" b="0">
                <a:latin typeface="+mn-lt"/>
              </a:rPr>
              <a:t> fossil </a:t>
            </a:r>
            <a:r>
              <a:rPr lang="en-GB" b="0" err="1">
                <a:latin typeface="+mn-lt"/>
              </a:rPr>
              <a:t>energi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jämfört</a:t>
            </a:r>
            <a:r>
              <a:rPr lang="en-GB" b="0">
                <a:latin typeface="+mn-lt"/>
              </a:rPr>
              <a:t> med </a:t>
            </a:r>
            <a:r>
              <a:rPr lang="en-GB" b="0" err="1">
                <a:latin typeface="+mn-lt"/>
              </a:rPr>
              <a:t>många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andra</a:t>
            </a:r>
            <a:r>
              <a:rPr lang="en-GB" b="0">
                <a:latin typeface="+mn-lt"/>
              </a:rPr>
              <a:t> EU-</a:t>
            </a:r>
            <a:r>
              <a:rPr lang="en-GB" b="0" err="1">
                <a:latin typeface="+mn-lt"/>
              </a:rPr>
              <a:t>länder</a:t>
            </a:r>
            <a:r>
              <a:rPr lang="en-GB" b="0">
                <a:latin typeface="+mn-lt"/>
              </a:rPr>
              <a:t>. </a:t>
            </a:r>
            <a:r>
              <a:rPr lang="en-GB" b="0" err="1">
                <a:latin typeface="+mn-lt"/>
              </a:rPr>
              <a:t>Tillgången</a:t>
            </a:r>
            <a:r>
              <a:rPr lang="en-GB" b="0">
                <a:latin typeface="+mn-lt"/>
              </a:rPr>
              <a:t> </a:t>
            </a:r>
            <a:br>
              <a:rPr lang="en-GB" b="0">
                <a:latin typeface="+mn-lt"/>
              </a:rPr>
            </a:br>
            <a:r>
              <a:rPr lang="en-GB" b="0">
                <a:latin typeface="+mn-lt"/>
              </a:rPr>
              <a:t>till </a:t>
            </a:r>
            <a:r>
              <a:rPr lang="en-GB" b="0" err="1">
                <a:latin typeface="+mn-lt"/>
              </a:rPr>
              <a:t>skogliga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biobränslen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är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en</a:t>
            </a:r>
            <a:r>
              <a:rPr lang="en-GB" b="0">
                <a:latin typeface="+mn-lt"/>
              </a:rPr>
              <a:t> </a:t>
            </a:r>
            <a:r>
              <a:rPr lang="en-GB" b="0" err="1">
                <a:latin typeface="+mn-lt"/>
              </a:rPr>
              <a:t>förklaring</a:t>
            </a:r>
            <a:r>
              <a:rPr lang="en-GB" b="0">
                <a:latin typeface="+mn-lt"/>
              </a:rPr>
              <a:t>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FB35EA9-487D-7B3B-F3D2-FB37A98B83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10199" y="3474526"/>
            <a:ext cx="2746839" cy="2465552"/>
          </a:xfrm>
        </p:spPr>
        <p:txBody>
          <a:bodyPr/>
          <a:lstStyle/>
          <a:p>
            <a:r>
              <a:rPr lang="sv-SE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Återvunnet trädbränsle</a:t>
            </a:r>
            <a:br>
              <a:rPr lang="sv-SE" sz="1200" b="1" dirty="0">
                <a:latin typeface="+mj-lt"/>
              </a:rPr>
            </a:br>
            <a:r>
              <a:rPr lang="sv-SE" sz="1200" dirty="0">
                <a:latin typeface="+mj-lt"/>
              </a:rPr>
              <a:t>Till exempel rivningsvirke och gammalt emballage.</a:t>
            </a:r>
          </a:p>
          <a:p>
            <a:r>
              <a:rPr lang="sv-SE" sz="1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Primära skogsbränslen</a:t>
            </a:r>
            <a:br>
              <a:rPr lang="sv-SE" sz="1200" b="1" dirty="0">
                <a:latin typeface="+mj-lt"/>
              </a:rPr>
            </a:br>
            <a:r>
              <a:rPr lang="sv-SE" sz="1200" dirty="0">
                <a:latin typeface="+mj-lt"/>
              </a:rPr>
              <a:t>Till exempel flis från grenar och toppar (</a:t>
            </a:r>
            <a:r>
              <a:rPr lang="sv-SE" sz="1200" dirty="0" err="1">
                <a:latin typeface="+mj-lt"/>
              </a:rPr>
              <a:t>grotflis</a:t>
            </a:r>
            <a:r>
              <a:rPr lang="sv-SE" sz="1200" dirty="0">
                <a:latin typeface="+mj-lt"/>
              </a:rPr>
              <a:t>) och flis från större delar av trädet (stamvedsflis).</a:t>
            </a:r>
          </a:p>
          <a:p>
            <a:r>
              <a:rPr lang="sv-SE" sz="1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Industriella biprodukter</a:t>
            </a:r>
            <a:br>
              <a:rPr lang="sv-SE" sz="1200" b="1" dirty="0">
                <a:latin typeface="+mj-lt"/>
              </a:rPr>
            </a:br>
            <a:r>
              <a:rPr lang="sv-SE" sz="1200" dirty="0">
                <a:latin typeface="+mj-lt"/>
              </a:rPr>
              <a:t>Spån, bark och torrflis </a:t>
            </a:r>
            <a:br>
              <a:rPr lang="sv-SE" sz="1200" dirty="0">
                <a:latin typeface="+mj-lt"/>
              </a:rPr>
            </a:br>
            <a:r>
              <a:rPr lang="sv-SE" sz="1200" dirty="0">
                <a:latin typeface="+mj-lt"/>
              </a:rPr>
              <a:t>– flis av torkat virke, från </a:t>
            </a:r>
            <a:br>
              <a:rPr lang="sv-SE" sz="1200" dirty="0">
                <a:latin typeface="+mj-lt"/>
              </a:rPr>
            </a:br>
            <a:r>
              <a:rPr lang="sv-SE" sz="1200" dirty="0">
                <a:latin typeface="+mj-lt"/>
              </a:rPr>
              <a:t>till ­exempel sågverks­produktion. </a:t>
            </a: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11AAD626-2814-3FB8-732F-BD500D8E579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El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energi</a:t>
            </a:r>
            <a:r>
              <a:rPr lang="en-GB"/>
              <a:t> </a:t>
            </a:r>
          </a:p>
          <a:p>
            <a:endParaRPr lang="sv-S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D0BAA9-551E-6F58-47FA-ED369AEFB9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5" t="34166" r="26298" b="7826"/>
          <a:stretch>
            <a:fillRect/>
          </a:stretch>
        </p:blipFill>
        <p:spPr>
          <a:xfrm>
            <a:off x="190831" y="2343150"/>
            <a:ext cx="8794908" cy="397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64639"/>
      </p:ext>
    </p:extLst>
  </p:cSld>
  <p:clrMapOvr>
    <a:masterClrMapping/>
  </p:clrMapOvr>
</p:sld>
</file>

<file path=ppt/theme/theme1.xml><?xml version="1.0" encoding="utf-8"?>
<a:theme xmlns:a="http://schemas.openxmlformats.org/drawingml/2006/main" name="Skogsindustrierna">
  <a:themeElements>
    <a:clrScheme name="Skogsindustrierna">
      <a:dk1>
        <a:sysClr val="windowText" lastClr="000000"/>
      </a:dk1>
      <a:lt1>
        <a:sysClr val="window" lastClr="FFFFFF"/>
      </a:lt1>
      <a:dk2>
        <a:srgbClr val="506441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000000"/>
      </a:hlink>
      <a:folHlink>
        <a:srgbClr val="000000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500" dirty="0" err="1" smtClean="0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500" dirty="0" err="1">
            <a:cs typeface="Arial" panose="020B0604020202020204" pitchFamily="34" charset="0"/>
          </a:defRPr>
        </a:defPPr>
      </a:lstStyle>
    </a:txDef>
  </a:objectDefaults>
  <a:extraClrSchemeLst/>
  <a:custClrLst>
    <a:custClr name="Kantarell 100%">
      <a:srgbClr val="EF8246"/>
    </a:custClr>
    <a:custClr name="Solgul 100%">
      <a:srgbClr val="F3DA72"/>
    </a:custClr>
    <a:custClr name="Äppel 100%">
      <a:srgbClr val="87C387"/>
    </a:custClr>
    <a:custClr name="Skog 100%">
      <a:srgbClr val="2D8E2D"/>
    </a:custClr>
    <a:custClr name="Ocean 100%">
      <a:srgbClr val="00B1BF"/>
    </a:custClr>
    <a:custClr name="Bordeaux 100%">
      <a:srgbClr val="B0173E"/>
    </a:custClr>
    <a:custClr name="Berg 100%">
      <a:srgbClr val="666666"/>
    </a:custClr>
    <a:custClr>
      <a:srgbClr val="FFFFFF"/>
    </a:custClr>
    <a:custClr>
      <a:srgbClr val="FFFFFF"/>
    </a:custClr>
    <a:custClr>
      <a:srgbClr val="FFFFFF"/>
    </a:custClr>
    <a:custClr name="Kantarell 40%">
      <a:srgbClr val="F9CDB5"/>
    </a:custClr>
    <a:custClr name="Solgul 40%">
      <a:srgbClr val="FAF0C7"/>
    </a:custClr>
    <a:custClr name="Äppel 40%">
      <a:srgbClr val="CFE7CF"/>
    </a:custClr>
    <a:custClr name="Skog 40%">
      <a:srgbClr val="ABD2AB"/>
    </a:custClr>
    <a:custClr name="Ocean 40%">
      <a:srgbClr val="99E0E5"/>
    </a:custClr>
    <a:custClr name="Bordeaux 40%">
      <a:srgbClr val="DFA2B2"/>
    </a:custClr>
    <a:custClr name="Berg 40%">
      <a:srgbClr val="C2C2C2"/>
    </a:custClr>
    <a:custClr>
      <a:srgbClr val="FFFFFF"/>
    </a:custClr>
    <a:custClr>
      <a:srgbClr val="FFFFFF"/>
    </a:custClr>
    <a:custClr>
      <a:srgbClr val="FFFFFF"/>
    </a:custClr>
    <a:custClr name="Lindblomsgrönt">
      <a:srgbClr val="E7F6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andsten">
      <a:srgbClr val="F7F3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kogsindustrierna ver 3.potx" id="{EFEC14F5-9C23-4BEC-9188-D5B5BE7B0C46}" vid="{38C559C6-E27E-4190-9C8E-9B81666F2DC4}"/>
    </a:ext>
  </a:extLst>
</a:theme>
</file>

<file path=ppt/theme/theme2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79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931610-F55B-482F-8719-FC5500382874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149d53-5c3f-4218-9e76-7cef0360e55b" xsi:nil="true"/>
    <lcf76f155ced4ddcb4097134ff3c332f xmlns="cd2d91bb-f3e4-4efa-8ece-a470883cd5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9DA0F120A40A439E64B5032BA7EA02" ma:contentTypeVersion="15" ma:contentTypeDescription="Skapa ett nytt dokument." ma:contentTypeScope="" ma:versionID="cd0f54b47f112861eb24527ab552b2cf">
  <xsd:schema xmlns:xsd="http://www.w3.org/2001/XMLSchema" xmlns:xs="http://www.w3.org/2001/XMLSchema" xmlns:p="http://schemas.microsoft.com/office/2006/metadata/properties" xmlns:ns2="cd2d91bb-f3e4-4efa-8ece-a470883cd5f1" xmlns:ns3="9e149d53-5c3f-4218-9e76-7cef0360e55b" targetNamespace="http://schemas.microsoft.com/office/2006/metadata/properties" ma:root="true" ma:fieldsID="841a8724a588462b7aae69d4b0ec232a" ns2:_="" ns3:_="">
    <xsd:import namespace="cd2d91bb-f3e4-4efa-8ece-a470883cd5f1"/>
    <xsd:import namespace="9e149d53-5c3f-4218-9e76-7cef0360e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d91bb-f3e4-4efa-8ece-a470883cd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eringar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49d53-5c3f-4218-9e76-7cef0360e55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36725fb-1e6f-4f91-b752-e7bb73992894}" ma:internalName="TaxCatchAll" ma:showField="CatchAllData" ma:web="9e149d53-5c3f-4218-9e76-7cef0360e5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10c3a147-0d64-46aa-a281-dc97358e8373"/>
    <ds:schemaRef ds:uri="5e88671f-f3e5-4bfe-bce3-b43a49c7c60a"/>
    <ds:schemaRef ds:uri="9e149d53-5c3f-4218-9e76-7cef0360e55b"/>
    <ds:schemaRef ds:uri="cd2d91bb-f3e4-4efa-8ece-a470883cd5f1"/>
    <ds:schemaRef ds:uri="d7532cd0-e888-47d6-8f58-db0210f25002"/>
    <ds:schemaRef ds:uri="e54ffb39-d626-48a7-a92f-ca20dcdc99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1AD868-973C-4CF6-B2DE-55D2C19A0118}"/>
</file>

<file path=docProps/app.xml><?xml version="1.0" encoding="utf-8"?>
<Properties xmlns="http://schemas.openxmlformats.org/officeDocument/2006/extended-properties" xmlns:vt="http://schemas.openxmlformats.org/officeDocument/2006/docPropsVTypes">
  <Template>Skogsindustrierna</Template>
  <TotalTime>18</TotalTime>
  <Words>332</Words>
  <Application>Microsoft Office PowerPoint</Application>
  <PresentationFormat>Bredbild</PresentationFormat>
  <Paragraphs>35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Cambria</vt:lpstr>
      <vt:lpstr>Century Gothic</vt:lpstr>
      <vt:lpstr>Skogsindustrierna</vt:lpstr>
      <vt:lpstr>Sågspån, bark  och flis… </vt:lpstr>
      <vt:lpstr>Skogsindustrin är till  stor del självförsörjande på el och energi</vt:lpstr>
      <vt:lpstr>Effektivisering och förändrad produktion  bidrar till minskad elförbrukning. </vt:lpstr>
      <vt:lpstr>Skogsindustrin är  en av Sveriges mest energiintensiva branscher.   För att trygga svensk skogsindustri och arbetstillfällen över hela landet är tillgång till  el en prioriterad fråga.</vt:lpstr>
      <vt:lpstr>Sveriges energisystem har låg andel fossil energi jämfört med många andra EU-länder. Tillgången  till skogliga biobränslen är en förklaring.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Liljesand</dc:creator>
  <cp:lastModifiedBy>Esma Muhic</cp:lastModifiedBy>
  <cp:revision>8</cp:revision>
  <dcterms:created xsi:type="dcterms:W3CDTF">2025-07-16T12:36:24Z</dcterms:created>
  <dcterms:modified xsi:type="dcterms:W3CDTF">2025-10-14T06:55:48Z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0x010100439DA0F120A40A439E64B5032BA7EA02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