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4" r:id="rId5"/>
    <p:sldId id="375" r:id="rId6"/>
    <p:sldId id="400" r:id="rId7"/>
    <p:sldId id="909" r:id="rId8"/>
    <p:sldId id="910" r:id="rId9"/>
    <p:sldId id="37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74"/>
            <p14:sldId id="375"/>
            <p14:sldId id="400"/>
            <p14:sldId id="909"/>
            <p14:sldId id="910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orient="horz" pos="1956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A188E0BA-EFCF-F042-082D-74D87547CAA8}" name="Alexandra Carmback" initials="AC" userId="S::alexandra.carmback@skogsindustrierna.se::3d11f291-39a3-484c-91c7-745b038ce41b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404" autoAdjust="0"/>
  </p:normalViewPr>
  <p:slideViewPr>
    <p:cSldViewPr snapToGrid="0">
      <p:cViewPr varScale="1">
        <p:scale>
          <a:sx n="62" d="100"/>
          <a:sy n="62" d="100"/>
        </p:scale>
        <p:origin x="532" y="268"/>
      </p:cViewPr>
      <p:guideLst>
        <p:guide orient="horz" pos="3521"/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S::malin.age@skogsindustrierna.se::5cf56e92-3e69-4b32-887c-673a7ba435c4" providerId="AD" clId="Web-{48D79FF6-1C38-4CAF-8E3B-879471050299}"/>
    <pc:docChg chg="modSld sldOrd">
      <pc:chgData name="Malin Age" userId="S::malin.age@skogsindustrierna.se::5cf56e92-3e69-4b32-887c-673a7ba435c4" providerId="AD" clId="Web-{48D79FF6-1C38-4CAF-8E3B-879471050299}" dt="2025-10-06T07:56:22.379" v="79"/>
      <pc:docMkLst>
        <pc:docMk/>
      </pc:docMkLst>
      <pc:sldChg chg="ord">
        <pc:chgData name="Malin Age" userId="S::malin.age@skogsindustrierna.se::5cf56e92-3e69-4b32-887c-673a7ba435c4" providerId="AD" clId="Web-{48D79FF6-1C38-4CAF-8E3B-879471050299}" dt="2025-10-06T07:49:32.867" v="21"/>
        <pc:sldMkLst>
          <pc:docMk/>
          <pc:sldMk cId="2819901247" sldId="378"/>
        </pc:sldMkLst>
      </pc:sldChg>
      <pc:sldChg chg="ord">
        <pc:chgData name="Malin Age" userId="S::malin.age@skogsindustrierna.se::5cf56e92-3e69-4b32-887c-673a7ba435c4" providerId="AD" clId="Web-{48D79FF6-1C38-4CAF-8E3B-879471050299}" dt="2025-10-06T07:56:22.379" v="79"/>
        <pc:sldMkLst>
          <pc:docMk/>
          <pc:sldMk cId="3226502752" sldId="379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21.509" v="29" actId="20577"/>
        <pc:sldMkLst>
          <pc:docMk/>
          <pc:sldMk cId="2768595163" sldId="380"/>
        </pc:sldMkLst>
        <pc:spChg chg="mod">
          <ac:chgData name="Malin Age" userId="S::malin.age@skogsindustrierna.se::5cf56e92-3e69-4b32-887c-673a7ba435c4" providerId="AD" clId="Web-{48D79FF6-1C38-4CAF-8E3B-879471050299}" dt="2025-10-06T07:48:16.334" v="9" actId="20577"/>
          <ac:spMkLst>
            <pc:docMk/>
            <pc:sldMk cId="2768595163" sldId="380"/>
            <ac:spMk id="4" creationId="{F48854FF-A5E5-FF2A-BCDA-0DB64445A3E9}"/>
          </ac:spMkLst>
        </pc:spChg>
        <pc:spChg chg="mod">
          <ac:chgData name="Malin Age" userId="S::malin.age@skogsindustrierna.se::5cf56e92-3e69-4b32-887c-673a7ba435c4" providerId="AD" clId="Web-{48D79FF6-1C38-4CAF-8E3B-879471050299}" dt="2025-10-06T07:50:21.509" v="29" actId="20577"/>
          <ac:spMkLst>
            <pc:docMk/>
            <pc:sldMk cId="2768595163" sldId="380"/>
            <ac:spMk id="5" creationId="{55E1E931-8817-EFC0-7791-4DB62515680C}"/>
          </ac:spMkLst>
        </pc:spChg>
      </pc:sldChg>
      <pc:sldChg chg="modSp ord">
        <pc:chgData name="Malin Age" userId="S::malin.age@skogsindustrierna.se::5cf56e92-3e69-4b32-887c-673a7ba435c4" providerId="AD" clId="Web-{48D79FF6-1C38-4CAF-8E3B-879471050299}" dt="2025-10-06T07:50:24.368" v="30"/>
        <pc:sldMkLst>
          <pc:docMk/>
          <pc:sldMk cId="2337976199" sldId="382"/>
        </pc:sldMkLst>
        <pc:spChg chg="mod">
          <ac:chgData name="Malin Age" userId="S::malin.age@skogsindustrierna.se::5cf56e92-3e69-4b32-887c-673a7ba435c4" providerId="AD" clId="Web-{48D79FF6-1C38-4CAF-8E3B-879471050299}" dt="2025-10-06T07:47:35.067" v="3" actId="20577"/>
          <ac:spMkLst>
            <pc:docMk/>
            <pc:sldMk cId="2337976199" sldId="382"/>
            <ac:spMk id="4" creationId="{A22ECE60-E8EE-BFF2-B4BA-91E43697776C}"/>
          </ac:spMkLst>
        </pc:spChg>
      </pc:sldChg>
      <pc:sldChg chg="ord">
        <pc:chgData name="Malin Age" userId="S::malin.age@skogsindustrierna.se::5cf56e92-3e69-4b32-887c-673a7ba435c4" providerId="AD" clId="Web-{48D79FF6-1C38-4CAF-8E3B-879471050299}" dt="2025-10-06T07:55:35.935" v="77"/>
        <pc:sldMkLst>
          <pc:docMk/>
          <pc:sldMk cId="3103308131" sldId="385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53.259" v="32"/>
        <pc:sldMkLst>
          <pc:docMk/>
          <pc:sldMk cId="2528973306" sldId="391"/>
        </pc:sldMkLst>
        <pc:spChg chg="mod">
          <ac:chgData name="Malin Age" userId="S::malin.age@skogsindustrierna.se::5cf56e92-3e69-4b32-887c-673a7ba435c4" providerId="AD" clId="Web-{48D79FF6-1C38-4CAF-8E3B-879471050299}" dt="2025-10-06T07:48:37.350" v="12" actId="20577"/>
          <ac:spMkLst>
            <pc:docMk/>
            <pc:sldMk cId="2528973306" sldId="391"/>
            <ac:spMk id="4" creationId="{DDE22A4A-4E7C-6A55-C10C-EDE331AA70B3}"/>
          </ac:spMkLst>
        </pc:spChg>
        <pc:picChg chg="mod">
          <ac:chgData name="Malin Age" userId="S::malin.age@skogsindustrierna.se::5cf56e92-3e69-4b32-887c-673a7ba435c4" providerId="AD" clId="Web-{48D79FF6-1C38-4CAF-8E3B-879471050299}" dt="2025-10-06T07:48:41.554" v="13" actId="14100"/>
          <ac:picMkLst>
            <pc:docMk/>
            <pc:sldMk cId="2528973306" sldId="391"/>
            <ac:picMk id="12" creationId="{70ADC8D9-1153-684F-7F3A-0D143E973771}"/>
          </ac:picMkLst>
        </pc:picChg>
      </pc:sldChg>
      <pc:sldChg chg="modSp ord">
        <pc:chgData name="Malin Age" userId="S::malin.age@skogsindustrierna.se::5cf56e92-3e69-4b32-887c-673a7ba435c4" providerId="AD" clId="Web-{48D79FF6-1C38-4CAF-8E3B-879471050299}" dt="2025-10-06T07:55:04.961" v="73"/>
        <pc:sldMkLst>
          <pc:docMk/>
          <pc:sldMk cId="2944159219" sldId="393"/>
        </pc:sldMkLst>
        <pc:spChg chg="mod">
          <ac:chgData name="Malin Age" userId="S::malin.age@skogsindustrierna.se::5cf56e92-3e69-4b32-887c-673a7ba435c4" providerId="AD" clId="Web-{48D79FF6-1C38-4CAF-8E3B-879471050299}" dt="2025-10-06T07:54:30.265" v="69" actId="20577"/>
          <ac:spMkLst>
            <pc:docMk/>
            <pc:sldMk cId="2944159219" sldId="393"/>
            <ac:spMk id="10" creationId="{29EDDB70-FD3B-D73B-4D49-0E8E2F2A6299}"/>
          </ac:spMkLst>
        </pc:spChg>
        <pc:picChg chg="mod modCrop">
          <ac:chgData name="Malin Age" userId="S::malin.age@skogsindustrierna.se::5cf56e92-3e69-4b32-887c-673a7ba435c4" providerId="AD" clId="Web-{48D79FF6-1C38-4CAF-8E3B-879471050299}" dt="2025-10-06T07:54:37.001" v="71" actId="14100"/>
          <ac:picMkLst>
            <pc:docMk/>
            <pc:sldMk cId="2944159219" sldId="393"/>
            <ac:picMk id="3" creationId="{22F909AE-28AE-F5A7-6915-A4DC9317DA36}"/>
          </ac:picMkLst>
        </pc:picChg>
      </pc:sldChg>
    </pc:docChg>
  </pc:docChgLst>
  <pc:docChgLst>
    <pc:chgData name="Esma Muhic" userId="S::esma.muhic@skogsindustrierna.se::240a2287-6a11-4955-a9ff-bcb19e6dfa5f" providerId="AD" clId="Web-{ADFA4057-A75D-442C-2C1F-C52CF270BFC5}"/>
    <pc:docChg chg="modSld">
      <pc:chgData name="Esma Muhic" userId="S::esma.muhic@skogsindustrierna.se::240a2287-6a11-4955-a9ff-bcb19e6dfa5f" providerId="AD" clId="Web-{ADFA4057-A75D-442C-2C1F-C52CF270BFC5}" dt="2025-10-06T08:23:34.096" v="0"/>
      <pc:docMkLst>
        <pc:docMk/>
      </pc:docMkLst>
      <pc:sldChg chg="delSp">
        <pc:chgData name="Esma Muhic" userId="S::esma.muhic@skogsindustrierna.se::240a2287-6a11-4955-a9ff-bcb19e6dfa5f" providerId="AD" clId="Web-{ADFA4057-A75D-442C-2C1F-C52CF270BFC5}" dt="2025-10-06T08:23:34.096" v="0"/>
        <pc:sldMkLst>
          <pc:docMk/>
          <pc:sldMk cId="2528973306" sldId="391"/>
        </pc:sldMkLst>
      </pc:sldChg>
    </pc:docChg>
  </pc:docChgLst>
  <pc:docChgLst>
    <pc:chgData name="Esma Muhic" userId="240a2287-6a11-4955-a9ff-bcb19e6dfa5f" providerId="ADAL" clId="{345EE78A-89D2-4FD9-A338-0C72DAED6963}"/>
    <pc:docChg chg="undo custSel addSld delSld modSld modSection">
      <pc:chgData name="Esma Muhic" userId="240a2287-6a11-4955-a9ff-bcb19e6dfa5f" providerId="ADAL" clId="{345EE78A-89D2-4FD9-A338-0C72DAED6963}" dt="2025-10-09T12:23:26.628" v="52" actId="20577"/>
      <pc:docMkLst>
        <pc:docMk/>
      </pc:docMkLst>
      <pc:sldChg chg="modSp mod">
        <pc:chgData name="Esma Muhic" userId="240a2287-6a11-4955-a9ff-bcb19e6dfa5f" providerId="ADAL" clId="{345EE78A-89D2-4FD9-A338-0C72DAED6963}" dt="2025-10-06T08:29:24.086" v="6" actId="14100"/>
        <pc:sldMkLst>
          <pc:docMk/>
          <pc:sldMk cId="2944159219" sldId="393"/>
        </pc:sldMkLst>
        <pc:spChg chg="mod">
          <ac:chgData name="Esma Muhic" userId="240a2287-6a11-4955-a9ff-bcb19e6dfa5f" providerId="ADAL" clId="{345EE78A-89D2-4FD9-A338-0C72DAED6963}" dt="2025-10-06T08:29:24.086" v="6" actId="14100"/>
          <ac:spMkLst>
            <pc:docMk/>
            <pc:sldMk cId="2944159219" sldId="393"/>
            <ac:spMk id="10" creationId="{29EDDB70-FD3B-D73B-4D49-0E8E2F2A6299}"/>
          </ac:spMkLst>
        </pc:spChg>
      </pc:sldChg>
      <pc:sldChg chg="modSp add mod">
        <pc:chgData name="Esma Muhic" userId="240a2287-6a11-4955-a9ff-bcb19e6dfa5f" providerId="ADAL" clId="{345EE78A-89D2-4FD9-A338-0C72DAED6963}" dt="2025-10-09T12:23:26.628" v="52" actId="20577"/>
        <pc:sldMkLst>
          <pc:docMk/>
          <pc:sldMk cId="1123406707" sldId="400"/>
        </pc:sldMkLst>
        <pc:spChg chg="mod">
          <ac:chgData name="Esma Muhic" userId="240a2287-6a11-4955-a9ff-bcb19e6dfa5f" providerId="ADAL" clId="{345EE78A-89D2-4FD9-A338-0C72DAED6963}" dt="2025-10-09T12:23:26.628" v="52" actId="20577"/>
          <ac:spMkLst>
            <pc:docMk/>
            <pc:sldMk cId="1123406707" sldId="400"/>
            <ac:spMk id="6" creationId="{28A0E469-F253-EED6-A159-03163FC5619D}"/>
          </ac:spMkLst>
        </pc:spChg>
      </pc:sldChg>
    </pc:docChg>
  </pc:docChgLst>
  <pc:docChgLst>
    <pc:chgData name="Esma Muhic" userId="240a2287-6a11-4955-a9ff-bcb19e6dfa5f" providerId="ADAL" clId="{63E091E2-A2D1-44EC-A14F-C3FC96C85783}"/>
    <pc:docChg chg="delSld modSection">
      <pc:chgData name="Esma Muhic" userId="240a2287-6a11-4955-a9ff-bcb19e6dfa5f" providerId="ADAL" clId="{63E091E2-A2D1-44EC-A14F-C3FC96C85783}" dt="2025-10-14T11:31:57.874" v="1" actId="2696"/>
      <pc:docMkLst>
        <pc:docMk/>
      </pc:docMkLst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40156423" sldId="361"/>
        </pc:sldMkLst>
      </pc:sldChg>
      <pc:sldChg chg="del">
        <pc:chgData name="Esma Muhic" userId="240a2287-6a11-4955-a9ff-bcb19e6dfa5f" providerId="ADAL" clId="{63E091E2-A2D1-44EC-A14F-C3FC96C85783}" dt="2025-10-14T11:31:57.874" v="1" actId="2696"/>
        <pc:sldMkLst>
          <pc:docMk/>
          <pc:sldMk cId="87180489" sldId="37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953567001" sldId="375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85847483" sldId="38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048233361" sldId="389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675919767" sldId="390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2056156953" sldId="392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576903876" sldId="399"/>
        </pc:sldMkLst>
      </pc:sldChg>
    </pc:docChg>
  </pc:docChgLst>
  <pc:docChgLst>
    <pc:chgData name="Malin Age" userId="S::malin.age@skogsindustrierna.se::5cf56e92-3e69-4b32-887c-673a7ba435c4" providerId="AD" clId="Web-{92D6B214-3E5C-412D-9DF1-841E354FAD39}"/>
    <pc:docChg chg="modSld">
      <pc:chgData name="Malin Age" userId="S::malin.age@skogsindustrierna.se::5cf56e92-3e69-4b32-887c-673a7ba435c4" providerId="AD" clId="Web-{92D6B214-3E5C-412D-9DF1-841E354FAD39}" dt="2025-10-06T08:31:36.214" v="1" actId="1410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B008-49C3-908A-7F4A-9DA36E3F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6CFF2D-4E57-2287-DBE2-EA9067932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0C18F3-99A4-CCF5-B4AC-3452A9A64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19C601-6CE9-3206-4F67-FD8FCF9EB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5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04BD-C374-AF9B-3F17-1160574B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30BCB2-0D98-23BF-3ACB-D1C6A35A8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C5DC0E-27E4-1A21-5F3A-1C25211A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ffectLst/>
              <a:latin typeface="Futura PT Bold" panose="020B0502020204020303" pitchFamily="34" charset="77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462F09-1B74-6E5D-E251-C6D93F05B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8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12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4224C-1B92-599E-85AA-89A03551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CF1C090-2D53-89FA-3E2D-FB93607E0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D360CF-CACA-176C-6AED-27A74E9E3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CAF9E1-D78E-136F-CB01-F0304DA99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99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sv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5F4B-091C-5A47-EA09-EC22763C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70D981-B9E2-1A68-D90B-797D1AB96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B71528-6F41-952B-8C57-72415F540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9018D75-0FB0-9C79-1A9B-7A0002E0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5706268" cy="1030268"/>
          </a:xfrm>
        </p:spPr>
        <p:txBody>
          <a:bodyPr/>
          <a:lstStyle/>
          <a:p>
            <a:r>
              <a:rPr lang="en-GB"/>
              <a:t>Skogen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viktig</a:t>
            </a:r>
            <a:r>
              <a:rPr lang="en-GB"/>
              <a:t> </a:t>
            </a:r>
            <a:br>
              <a:rPr lang="en-GB"/>
            </a:br>
            <a:r>
              <a:rPr lang="en-GB"/>
              <a:t>för Sverige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B674D6-8FD2-E3B4-9540-5972DFCA5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006270"/>
          </a:xfrm>
        </p:spPr>
        <p:txBody>
          <a:bodyPr/>
          <a:lstStyle/>
          <a:p>
            <a:pPr marL="0" indent="0">
              <a:buNone/>
            </a:pPr>
            <a:r>
              <a:rPr lang="en-GB" err="1"/>
              <a:t>Exporten</a:t>
            </a:r>
            <a:r>
              <a:rPr lang="en-GB"/>
              <a:t> </a:t>
            </a:r>
            <a:r>
              <a:rPr lang="en-GB" err="1"/>
              <a:t>står</a:t>
            </a:r>
            <a:r>
              <a:rPr lang="en-GB"/>
              <a:t> för </a:t>
            </a:r>
            <a:r>
              <a:rPr lang="en-GB" err="1"/>
              <a:t>hela</a:t>
            </a:r>
            <a:r>
              <a:rPr lang="en-GB"/>
              <a:t> 54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bruttonationalprodukt</a:t>
            </a:r>
            <a:r>
              <a:rPr lang="en-GB"/>
              <a:t> (BNP). Den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basindustrin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viktig</a:t>
            </a:r>
            <a:r>
              <a:rPr lang="en-GB"/>
              <a:t> för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ekonomi</a:t>
            </a:r>
            <a:r>
              <a:rPr lang="en-GB"/>
              <a:t> och </a:t>
            </a:r>
            <a:br>
              <a:rPr lang="en-GB"/>
            </a:br>
            <a:r>
              <a:rPr lang="en-GB" err="1"/>
              <a:t>står</a:t>
            </a:r>
            <a:r>
              <a:rPr lang="en-GB"/>
              <a:t> för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betydande</a:t>
            </a:r>
            <a:r>
              <a:rPr lang="en-GB"/>
              <a:t> del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landets</a:t>
            </a:r>
            <a:r>
              <a:rPr lang="en-GB"/>
              <a:t> </a:t>
            </a:r>
            <a:r>
              <a:rPr lang="en-GB" err="1"/>
              <a:t>varuexport</a:t>
            </a:r>
            <a:r>
              <a:rPr lang="en-GB"/>
              <a:t>. </a:t>
            </a:r>
          </a:p>
          <a:p>
            <a:pPr marL="0" indent="0">
              <a:buNone/>
            </a:pPr>
            <a:r>
              <a:rPr lang="en-GB"/>
              <a:t>2024 </a:t>
            </a:r>
            <a:r>
              <a:rPr lang="en-GB" err="1"/>
              <a:t>exporterade</a:t>
            </a:r>
            <a:r>
              <a:rPr lang="en-GB"/>
              <a:t> </a:t>
            </a:r>
            <a:r>
              <a:rPr lang="en-GB" err="1"/>
              <a:t>skogsindustrin</a:t>
            </a:r>
            <a:r>
              <a:rPr lang="en-GB"/>
              <a:t>, </a:t>
            </a:r>
            <a:r>
              <a:rPr lang="en-GB" err="1"/>
              <a:t>gruv</a:t>
            </a:r>
            <a:r>
              <a:rPr lang="en-GB"/>
              <a:t>-, </a:t>
            </a:r>
            <a:r>
              <a:rPr lang="en-GB" err="1"/>
              <a:t>stål</a:t>
            </a:r>
            <a:r>
              <a:rPr lang="en-GB"/>
              <a:t>- </a:t>
            </a:r>
            <a:br>
              <a:rPr lang="en-GB"/>
            </a:br>
            <a:r>
              <a:rPr lang="en-GB"/>
              <a:t>och </a:t>
            </a:r>
            <a:r>
              <a:rPr lang="en-GB" err="1"/>
              <a:t>metallindustrin</a:t>
            </a:r>
            <a:r>
              <a:rPr lang="en-GB"/>
              <a:t> </a:t>
            </a:r>
            <a:r>
              <a:rPr lang="en-GB" err="1"/>
              <a:t>samt</a:t>
            </a:r>
            <a:r>
              <a:rPr lang="en-GB"/>
              <a:t> </a:t>
            </a:r>
            <a:r>
              <a:rPr lang="en-GB" err="1"/>
              <a:t>industrin</a:t>
            </a:r>
            <a:r>
              <a:rPr lang="en-GB"/>
              <a:t> för </a:t>
            </a:r>
            <a:r>
              <a:rPr lang="en-GB" err="1"/>
              <a:t>andra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icke-metalliska</a:t>
            </a:r>
            <a:r>
              <a:rPr lang="en-GB"/>
              <a:t> </a:t>
            </a:r>
            <a:r>
              <a:rPr lang="en-GB" err="1"/>
              <a:t>mineralprodukter</a:t>
            </a:r>
            <a:r>
              <a:rPr lang="en-GB"/>
              <a:t> till </a:t>
            </a:r>
            <a:r>
              <a:rPr lang="en-GB" err="1"/>
              <a:t>ett</a:t>
            </a:r>
            <a:r>
              <a:rPr lang="en-GB"/>
              <a:t> </a:t>
            </a:r>
            <a:r>
              <a:rPr lang="en-GB" err="1"/>
              <a:t>värde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av</a:t>
            </a:r>
            <a:r>
              <a:rPr lang="en-GB"/>
              <a:t> 382 </a:t>
            </a:r>
            <a:r>
              <a:rPr lang="en-GB" err="1"/>
              <a:t>miljarder</a:t>
            </a:r>
            <a:r>
              <a:rPr lang="en-GB"/>
              <a:t> kronor. </a:t>
            </a:r>
            <a:r>
              <a:rPr lang="en-GB" err="1"/>
              <a:t>Skogsindustrin</a:t>
            </a:r>
            <a:r>
              <a:rPr lang="en-GB"/>
              <a:t> </a:t>
            </a:r>
            <a:r>
              <a:rPr lang="en-GB" err="1"/>
              <a:t>stod</a:t>
            </a:r>
            <a:r>
              <a:rPr lang="en-GB"/>
              <a:t> för </a:t>
            </a:r>
            <a:br>
              <a:rPr lang="en-GB"/>
            </a:br>
            <a:r>
              <a:rPr lang="en-GB"/>
              <a:t>185 </a:t>
            </a:r>
            <a:r>
              <a:rPr lang="en-GB" err="1"/>
              <a:t>miljarder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dessa – 48 </a:t>
            </a:r>
            <a:r>
              <a:rPr lang="en-GB" err="1"/>
              <a:t>procent</a:t>
            </a:r>
            <a:r>
              <a:rPr lang="en-GB"/>
              <a:t>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5A8322E-A960-B387-12F8-446EA8BE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028" y="280988"/>
            <a:ext cx="982800" cy="264728"/>
          </a:xfrm>
          <a:prstGeom prst="rect">
            <a:avLst/>
          </a:prstGeom>
        </p:spPr>
      </p:pic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16FECA5F-ADEC-2583-A082-31794A3C78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 err="1"/>
              <a:t>Ekonomisk</a:t>
            </a:r>
            <a:r>
              <a:rPr lang="en-GB" dirty="0"/>
              <a:t> </a:t>
            </a:r>
            <a:r>
              <a:rPr lang="en-GB" dirty="0" err="1"/>
              <a:t>betydelse</a:t>
            </a:r>
            <a:r>
              <a:rPr lang="en-GB" dirty="0"/>
              <a:t> och </a:t>
            </a:r>
            <a:r>
              <a:rPr lang="en-GB" dirty="0" err="1"/>
              <a:t>välfärd</a:t>
            </a: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73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E4EC-4F31-8FC7-43FB-F28362D2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56D8F-EB2B-F41A-A04E-27407CC1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71"/>
          <a:stretch>
            <a:fillRect/>
          </a:stretch>
        </p:blipFill>
        <p:spPr>
          <a:xfrm>
            <a:off x="10047" y="1959428"/>
            <a:ext cx="12192000" cy="48985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8480EA0-4E04-8EB5-07E4-587BFBC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 har bara 1 % av världens skogar men är ledande exportör av skogsprodukter – viktiga intäkter för välfärden.</a:t>
            </a:r>
            <a:br>
              <a:rPr lang="sv-SE"/>
            </a:b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57D86E-529E-228F-0561-FDE6024AA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7CD1A5F2-EBBB-D18C-1BA6-0DF73360706C}"/>
              </a:ext>
            </a:extLst>
          </p:cNvPr>
          <p:cNvSpPr txBox="1">
            <a:spLocks/>
          </p:cNvSpPr>
          <p:nvPr/>
        </p:nvSpPr>
        <p:spPr>
          <a:xfrm>
            <a:off x="338138" y="254000"/>
            <a:ext cx="4765675" cy="2651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Ekonomisk</a:t>
            </a:r>
            <a:r>
              <a:rPr lang="en-GB" dirty="0"/>
              <a:t> </a:t>
            </a:r>
            <a:r>
              <a:rPr lang="en-GB" dirty="0" err="1"/>
              <a:t>betydelse</a:t>
            </a:r>
            <a:r>
              <a:rPr lang="en-GB" dirty="0"/>
              <a:t> och </a:t>
            </a:r>
            <a:r>
              <a:rPr lang="en-GB" dirty="0" err="1"/>
              <a:t>välfärd</a:t>
            </a: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684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D20A48-52DC-47AB-8395-FDDB39E2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25"/>
          <a:stretch>
            <a:fillRect/>
          </a:stretch>
        </p:blipFill>
        <p:spPr>
          <a:xfrm>
            <a:off x="9220200" y="0"/>
            <a:ext cx="29718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791C1-1D4E-2D95-7B31-444305D462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140078-95C5-3398-B5BD-3AE64B96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685132"/>
            <a:ext cx="664686" cy="1162349"/>
          </a:xfrm>
        </p:spPr>
        <p:txBody>
          <a:bodyPr/>
          <a:lstStyle/>
          <a:p>
            <a:r>
              <a:rPr lang="sv-SE" sz="10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E469-F253-EED6-A159-03163FC561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9" y="254033"/>
            <a:ext cx="2565082" cy="242474"/>
          </a:xfrm>
        </p:spPr>
        <p:txBody>
          <a:bodyPr/>
          <a:lstStyle/>
          <a:p>
            <a:r>
              <a:rPr lang="sv-SE" dirty="0"/>
              <a:t>Ekonomisk betydelse och välfärd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6588-6ED9-DE28-139F-E5FD6112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4" t="52668" r="24126" b="7240"/>
          <a:stretch>
            <a:fillRect/>
          </a:stretch>
        </p:blipFill>
        <p:spPr>
          <a:xfrm>
            <a:off x="259080" y="3611959"/>
            <a:ext cx="8991600" cy="2749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5A284-8226-0F9F-795F-A26BB42795EC}"/>
              </a:ext>
            </a:extLst>
          </p:cNvPr>
          <p:cNvSpPr txBox="1"/>
          <p:nvPr/>
        </p:nvSpPr>
        <p:spPr>
          <a:xfrm>
            <a:off x="1133337" y="1002035"/>
            <a:ext cx="1478279" cy="5992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sv-SE" sz="35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 topp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F902E-F6CE-6903-A05F-481DCE11B738}"/>
              </a:ext>
            </a:extLst>
          </p:cNvPr>
          <p:cNvSpPr txBox="1"/>
          <p:nvPr/>
        </p:nvSpPr>
        <p:spPr>
          <a:xfrm>
            <a:off x="1133337" y="1509445"/>
            <a:ext cx="2851785" cy="5670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sv-SE" sz="1500" dirty="0">
                <a:latin typeface="Century Gothic" panose="020B0502020202020204" pitchFamily="34" charset="0"/>
              </a:rPr>
              <a:t>Skogsindustrin skapar jobb och bidrar till välfärd i hela landet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59FE1-C4CF-8335-2301-063CD7328479}"/>
              </a:ext>
            </a:extLst>
          </p:cNvPr>
          <p:cNvSpPr txBox="1"/>
          <p:nvPr/>
        </p:nvSpPr>
        <p:spPr>
          <a:xfrm>
            <a:off x="345756" y="2355979"/>
            <a:ext cx="2796540" cy="5992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200" dirty="0">
                <a:latin typeface="Century Gothic" panose="020B0502020202020204" pitchFamily="34" charset="0"/>
                <a:cs typeface="Arial" panose="020B0604020202020204" pitchFamily="34" charset="0"/>
              </a:rPr>
              <a:t>Regioner där skogsnäringen har störst andel av det totala förädlingsvärdet, mätt i miljoner kronor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13F14-412B-D67A-398D-B47C843260AB}"/>
              </a:ext>
            </a:extLst>
          </p:cNvPr>
          <p:cNvSpPr txBox="1"/>
          <p:nvPr/>
        </p:nvSpPr>
        <p:spPr>
          <a:xfrm>
            <a:off x="4742496" y="2355979"/>
            <a:ext cx="2796540" cy="5992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200" dirty="0">
                <a:latin typeface="Century Gothic" panose="020B0502020202020204" pitchFamily="34" charset="0"/>
                <a:cs typeface="Arial" panose="020B0604020202020204" pitchFamily="34" charset="0"/>
              </a:rPr>
              <a:t>Regioner där skogsnäringen har störst andel av det totala förädlingsvärdet, angett i procent</a:t>
            </a:r>
          </a:p>
        </p:txBody>
      </p:sp>
    </p:spTree>
    <p:extLst>
      <p:ext uri="{BB962C8B-B14F-4D97-AF65-F5344CB8AC3E}">
        <p14:creationId xmlns:p14="http://schemas.microsoft.com/office/powerpoint/2010/main" val="11234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8BDF9-CD5D-B9AF-A33F-3A585082E2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en-GB" dirty="0" err="1"/>
              <a:t>Industriarbetsgivarna</a:t>
            </a:r>
            <a:r>
              <a:rPr lang="en-GB" dirty="0"/>
              <a:t> 2025</a:t>
            </a:r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302DDA-4E05-C926-5244-B4150562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6453567" cy="1030268"/>
          </a:xfrm>
        </p:spPr>
        <p:txBody>
          <a:bodyPr/>
          <a:lstStyle/>
          <a:p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sysselsätts</a:t>
            </a:r>
            <a:r>
              <a:rPr lang="en-GB" dirty="0"/>
              <a:t> </a:t>
            </a:r>
            <a:r>
              <a:rPr lang="en-GB" dirty="0" err="1"/>
              <a:t>flest</a:t>
            </a:r>
            <a:r>
              <a:rPr lang="en-GB" dirty="0"/>
              <a:t> </a:t>
            </a:r>
            <a:r>
              <a:rPr lang="en-GB" dirty="0" err="1"/>
              <a:t>personer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inom</a:t>
            </a:r>
            <a:r>
              <a:rPr lang="en-GB" dirty="0"/>
              <a:t> ­</a:t>
            </a:r>
            <a:r>
              <a:rPr lang="en-GB" dirty="0" err="1"/>
              <a:t>skogsnäringen</a:t>
            </a:r>
            <a:br>
              <a:rPr lang="en-GB" dirty="0"/>
            </a:br>
            <a:r>
              <a:rPr lang="en-GB" sz="1800" b="0" dirty="0"/>
              <a:t>(</a:t>
            </a:r>
            <a:r>
              <a:rPr lang="en-GB" sz="1800" b="0" dirty="0" err="1"/>
              <a:t>direkt</a:t>
            </a:r>
            <a:r>
              <a:rPr lang="en-GB" sz="1800" b="0" dirty="0"/>
              <a:t> och </a:t>
            </a:r>
            <a:r>
              <a:rPr lang="en-GB" sz="1800" b="0" dirty="0" err="1"/>
              <a:t>indirekt</a:t>
            </a:r>
            <a:r>
              <a:rPr lang="en-GB" sz="1800" b="0" dirty="0"/>
              <a:t>) </a:t>
            </a:r>
            <a:endParaRPr lang="sv-SE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4EF7-20B2-E808-3870-06248CE89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294" y="2684084"/>
            <a:ext cx="4801997" cy="2141037"/>
          </a:xfrm>
        </p:spPr>
        <p:txBody>
          <a:bodyPr/>
          <a:lstStyle/>
          <a:p>
            <a:pPr marL="0" indent="0">
              <a:spcAft>
                <a:spcPts val="217"/>
              </a:spcAft>
              <a:buNone/>
            </a:pPr>
            <a:r>
              <a:rPr lang="en-GB" b="1" dirty="0" err="1">
                <a:solidFill>
                  <a:srgbClr val="475E48"/>
                </a:solidFill>
              </a:rPr>
              <a:t>Direkt</a:t>
            </a:r>
            <a:r>
              <a:rPr lang="en-GB" b="1" dirty="0">
                <a:solidFill>
                  <a:srgbClr val="475E48"/>
                </a:solidFill>
              </a:rPr>
              <a:t> </a:t>
            </a:r>
            <a:r>
              <a:rPr lang="en-GB" b="1" dirty="0" err="1">
                <a:solidFill>
                  <a:srgbClr val="475E48"/>
                </a:solidFill>
              </a:rPr>
              <a:t>sysselsatta</a:t>
            </a:r>
            <a:r>
              <a:rPr lang="en-GB" b="1" dirty="0">
                <a:solidFill>
                  <a:srgbClr val="475E48"/>
                </a:solidFill>
              </a:rPr>
              <a:t> </a:t>
            </a:r>
            <a:r>
              <a:rPr lang="en-GB" dirty="0" err="1"/>
              <a:t>är</a:t>
            </a:r>
            <a:r>
              <a:rPr lang="en-GB" dirty="0"/>
              <a:t> 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arbetar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med den </a:t>
            </a:r>
            <a:r>
              <a:rPr lang="en-GB" dirty="0" err="1"/>
              <a:t>direkta</a:t>
            </a:r>
            <a:r>
              <a:rPr lang="en-GB" dirty="0"/>
              <a:t> </a:t>
            </a:r>
            <a:r>
              <a:rPr lang="en-GB" dirty="0" err="1"/>
              <a:t>varuproduktionen</a:t>
            </a:r>
            <a:r>
              <a:rPr lang="en-GB" dirty="0"/>
              <a:t>.</a:t>
            </a:r>
          </a:p>
          <a:p>
            <a:pPr marL="0" indent="0">
              <a:spcAft>
                <a:spcPts val="217"/>
              </a:spcAft>
              <a:buNone/>
            </a:pPr>
            <a:endParaRPr lang="en-GB" dirty="0"/>
          </a:p>
          <a:p>
            <a:pPr marL="0" indent="0">
              <a:spcAft>
                <a:spcPts val="217"/>
              </a:spcAft>
              <a:buNone/>
            </a:pPr>
            <a:r>
              <a:rPr lang="en-GB" b="1" dirty="0" err="1">
                <a:solidFill>
                  <a:srgbClr val="475E48"/>
                </a:solidFill>
              </a:rPr>
              <a:t>Indirekt</a:t>
            </a:r>
            <a:r>
              <a:rPr lang="en-GB" b="1" dirty="0">
                <a:solidFill>
                  <a:srgbClr val="475E48"/>
                </a:solidFill>
              </a:rPr>
              <a:t> </a:t>
            </a:r>
            <a:r>
              <a:rPr lang="en-GB" b="1" dirty="0" err="1">
                <a:solidFill>
                  <a:srgbClr val="475E48"/>
                </a:solidFill>
              </a:rPr>
              <a:t>sysselsatta</a:t>
            </a:r>
            <a:r>
              <a:rPr lang="en-GB" b="1" dirty="0"/>
              <a:t> </a:t>
            </a:r>
            <a:r>
              <a:rPr lang="en-GB" dirty="0" err="1"/>
              <a:t>är</a:t>
            </a:r>
            <a:r>
              <a:rPr lang="en-GB" dirty="0"/>
              <a:t> 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levererar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insatsvaror</a:t>
            </a:r>
            <a:r>
              <a:rPr lang="en-GB" dirty="0"/>
              <a:t> och </a:t>
            </a:r>
            <a:r>
              <a:rPr lang="en-GB" dirty="0" err="1"/>
              <a:t>tjänster</a:t>
            </a:r>
            <a:r>
              <a:rPr lang="en-GB" dirty="0"/>
              <a:t> till </a:t>
            </a:r>
            <a:r>
              <a:rPr lang="en-GB" dirty="0" err="1"/>
              <a:t>företag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skogsnäringen</a:t>
            </a:r>
            <a:r>
              <a:rPr lang="en-GB" dirty="0"/>
              <a:t>, till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råvara</a:t>
            </a:r>
            <a:r>
              <a:rPr lang="en-GB" dirty="0"/>
              <a:t>, ­</a:t>
            </a:r>
            <a:br>
              <a:rPr lang="en-GB" dirty="0"/>
            </a:br>
            <a:r>
              <a:rPr lang="en-GB" dirty="0" err="1"/>
              <a:t>maskiner</a:t>
            </a:r>
            <a:r>
              <a:rPr lang="en-GB" dirty="0"/>
              <a:t>, </a:t>
            </a:r>
            <a:r>
              <a:rPr lang="en-GB" dirty="0" err="1"/>
              <a:t>underhåll</a:t>
            </a:r>
            <a:r>
              <a:rPr lang="en-GB" dirty="0"/>
              <a:t>, administration </a:t>
            </a:r>
            <a:br>
              <a:rPr lang="en-GB" dirty="0"/>
            </a:br>
            <a:r>
              <a:rPr lang="en-GB" dirty="0"/>
              <a:t>och </a:t>
            </a:r>
            <a:r>
              <a:rPr lang="en-GB" dirty="0" err="1"/>
              <a:t>logistik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76C2CC-0B34-B441-7780-73651C01F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2623" y="-5049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2157D6-92E6-193E-A263-2DA4B19BB457}"/>
              </a:ext>
            </a:extLst>
          </p:cNvPr>
          <p:cNvSpPr txBox="1"/>
          <p:nvPr/>
        </p:nvSpPr>
        <p:spPr>
          <a:xfrm>
            <a:off x="6173064" y="2240766"/>
            <a:ext cx="1634344" cy="28146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10"/>
              </a:spcAft>
              <a:buNone/>
            </a:pPr>
            <a:r>
              <a:rPr lang="en-GB" sz="3200" b="1" dirty="0">
                <a:solidFill>
                  <a:srgbClr val="475E48"/>
                </a:solidFill>
                <a:effectLst/>
                <a:latin typeface="+mj-lt"/>
              </a:rPr>
              <a:t>14 850</a:t>
            </a:r>
          </a:p>
          <a:p>
            <a:pPr>
              <a:spcAft>
                <a:spcPts val="10"/>
              </a:spcAft>
              <a:buNone/>
            </a:pPr>
            <a:r>
              <a:rPr lang="en-GB" sz="1200" dirty="0">
                <a:effectLst/>
                <a:latin typeface="+mj-lt"/>
              </a:rPr>
              <a:t> </a:t>
            </a:r>
            <a:r>
              <a:rPr lang="en-GB" sz="1400" dirty="0">
                <a:effectLst/>
                <a:latin typeface="+mj-lt"/>
              </a:rPr>
              <a:t>Västra </a:t>
            </a:r>
            <a:r>
              <a:rPr lang="en-GB" sz="1400" dirty="0" err="1">
                <a:effectLst/>
                <a:latin typeface="+mj-lt"/>
              </a:rPr>
              <a:t>Götaland</a:t>
            </a:r>
            <a:endParaRPr lang="en-GB" sz="1400" dirty="0">
              <a:effectLst/>
              <a:latin typeface="+mj-lt"/>
            </a:endParaRPr>
          </a:p>
          <a:p>
            <a:pPr>
              <a:spcAft>
                <a:spcPts val="10"/>
              </a:spcAft>
              <a:buNone/>
            </a:pPr>
            <a:endParaRPr lang="en-GB" dirty="0">
              <a:effectLst/>
              <a:latin typeface="+mj-lt"/>
            </a:endParaRPr>
          </a:p>
          <a:p>
            <a:pPr>
              <a:spcAft>
                <a:spcPts val="10"/>
              </a:spcAft>
              <a:buNone/>
            </a:pPr>
            <a:r>
              <a:rPr lang="en-GB" sz="3200" b="1" dirty="0">
                <a:solidFill>
                  <a:srgbClr val="475E48"/>
                </a:solidFill>
                <a:effectLst/>
                <a:latin typeface="+mj-lt"/>
              </a:rPr>
              <a:t>12 943</a:t>
            </a:r>
          </a:p>
          <a:p>
            <a:pPr>
              <a:spcAft>
                <a:spcPts val="10"/>
              </a:spcAft>
              <a:buNone/>
            </a:pPr>
            <a:r>
              <a:rPr lang="en-GB" sz="1200" dirty="0">
                <a:effectLst/>
                <a:latin typeface="+mj-lt"/>
              </a:rPr>
              <a:t> </a:t>
            </a:r>
            <a:r>
              <a:rPr lang="en-GB" sz="1400" dirty="0">
                <a:effectLst/>
                <a:latin typeface="+mj-lt"/>
              </a:rPr>
              <a:t>Jönköping</a:t>
            </a:r>
          </a:p>
          <a:p>
            <a:pPr>
              <a:spcAft>
                <a:spcPts val="10"/>
              </a:spcAft>
              <a:buNone/>
            </a:pPr>
            <a:endParaRPr lang="en-GB" dirty="0">
              <a:effectLst/>
              <a:latin typeface="+mj-lt"/>
            </a:endParaRPr>
          </a:p>
          <a:p>
            <a:pPr>
              <a:spcAft>
                <a:spcPts val="10"/>
              </a:spcAft>
              <a:buNone/>
            </a:pPr>
            <a:r>
              <a:rPr lang="en-GB" sz="3200" b="1" spc="-150" dirty="0">
                <a:solidFill>
                  <a:srgbClr val="475E48"/>
                </a:solidFill>
                <a:effectLst/>
                <a:latin typeface="+mj-lt"/>
              </a:rPr>
              <a:t>11 175</a:t>
            </a:r>
          </a:p>
          <a:p>
            <a:pPr>
              <a:spcAft>
                <a:spcPts val="10"/>
              </a:spcAft>
              <a:buNone/>
            </a:pPr>
            <a:r>
              <a:rPr lang="en-GB" sz="1200" dirty="0">
                <a:effectLst/>
                <a:latin typeface="+mj-lt"/>
              </a:rPr>
              <a:t> </a:t>
            </a:r>
            <a:r>
              <a:rPr lang="en-GB" sz="1400" dirty="0" err="1">
                <a:effectLst/>
                <a:latin typeface="+mj-lt"/>
              </a:rPr>
              <a:t>Värmland</a:t>
            </a:r>
            <a:endParaRPr lang="en-GB" sz="1200" dirty="0"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106DC-688E-D4A1-342F-893286196A8B}"/>
              </a:ext>
            </a:extLst>
          </p:cNvPr>
          <p:cNvSpPr txBox="1"/>
          <p:nvPr/>
        </p:nvSpPr>
        <p:spPr>
          <a:xfrm>
            <a:off x="10301737" y="3802907"/>
            <a:ext cx="1498148" cy="168483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10"/>
              </a:spcAft>
              <a:buNone/>
            </a:pPr>
            <a:r>
              <a:rPr lang="en-GB" sz="3200" b="1" dirty="0">
                <a:solidFill>
                  <a:srgbClr val="475E48"/>
                </a:solidFill>
                <a:effectLst/>
                <a:latin typeface="+mj-lt"/>
              </a:rPr>
              <a:t>10 030</a:t>
            </a:r>
          </a:p>
          <a:p>
            <a:pPr>
              <a:spcAft>
                <a:spcPts val="10"/>
              </a:spcAft>
              <a:buNone/>
            </a:pPr>
            <a:r>
              <a:rPr lang="en-GB" sz="1200" dirty="0">
                <a:effectLst/>
                <a:latin typeface="+mj-lt"/>
              </a:rPr>
              <a:t> </a:t>
            </a:r>
            <a:r>
              <a:rPr lang="en-GB" sz="1400" dirty="0" err="1">
                <a:effectLst/>
                <a:latin typeface="+mj-lt"/>
              </a:rPr>
              <a:t>Gävleborg</a:t>
            </a:r>
            <a:endParaRPr lang="en-GB" sz="1400" dirty="0">
              <a:effectLst/>
              <a:latin typeface="+mj-lt"/>
            </a:endParaRPr>
          </a:p>
          <a:p>
            <a:pPr>
              <a:spcAft>
                <a:spcPts val="10"/>
              </a:spcAft>
              <a:buNone/>
            </a:pPr>
            <a:endParaRPr lang="en-GB" dirty="0">
              <a:effectLst/>
              <a:latin typeface="+mj-lt"/>
            </a:endParaRPr>
          </a:p>
          <a:p>
            <a:pPr>
              <a:spcAft>
                <a:spcPts val="10"/>
              </a:spcAft>
              <a:buNone/>
            </a:pPr>
            <a:r>
              <a:rPr lang="en-GB" sz="3200" b="1" spc="-150" dirty="0">
                <a:solidFill>
                  <a:srgbClr val="475E48"/>
                </a:solidFill>
                <a:effectLst/>
                <a:latin typeface="+mj-lt"/>
              </a:rPr>
              <a:t> 9 616</a:t>
            </a:r>
          </a:p>
          <a:p>
            <a:pPr>
              <a:buNone/>
            </a:pPr>
            <a:r>
              <a:rPr lang="en-GB" sz="1200" dirty="0">
                <a:effectLst/>
                <a:latin typeface="+mj-lt"/>
              </a:rPr>
              <a:t> </a:t>
            </a:r>
            <a:r>
              <a:rPr lang="en-GB" sz="1400" dirty="0" err="1">
                <a:effectLst/>
                <a:latin typeface="+mj-lt"/>
              </a:rPr>
              <a:t>Västernorrland</a:t>
            </a:r>
            <a:endParaRPr lang="en-GB" sz="1200" dirty="0">
              <a:effectLst/>
              <a:latin typeface="+mj-lt"/>
            </a:endParaRPr>
          </a:p>
        </p:txBody>
      </p:sp>
      <p:pic>
        <p:nvPicPr>
          <p:cNvPr id="13" name="Bild 9">
            <a:extLst>
              <a:ext uri="{FF2B5EF4-FFF2-40B4-BE49-F238E27FC236}">
                <a16:creationId xmlns:a16="http://schemas.microsoft.com/office/drawing/2014/main" id="{D3A48E1A-5A27-A217-E1B1-3A835BEC3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0E5EC4-40B7-C259-96A6-D1E22A65F468}"/>
              </a:ext>
            </a:extLst>
          </p:cNvPr>
          <p:cNvSpPr txBox="1">
            <a:spLocks/>
          </p:cNvSpPr>
          <p:nvPr/>
        </p:nvSpPr>
        <p:spPr>
          <a:xfrm>
            <a:off x="8002659" y="4708356"/>
            <a:ext cx="699552" cy="23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Västra Götaland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5CFE3B-94F6-DD89-4358-0B8FF2C43820}"/>
              </a:ext>
            </a:extLst>
          </p:cNvPr>
          <p:cNvSpPr txBox="1">
            <a:spLocks/>
          </p:cNvSpPr>
          <p:nvPr/>
        </p:nvSpPr>
        <p:spPr>
          <a:xfrm>
            <a:off x="7891534" y="4267031"/>
            <a:ext cx="699552" cy="23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Värmland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A18662-ADF7-867C-7C0C-8AE2825B17B0}"/>
              </a:ext>
            </a:extLst>
          </p:cNvPr>
          <p:cNvSpPr txBox="1">
            <a:spLocks/>
          </p:cNvSpPr>
          <p:nvPr/>
        </p:nvSpPr>
        <p:spPr>
          <a:xfrm>
            <a:off x="8088440" y="5524402"/>
            <a:ext cx="699552" cy="23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Jönköping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4B4D47-C6BD-AF13-BBAA-24A61EEFC1A9}"/>
              </a:ext>
            </a:extLst>
          </p:cNvPr>
          <p:cNvSpPr txBox="1">
            <a:spLocks/>
          </p:cNvSpPr>
          <p:nvPr/>
        </p:nvSpPr>
        <p:spPr>
          <a:xfrm>
            <a:off x="8945689" y="4025802"/>
            <a:ext cx="868235" cy="23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Gävleborg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E01040-6939-AE3E-CAF8-2E4723B5AA87}"/>
              </a:ext>
            </a:extLst>
          </p:cNvPr>
          <p:cNvSpPr txBox="1">
            <a:spLocks/>
          </p:cNvSpPr>
          <p:nvPr/>
        </p:nvSpPr>
        <p:spPr>
          <a:xfrm>
            <a:off x="9161589" y="3393977"/>
            <a:ext cx="868235" cy="23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Västernorrland</a:t>
            </a:r>
          </a:p>
        </p:txBody>
      </p:sp>
      <p:sp>
        <p:nvSpPr>
          <p:cNvPr id="20" name="Platshållare för sidfot 5">
            <a:extLst>
              <a:ext uri="{FF2B5EF4-FFF2-40B4-BE49-F238E27FC236}">
                <a16:creationId xmlns:a16="http://schemas.microsoft.com/office/drawing/2014/main" id="{2E7AD893-903D-DBDD-9933-46185B3307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Ekonomisk betydelse och välfärd</a:t>
            </a:r>
          </a:p>
        </p:txBody>
      </p:sp>
    </p:spTree>
    <p:extLst>
      <p:ext uri="{BB962C8B-B14F-4D97-AF65-F5344CB8AC3E}">
        <p14:creationId xmlns:p14="http://schemas.microsoft.com/office/powerpoint/2010/main" val="5109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on a staircase&#10;&#10;AI-generated content may be incorrect.">
            <a:extLst>
              <a:ext uri="{FF2B5EF4-FFF2-40B4-BE49-F238E27FC236}">
                <a16:creationId xmlns:a16="http://schemas.microsoft.com/office/drawing/2014/main" id="{1B5C93CA-ADDC-95D4-FEBF-D5B6F13F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6" r="12840" b="2280"/>
          <a:stretch>
            <a:fillRect/>
          </a:stretch>
        </p:blipFill>
        <p:spPr>
          <a:xfrm>
            <a:off x="-2" y="1"/>
            <a:ext cx="1219200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037147-8F3A-6FA9-B7D4-8A89ECBEC172}"/>
              </a:ext>
            </a:extLst>
          </p:cNvPr>
          <p:cNvSpPr/>
          <p:nvPr/>
        </p:nvSpPr>
        <p:spPr>
          <a:xfrm rot="21448413">
            <a:off x="-5519008" y="4528795"/>
            <a:ext cx="19381194" cy="6144048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  <a:effectLst>
            <a:softEdge rad="96536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00" dirty="0" err="1"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F007A4-8F7B-2048-72D0-6BB2CFE926F4}"/>
              </a:ext>
            </a:extLst>
          </p:cNvPr>
          <p:cNvSpPr/>
          <p:nvPr/>
        </p:nvSpPr>
        <p:spPr>
          <a:xfrm>
            <a:off x="-2" y="0"/>
            <a:ext cx="12192000" cy="6857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00" dirty="0" err="1"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EF8180-1A05-2F3E-925E-9A151972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Skogen </a:t>
            </a:r>
            <a:r>
              <a:rPr lang="en-GB" dirty="0" err="1"/>
              <a:t>bidrar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till </a:t>
            </a:r>
            <a:r>
              <a:rPr lang="en-GB" dirty="0" err="1"/>
              <a:t>skatteintäkter</a:t>
            </a:r>
            <a:r>
              <a:rPr lang="en-GB" dirty="0"/>
              <a:t> </a:t>
            </a:r>
            <a:br>
              <a:rPr lang="en-GB" dirty="0"/>
            </a:br>
            <a:endParaRPr lang="sv-SE" dirty="0"/>
          </a:p>
        </p:txBody>
      </p:sp>
      <p:pic>
        <p:nvPicPr>
          <p:cNvPr id="15" name="Bild 9">
            <a:extLst>
              <a:ext uri="{FF2B5EF4-FFF2-40B4-BE49-F238E27FC236}">
                <a16:creationId xmlns:a16="http://schemas.microsoft.com/office/drawing/2014/main" id="{E3528671-7408-D4D1-ADAC-43EF55C0B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  <p:sp>
        <p:nvSpPr>
          <p:cNvPr id="16" name="Platshållare för sidfot 5">
            <a:extLst>
              <a:ext uri="{FF2B5EF4-FFF2-40B4-BE49-F238E27FC236}">
                <a16:creationId xmlns:a16="http://schemas.microsoft.com/office/drawing/2014/main" id="{E4EC3B79-B809-8BDA-8144-2163A5D59E0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Ekonomisk betydelse och välfärd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7EB0AB-6C1B-8F8C-E3FA-4FFD8DB31C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Källa: </a:t>
            </a:r>
            <a:r>
              <a:rPr lang="en-GB" dirty="0" err="1"/>
              <a:t>Industriarbetsgivarna</a:t>
            </a:r>
            <a:r>
              <a:rPr lang="en-GB" dirty="0"/>
              <a:t> 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16A0D2-3AD8-B11A-6822-77DD824B4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9" y="2347739"/>
            <a:ext cx="4558814" cy="38671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arbetar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Värmland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­</a:t>
            </a:r>
            <a:r>
              <a:rPr lang="en-GB" dirty="0" err="1"/>
              <a:t>Västernorrland</a:t>
            </a:r>
            <a:r>
              <a:rPr lang="en-GB" dirty="0"/>
              <a:t> </a:t>
            </a:r>
            <a:r>
              <a:rPr lang="en-GB" dirty="0" err="1"/>
              <a:t>jobbar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något</a:t>
            </a:r>
            <a:r>
              <a:rPr lang="en-GB" dirty="0"/>
              <a:t> </a:t>
            </a:r>
            <a:r>
              <a:rPr lang="en-GB" dirty="0" err="1"/>
              <a:t>sätt</a:t>
            </a:r>
            <a:r>
              <a:rPr lang="en-GB" dirty="0"/>
              <a:t> med </a:t>
            </a:r>
            <a:r>
              <a:rPr lang="en-GB" dirty="0" err="1"/>
              <a:t>skog</a:t>
            </a:r>
            <a:r>
              <a:rPr lang="en-GB" dirty="0"/>
              <a:t>. </a:t>
            </a:r>
          </a:p>
          <a:p>
            <a:pPr marL="0" indent="0">
              <a:buNone/>
            </a:pPr>
            <a:r>
              <a:rPr lang="en-GB" dirty="0"/>
              <a:t>Om alla </a:t>
            </a:r>
            <a:r>
              <a:rPr lang="en-GB" dirty="0" err="1"/>
              <a:t>skatteintäkter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dessa </a:t>
            </a:r>
            <a:r>
              <a:rPr lang="en-GB" dirty="0" err="1"/>
              <a:t>individer</a:t>
            </a:r>
            <a:r>
              <a:rPr lang="en-GB" dirty="0"/>
              <a:t> </a:t>
            </a:r>
            <a:r>
              <a:rPr lang="en-GB" dirty="0" err="1"/>
              <a:t>används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för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finansiera</a:t>
            </a:r>
            <a:r>
              <a:rPr lang="en-GB" dirty="0"/>
              <a:t> </a:t>
            </a:r>
            <a:r>
              <a:rPr lang="en-GB" dirty="0" err="1"/>
              <a:t>offentliganställda</a:t>
            </a:r>
            <a:r>
              <a:rPr lang="en-GB" dirty="0"/>
              <a:t>, </a:t>
            </a:r>
            <a:r>
              <a:rPr lang="en-GB" dirty="0" err="1"/>
              <a:t>bidrar</a:t>
            </a:r>
            <a:r>
              <a:rPr lang="en-GB" dirty="0"/>
              <a:t> </a:t>
            </a:r>
            <a:r>
              <a:rPr lang="en-GB" dirty="0" err="1"/>
              <a:t>skogsnäringen</a:t>
            </a:r>
            <a:r>
              <a:rPr lang="en-GB" dirty="0"/>
              <a:t> till 1 900 </a:t>
            </a:r>
            <a:r>
              <a:rPr lang="en-GB" dirty="0" err="1"/>
              <a:t>jobb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Västernorrland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och 2 500 </a:t>
            </a:r>
            <a:r>
              <a:rPr lang="en-GB" dirty="0" err="1"/>
              <a:t>jobb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Värmland</a:t>
            </a:r>
            <a:r>
              <a:rPr lang="en-GB" dirty="0"/>
              <a:t>. </a:t>
            </a:r>
          </a:p>
          <a:p>
            <a:pPr marL="0" indent="0">
              <a:buNone/>
            </a:pPr>
            <a:r>
              <a:rPr lang="en-GB" dirty="0"/>
              <a:t>I Stockholm </a:t>
            </a:r>
            <a:r>
              <a:rPr lang="en-GB" dirty="0" err="1"/>
              <a:t>kan</a:t>
            </a:r>
            <a:r>
              <a:rPr lang="en-GB" dirty="0"/>
              <a:t> 2 700 </a:t>
            </a:r>
            <a:r>
              <a:rPr lang="en-GB" dirty="0" err="1"/>
              <a:t>offentliganställda</a:t>
            </a:r>
            <a:r>
              <a:rPr lang="en-GB" dirty="0"/>
              <a:t> ­</a:t>
            </a:r>
            <a:r>
              <a:rPr lang="en-GB" dirty="0" err="1"/>
              <a:t>finansieras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av</a:t>
            </a:r>
            <a:r>
              <a:rPr lang="en-GB" dirty="0"/>
              <a:t> 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jobbar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</a:t>
            </a:r>
            <a:r>
              <a:rPr lang="en-GB" dirty="0" err="1"/>
              <a:t>regionens</a:t>
            </a:r>
            <a:r>
              <a:rPr lang="en-GB" dirty="0"/>
              <a:t> </a:t>
            </a:r>
            <a:r>
              <a:rPr lang="en-GB" dirty="0" err="1"/>
              <a:t>skogsnäring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För </a:t>
            </a:r>
            <a:r>
              <a:rPr lang="en-GB" dirty="0" err="1"/>
              <a:t>riket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helhet</a:t>
            </a:r>
            <a:r>
              <a:rPr lang="en-GB" dirty="0"/>
              <a:t> </a:t>
            </a:r>
            <a:r>
              <a:rPr lang="en-GB" dirty="0" err="1"/>
              <a:t>beräknas</a:t>
            </a:r>
            <a:r>
              <a:rPr lang="en-GB" dirty="0"/>
              <a:t> </a:t>
            </a:r>
            <a:r>
              <a:rPr lang="en-GB" dirty="0" err="1"/>
              <a:t>skogsnäringen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totalt</a:t>
            </a:r>
            <a:r>
              <a:rPr lang="en-GB" dirty="0"/>
              <a:t> </a:t>
            </a:r>
            <a:r>
              <a:rPr lang="en-GB" dirty="0" err="1"/>
              <a:t>stå</a:t>
            </a:r>
            <a:r>
              <a:rPr lang="en-GB" dirty="0"/>
              <a:t> för </a:t>
            </a:r>
            <a:r>
              <a:rPr lang="en-GB" dirty="0" err="1"/>
              <a:t>drygt</a:t>
            </a:r>
            <a:r>
              <a:rPr lang="en-GB" dirty="0"/>
              <a:t> 2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alla </a:t>
            </a:r>
            <a:r>
              <a:rPr lang="en-GB" dirty="0" err="1"/>
              <a:t>skattein­täkter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arbetsinkomster</a:t>
            </a:r>
            <a:r>
              <a:rPr lang="en-GB" dirty="0"/>
              <a:t>. Det </a:t>
            </a:r>
            <a:r>
              <a:rPr lang="en-GB" dirty="0" err="1"/>
              <a:t>motsvarar</a:t>
            </a:r>
            <a:r>
              <a:rPr lang="en-GB" dirty="0"/>
              <a:t> </a:t>
            </a:r>
            <a:r>
              <a:rPr lang="en-GB" dirty="0" err="1"/>
              <a:t>nästan</a:t>
            </a:r>
            <a:r>
              <a:rPr lang="en-GB" dirty="0"/>
              <a:t> 30 000 </a:t>
            </a:r>
            <a:r>
              <a:rPr lang="en-GB" dirty="0" err="1"/>
              <a:t>tjänster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</a:t>
            </a:r>
            <a:r>
              <a:rPr lang="en-GB" dirty="0" err="1"/>
              <a:t>offentlig</a:t>
            </a:r>
            <a:r>
              <a:rPr lang="en-GB" dirty="0"/>
              <a:t> </a:t>
            </a:r>
            <a:r>
              <a:rPr lang="en-GB" dirty="0" err="1"/>
              <a:t>sektor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477F38-BF2F-E14D-CE46-547EB4E57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71236"/>
              </p:ext>
            </p:extLst>
          </p:nvPr>
        </p:nvGraphicFramePr>
        <p:xfrm>
          <a:off x="6208553" y="4069717"/>
          <a:ext cx="338400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65875072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62081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Västra </a:t>
                      </a:r>
                      <a:r>
                        <a:rPr lang="en-GB" sz="14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Götaland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3 100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756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Stockholm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2 700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0186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Jönköping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2 500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772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Värmland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2 500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6667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Gävleborg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2 200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03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Västernorrland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14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1 900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29725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4E08046-E997-1C3C-B6BB-7B212B4E5732}"/>
              </a:ext>
            </a:extLst>
          </p:cNvPr>
          <p:cNvSpPr txBox="1"/>
          <p:nvPr/>
        </p:nvSpPr>
        <p:spPr>
          <a:xfrm>
            <a:off x="6201684" y="3485979"/>
            <a:ext cx="378051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err="1">
                <a:latin typeface="+mj-lt"/>
              </a:rPr>
              <a:t>Så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många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jobb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inom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offentlig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sektor</a:t>
            </a:r>
            <a:r>
              <a:rPr lang="en-GB" sz="1400" b="1" dirty="0">
                <a:latin typeface="+mj-lt"/>
              </a:rPr>
              <a:t> </a:t>
            </a:r>
            <a:br>
              <a:rPr lang="en-GB" sz="1400" b="1" dirty="0">
                <a:latin typeface="+mj-lt"/>
              </a:rPr>
            </a:br>
            <a:r>
              <a:rPr lang="en-GB" sz="1400" b="1" dirty="0" err="1">
                <a:latin typeface="+mj-lt"/>
              </a:rPr>
              <a:t>bidrar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skatteintäkter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från</a:t>
            </a:r>
            <a:r>
              <a:rPr lang="en-GB" sz="1400" b="1" dirty="0">
                <a:latin typeface="+mj-lt"/>
              </a:rPr>
              <a:t> </a:t>
            </a:r>
            <a:r>
              <a:rPr lang="en-GB" sz="1400" b="1" dirty="0" err="1">
                <a:latin typeface="+mj-lt"/>
              </a:rPr>
              <a:t>skogsnäringen</a:t>
            </a:r>
            <a:r>
              <a:rPr lang="en-GB" sz="1400" b="1" dirty="0">
                <a:latin typeface="+mj-lt"/>
              </a:rPr>
              <a:t> till:</a:t>
            </a:r>
          </a:p>
          <a:p>
            <a:pPr algn="l"/>
            <a:endParaRPr lang="sv-SE" sz="1600" dirty="0" err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D94E-BABF-282E-1712-AD089353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B6A3A08-15DA-1724-790F-8679ACE8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0E35F2-36A7-DB33-17D4-B908844637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Källa: SCB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D3D65CB-2FD6-408A-069D-F1A22632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Skogsindustrins investeringar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895D22-6C45-27B6-B0C8-86E3D54AF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att optimera sin produktion investerar skogs­industrins företag ständigt i sina verksamheter.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Investeringarna syftar ofta till att öka produktions­kapaciteten och förbättra produktkvaliteten, eller som ett led i den gröna omställningen – som till ­exempel ökad elektrifiering av maskiner och trans­porter, för att minska behovet av fossila bränslen.</a:t>
            </a:r>
            <a:br>
              <a:rPr lang="sv-SE" dirty="0"/>
            </a:br>
            <a:br>
              <a:rPr lang="sv-SE" dirty="0"/>
            </a:br>
            <a:r>
              <a:rPr lang="en-GB" dirty="0" err="1"/>
              <a:t>Branschens</a:t>
            </a:r>
            <a:r>
              <a:rPr lang="en-GB" dirty="0"/>
              <a:t> </a:t>
            </a:r>
            <a:r>
              <a:rPr lang="en-GB" dirty="0" err="1"/>
              <a:t>investeringar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och </a:t>
            </a:r>
            <a:r>
              <a:rPr lang="en-GB" dirty="0" err="1"/>
              <a:t>nya</a:t>
            </a:r>
            <a:r>
              <a:rPr lang="en-GB" dirty="0"/>
              <a:t> </a:t>
            </a:r>
            <a:r>
              <a:rPr lang="en-GB" dirty="0" err="1"/>
              <a:t>anläggningar</a:t>
            </a:r>
            <a:r>
              <a:rPr lang="en-GB" dirty="0"/>
              <a:t> </a:t>
            </a:r>
            <a:r>
              <a:rPr lang="en-GB" dirty="0" err="1"/>
              <a:t>uppgick</a:t>
            </a:r>
            <a:r>
              <a:rPr lang="en-GB" dirty="0"/>
              <a:t> till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än</a:t>
            </a:r>
            <a:r>
              <a:rPr lang="en-GB" dirty="0"/>
              <a:t> 65 </a:t>
            </a:r>
            <a:r>
              <a:rPr lang="en-GB" dirty="0" err="1"/>
              <a:t>miljarder</a:t>
            </a:r>
            <a:r>
              <a:rPr lang="en-GB" dirty="0"/>
              <a:t> kronor </a:t>
            </a:r>
            <a:r>
              <a:rPr lang="en-GB" dirty="0" err="1"/>
              <a:t>mellan</a:t>
            </a:r>
            <a:r>
              <a:rPr lang="en-GB" dirty="0"/>
              <a:t> 2020 och 2024.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2AC88A-CD02-78B8-F07D-B60BE60AEE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Ekonomisk</a:t>
            </a:r>
            <a:r>
              <a:rPr lang="en-GB" dirty="0"/>
              <a:t> </a:t>
            </a:r>
            <a:r>
              <a:rPr lang="en-GB" dirty="0" err="1"/>
              <a:t>betydelse</a:t>
            </a:r>
            <a:r>
              <a:rPr lang="en-GB" dirty="0"/>
              <a:t> och </a:t>
            </a:r>
            <a:r>
              <a:rPr lang="en-GB" dirty="0" err="1"/>
              <a:t>välfärd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901247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7fc8f86545e9abcf6a4484a813fb8429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74bd1c5c00e218fb2edf2b7a51dcd91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9e149d53-5c3f-4218-9e76-7cef0360e55b"/>
    <ds:schemaRef ds:uri="cd2d91bb-f3e4-4efa-8ece-a470883cd5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1FC52-E79A-4030-A3CC-22937210A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d91bb-f3e4-4efa-8ece-a470883cd5f1"/>
    <ds:schemaRef ds:uri="9e149d53-5c3f-4218-9e76-7cef0360e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57</TotalTime>
  <Words>481</Words>
  <Application>Microsoft Office PowerPoint</Application>
  <PresentationFormat>Bredbild</PresentationFormat>
  <Paragraphs>64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Cambria</vt:lpstr>
      <vt:lpstr>Century Gothic</vt:lpstr>
      <vt:lpstr>Futura PT Bold</vt:lpstr>
      <vt:lpstr>Skogsindustrierna</vt:lpstr>
      <vt:lpstr>Skogen är viktig  för Sverige</vt:lpstr>
      <vt:lpstr>Sverige har bara 1 % av världens skogar men är ledande exportör av skogsprodukter – viktiga intäkter för välfärden. </vt:lpstr>
      <vt:lpstr>5</vt:lpstr>
      <vt:lpstr>Här sysselsätts flest personer  inom ­skogsnäringen (direkt och indirekt) </vt:lpstr>
      <vt:lpstr>Skogen bidrar  till skatteintäkter  </vt:lpstr>
      <vt:lpstr>Skogsindustrins investeringar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20</cp:revision>
  <dcterms:created xsi:type="dcterms:W3CDTF">2025-07-16T12:36:24Z</dcterms:created>
  <dcterms:modified xsi:type="dcterms:W3CDTF">2025-11-21T14:14:23Z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