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80" r:id="rId5"/>
    <p:sldId id="382" r:id="rId6"/>
    <p:sldId id="393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80"/>
            <p14:sldId id="38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orient="horz" pos="1956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A188E0BA-EFCF-F042-082D-74D87547CAA8}" name="Alexandra Carmback" initials="AC" userId="S::alexandra.carmback@skogsindustrierna.se::3d11f291-39a3-484c-91c7-745b038ce41b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74088" autoAdjust="0"/>
  </p:normalViewPr>
  <p:slideViewPr>
    <p:cSldViewPr snapToGrid="0">
      <p:cViewPr varScale="1">
        <p:scale>
          <a:sx n="47" d="100"/>
          <a:sy n="47" d="100"/>
        </p:scale>
        <p:origin x="1120" y="264"/>
      </p:cViewPr>
      <p:guideLst>
        <p:guide orient="horz" pos="3521"/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Age" userId="S::malin.age@skogsindustrierna.se::5cf56e92-3e69-4b32-887c-673a7ba435c4" providerId="AD" clId="Web-{48D79FF6-1C38-4CAF-8E3B-879471050299}"/>
    <pc:docChg chg="modSld sldOrd">
      <pc:chgData name="Malin Age" userId="S::malin.age@skogsindustrierna.se::5cf56e92-3e69-4b32-887c-673a7ba435c4" providerId="AD" clId="Web-{48D79FF6-1C38-4CAF-8E3B-879471050299}" dt="2025-10-06T07:56:22.379" v="79"/>
      <pc:docMkLst>
        <pc:docMk/>
      </pc:docMkLst>
      <pc:sldChg chg="ord">
        <pc:chgData name="Malin Age" userId="S::malin.age@skogsindustrierna.se::5cf56e92-3e69-4b32-887c-673a7ba435c4" providerId="AD" clId="Web-{48D79FF6-1C38-4CAF-8E3B-879471050299}" dt="2025-10-06T07:49:32.867" v="21"/>
        <pc:sldMkLst>
          <pc:docMk/>
          <pc:sldMk cId="2819901247" sldId="378"/>
        </pc:sldMkLst>
      </pc:sldChg>
      <pc:sldChg chg="ord">
        <pc:chgData name="Malin Age" userId="S::malin.age@skogsindustrierna.se::5cf56e92-3e69-4b32-887c-673a7ba435c4" providerId="AD" clId="Web-{48D79FF6-1C38-4CAF-8E3B-879471050299}" dt="2025-10-06T07:56:22.379" v="79"/>
        <pc:sldMkLst>
          <pc:docMk/>
          <pc:sldMk cId="3226502752" sldId="379"/>
        </pc:sldMkLst>
      </pc:sldChg>
      <pc:sldChg chg="modSp ord">
        <pc:chgData name="Malin Age" userId="S::malin.age@skogsindustrierna.se::5cf56e92-3e69-4b32-887c-673a7ba435c4" providerId="AD" clId="Web-{48D79FF6-1C38-4CAF-8E3B-879471050299}" dt="2025-10-06T07:50:21.509" v="29" actId="20577"/>
        <pc:sldMkLst>
          <pc:docMk/>
          <pc:sldMk cId="2768595163" sldId="380"/>
        </pc:sldMkLst>
        <pc:spChg chg="mod">
          <ac:chgData name="Malin Age" userId="S::malin.age@skogsindustrierna.se::5cf56e92-3e69-4b32-887c-673a7ba435c4" providerId="AD" clId="Web-{48D79FF6-1C38-4CAF-8E3B-879471050299}" dt="2025-10-06T07:48:16.334" v="9" actId="20577"/>
          <ac:spMkLst>
            <pc:docMk/>
            <pc:sldMk cId="2768595163" sldId="380"/>
            <ac:spMk id="4" creationId="{F48854FF-A5E5-FF2A-BCDA-0DB64445A3E9}"/>
          </ac:spMkLst>
        </pc:spChg>
        <pc:spChg chg="mod">
          <ac:chgData name="Malin Age" userId="S::malin.age@skogsindustrierna.se::5cf56e92-3e69-4b32-887c-673a7ba435c4" providerId="AD" clId="Web-{48D79FF6-1C38-4CAF-8E3B-879471050299}" dt="2025-10-06T07:50:21.509" v="29" actId="20577"/>
          <ac:spMkLst>
            <pc:docMk/>
            <pc:sldMk cId="2768595163" sldId="380"/>
            <ac:spMk id="5" creationId="{55E1E931-8817-EFC0-7791-4DB62515680C}"/>
          </ac:spMkLst>
        </pc:spChg>
      </pc:sldChg>
      <pc:sldChg chg="modSp ord">
        <pc:chgData name="Malin Age" userId="S::malin.age@skogsindustrierna.se::5cf56e92-3e69-4b32-887c-673a7ba435c4" providerId="AD" clId="Web-{48D79FF6-1C38-4CAF-8E3B-879471050299}" dt="2025-10-06T07:50:24.368" v="30"/>
        <pc:sldMkLst>
          <pc:docMk/>
          <pc:sldMk cId="2337976199" sldId="382"/>
        </pc:sldMkLst>
        <pc:spChg chg="mod">
          <ac:chgData name="Malin Age" userId="S::malin.age@skogsindustrierna.se::5cf56e92-3e69-4b32-887c-673a7ba435c4" providerId="AD" clId="Web-{48D79FF6-1C38-4CAF-8E3B-879471050299}" dt="2025-10-06T07:47:35.067" v="3" actId="20577"/>
          <ac:spMkLst>
            <pc:docMk/>
            <pc:sldMk cId="2337976199" sldId="382"/>
            <ac:spMk id="4" creationId="{A22ECE60-E8EE-BFF2-B4BA-91E43697776C}"/>
          </ac:spMkLst>
        </pc:spChg>
      </pc:sldChg>
      <pc:sldChg chg="ord">
        <pc:chgData name="Malin Age" userId="S::malin.age@skogsindustrierna.se::5cf56e92-3e69-4b32-887c-673a7ba435c4" providerId="AD" clId="Web-{48D79FF6-1C38-4CAF-8E3B-879471050299}" dt="2025-10-06T07:55:35.935" v="77"/>
        <pc:sldMkLst>
          <pc:docMk/>
          <pc:sldMk cId="3103308131" sldId="385"/>
        </pc:sldMkLst>
      </pc:sldChg>
      <pc:sldChg chg="modSp ord">
        <pc:chgData name="Malin Age" userId="S::malin.age@skogsindustrierna.se::5cf56e92-3e69-4b32-887c-673a7ba435c4" providerId="AD" clId="Web-{48D79FF6-1C38-4CAF-8E3B-879471050299}" dt="2025-10-06T07:50:53.259" v="32"/>
        <pc:sldMkLst>
          <pc:docMk/>
          <pc:sldMk cId="2528973306" sldId="391"/>
        </pc:sldMkLst>
        <pc:spChg chg="mod">
          <ac:chgData name="Malin Age" userId="S::malin.age@skogsindustrierna.se::5cf56e92-3e69-4b32-887c-673a7ba435c4" providerId="AD" clId="Web-{48D79FF6-1C38-4CAF-8E3B-879471050299}" dt="2025-10-06T07:48:37.350" v="12" actId="20577"/>
          <ac:spMkLst>
            <pc:docMk/>
            <pc:sldMk cId="2528973306" sldId="391"/>
            <ac:spMk id="4" creationId="{DDE22A4A-4E7C-6A55-C10C-EDE331AA70B3}"/>
          </ac:spMkLst>
        </pc:spChg>
        <pc:picChg chg="mod">
          <ac:chgData name="Malin Age" userId="S::malin.age@skogsindustrierna.se::5cf56e92-3e69-4b32-887c-673a7ba435c4" providerId="AD" clId="Web-{48D79FF6-1C38-4CAF-8E3B-879471050299}" dt="2025-10-06T07:48:41.554" v="13" actId="14100"/>
          <ac:picMkLst>
            <pc:docMk/>
            <pc:sldMk cId="2528973306" sldId="391"/>
            <ac:picMk id="12" creationId="{70ADC8D9-1153-684F-7F3A-0D143E973771}"/>
          </ac:picMkLst>
        </pc:picChg>
      </pc:sldChg>
      <pc:sldChg chg="modSp ord">
        <pc:chgData name="Malin Age" userId="S::malin.age@skogsindustrierna.se::5cf56e92-3e69-4b32-887c-673a7ba435c4" providerId="AD" clId="Web-{48D79FF6-1C38-4CAF-8E3B-879471050299}" dt="2025-10-06T07:55:04.961" v="73"/>
        <pc:sldMkLst>
          <pc:docMk/>
          <pc:sldMk cId="2944159219" sldId="393"/>
        </pc:sldMkLst>
        <pc:spChg chg="mod">
          <ac:chgData name="Malin Age" userId="S::malin.age@skogsindustrierna.se::5cf56e92-3e69-4b32-887c-673a7ba435c4" providerId="AD" clId="Web-{48D79FF6-1C38-4CAF-8E3B-879471050299}" dt="2025-10-06T07:54:30.265" v="69" actId="20577"/>
          <ac:spMkLst>
            <pc:docMk/>
            <pc:sldMk cId="2944159219" sldId="393"/>
            <ac:spMk id="10" creationId="{29EDDB70-FD3B-D73B-4D49-0E8E2F2A6299}"/>
          </ac:spMkLst>
        </pc:spChg>
        <pc:picChg chg="mod modCrop">
          <ac:chgData name="Malin Age" userId="S::malin.age@skogsindustrierna.se::5cf56e92-3e69-4b32-887c-673a7ba435c4" providerId="AD" clId="Web-{48D79FF6-1C38-4CAF-8E3B-879471050299}" dt="2025-10-06T07:54:37.001" v="71" actId="14100"/>
          <ac:picMkLst>
            <pc:docMk/>
            <pc:sldMk cId="2944159219" sldId="393"/>
            <ac:picMk id="3" creationId="{22F909AE-28AE-F5A7-6915-A4DC9317DA36}"/>
          </ac:picMkLst>
        </pc:picChg>
      </pc:sldChg>
    </pc:docChg>
  </pc:docChgLst>
  <pc:docChgLst>
    <pc:chgData name="Esma Muhic" userId="S::esma.muhic@skogsindustrierna.se::240a2287-6a11-4955-a9ff-bcb19e6dfa5f" providerId="AD" clId="Web-{ADFA4057-A75D-442C-2C1F-C52CF270BFC5}"/>
    <pc:docChg chg="modSld">
      <pc:chgData name="Esma Muhic" userId="S::esma.muhic@skogsindustrierna.se::240a2287-6a11-4955-a9ff-bcb19e6dfa5f" providerId="AD" clId="Web-{ADFA4057-A75D-442C-2C1F-C52CF270BFC5}" dt="2025-10-06T08:23:34.096" v="0"/>
      <pc:docMkLst>
        <pc:docMk/>
      </pc:docMkLst>
      <pc:sldChg chg="delSp">
        <pc:chgData name="Esma Muhic" userId="S::esma.muhic@skogsindustrierna.se::240a2287-6a11-4955-a9ff-bcb19e6dfa5f" providerId="AD" clId="Web-{ADFA4057-A75D-442C-2C1F-C52CF270BFC5}" dt="2025-10-06T08:23:34.096" v="0"/>
        <pc:sldMkLst>
          <pc:docMk/>
          <pc:sldMk cId="2528973306" sldId="391"/>
        </pc:sldMkLst>
      </pc:sldChg>
    </pc:docChg>
  </pc:docChgLst>
  <pc:docChgLst>
    <pc:chgData name="Esma Muhic" userId="240a2287-6a11-4955-a9ff-bcb19e6dfa5f" providerId="ADAL" clId="{345EE78A-89D2-4FD9-A338-0C72DAED6963}"/>
    <pc:docChg chg="undo custSel addSld delSld modSld modSection">
      <pc:chgData name="Esma Muhic" userId="240a2287-6a11-4955-a9ff-bcb19e6dfa5f" providerId="ADAL" clId="{345EE78A-89D2-4FD9-A338-0C72DAED6963}" dt="2025-10-09T12:23:26.628" v="52" actId="20577"/>
      <pc:docMkLst>
        <pc:docMk/>
      </pc:docMkLst>
      <pc:sldChg chg="modSp mod">
        <pc:chgData name="Esma Muhic" userId="240a2287-6a11-4955-a9ff-bcb19e6dfa5f" providerId="ADAL" clId="{345EE78A-89D2-4FD9-A338-0C72DAED6963}" dt="2025-10-06T08:29:24.086" v="6" actId="14100"/>
        <pc:sldMkLst>
          <pc:docMk/>
          <pc:sldMk cId="2944159219" sldId="393"/>
        </pc:sldMkLst>
        <pc:spChg chg="mod">
          <ac:chgData name="Esma Muhic" userId="240a2287-6a11-4955-a9ff-bcb19e6dfa5f" providerId="ADAL" clId="{345EE78A-89D2-4FD9-A338-0C72DAED6963}" dt="2025-10-06T08:29:24.086" v="6" actId="14100"/>
          <ac:spMkLst>
            <pc:docMk/>
            <pc:sldMk cId="2944159219" sldId="393"/>
            <ac:spMk id="10" creationId="{29EDDB70-FD3B-D73B-4D49-0E8E2F2A6299}"/>
          </ac:spMkLst>
        </pc:spChg>
      </pc:sldChg>
      <pc:sldChg chg="modSp add mod">
        <pc:chgData name="Esma Muhic" userId="240a2287-6a11-4955-a9ff-bcb19e6dfa5f" providerId="ADAL" clId="{345EE78A-89D2-4FD9-A338-0C72DAED6963}" dt="2025-10-09T12:23:26.628" v="52" actId="20577"/>
        <pc:sldMkLst>
          <pc:docMk/>
          <pc:sldMk cId="1123406707" sldId="400"/>
        </pc:sldMkLst>
        <pc:spChg chg="mod">
          <ac:chgData name="Esma Muhic" userId="240a2287-6a11-4955-a9ff-bcb19e6dfa5f" providerId="ADAL" clId="{345EE78A-89D2-4FD9-A338-0C72DAED6963}" dt="2025-10-09T12:23:26.628" v="52" actId="20577"/>
          <ac:spMkLst>
            <pc:docMk/>
            <pc:sldMk cId="1123406707" sldId="400"/>
            <ac:spMk id="6" creationId="{28A0E469-F253-EED6-A159-03163FC5619D}"/>
          </ac:spMkLst>
        </pc:spChg>
      </pc:sldChg>
    </pc:docChg>
  </pc:docChgLst>
  <pc:docChgLst>
    <pc:chgData name="Esma Muhic" userId="240a2287-6a11-4955-a9ff-bcb19e6dfa5f" providerId="ADAL" clId="{63E091E2-A2D1-44EC-A14F-C3FC96C85783}"/>
    <pc:docChg chg="delSld modSection">
      <pc:chgData name="Esma Muhic" userId="240a2287-6a11-4955-a9ff-bcb19e6dfa5f" providerId="ADAL" clId="{63E091E2-A2D1-44EC-A14F-C3FC96C85783}" dt="2025-10-14T11:31:57.874" v="1" actId="2696"/>
      <pc:docMkLst>
        <pc:docMk/>
      </pc:docMkLst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340156423" sldId="361"/>
        </pc:sldMkLst>
      </pc:sldChg>
      <pc:sldChg chg="del">
        <pc:chgData name="Esma Muhic" userId="240a2287-6a11-4955-a9ff-bcb19e6dfa5f" providerId="ADAL" clId="{63E091E2-A2D1-44EC-A14F-C3FC96C85783}" dt="2025-10-14T11:31:57.874" v="1" actId="2696"/>
        <pc:sldMkLst>
          <pc:docMk/>
          <pc:sldMk cId="87180489" sldId="374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3953567001" sldId="375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385847483" sldId="384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048233361" sldId="389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3675919767" sldId="390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2056156953" sldId="392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576903876" sldId="399"/>
        </pc:sldMkLst>
      </pc:sldChg>
    </pc:docChg>
  </pc:docChgLst>
  <pc:docChgLst>
    <pc:chgData name="Malin Age" userId="S::malin.age@skogsindustrierna.se::5cf56e92-3e69-4b32-887c-673a7ba435c4" providerId="AD" clId="Web-{92D6B214-3E5C-412D-9DF1-841E354FAD39}"/>
    <pc:docChg chg="modSld">
      <pc:chgData name="Malin Age" userId="S::malin.age@skogsindustrierna.se::5cf56e92-3e69-4b32-887c-673a7ba435c4" providerId="AD" clId="Web-{92D6B214-3E5C-412D-9DF1-841E354FAD39}" dt="2025-10-06T08:31:36.214" v="1" actId="1410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96BB-3767-5C31-DD51-A5C5A876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3A7CF6C-2E57-10CB-3F87-A72189754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F87DC52-A1A2-DE70-EC02-37FB9B360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AB0158-E6C3-8860-DF90-C50D4FC3B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00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982F-BBFC-E82B-E96E-2E07D592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33BB516-1DC4-9545-7A23-C0A3A4890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1CDA83C-CD0F-C913-755F-E54BDB597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919FCC-8FC5-8D65-B39E-A978AAE41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21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3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7436EB7-B520-5A47-97B0-FF7277D922C8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180-7C46-D744-8228-3168DA0D5F45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C801A9C3-970D-17E1-D566-35E8C0B3D5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8C84-9FA1-2043-89C2-E99D2403D5B0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35EC15DE-893B-6C8D-BDAD-49747D717A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9662-9B0C-8C46-8D1A-E8DF0F74BE2D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56676C6-5165-E5DC-98C1-EC123BD71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F0F0-224E-C940-9860-993CA0336193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CDFF-BB5F-5F4F-8625-63E766409D95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586AC84-7F63-3E41-8144-F161D14EBD63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1211F9-4724-6641-A922-94437D59D56C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DCD9B5-0B14-E949-9522-81EC9A796420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78F75B-332F-FC48-8FC0-126DBFB0AE82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38220A-A4DB-164D-B4DD-CA818D7E67B4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AF46884-7ACE-8A4D-A57E-06D77E266EB4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EC13587-549A-0F4E-A527-ABDAC680C7A1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4F47344-78FE-5546-88BB-A563671AF28D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04D7616-3AC4-8D4B-B77C-0676C697AADA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3C7163A-D379-0F47-B0CC-519F080841A7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C5F7-B4E2-8543-A6F1-12FA6C13E9EB}" type="datetime1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0CD-A5EA-484A-B27A-3493C5E63144}" type="datetime1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FB29E4B-D9B3-394B-B5BD-D4BED986CF22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FB9D44-E550-B243-9A52-0D51A8A86F17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2BE9615-5C75-7C41-B1FA-E9CD2953E1FE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03EA03E-DAB7-F84E-8FC4-203705D248CA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AD59222-CF8A-9543-97A0-86A204CCDF17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8959C32-66AE-7847-A04D-31576A7D2EFB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F303F1-7792-D547-A548-87EA5FAE0BAF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EDD061D-87C8-3E4F-9A3F-995BA568B7F1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97F3-F53B-772B-B4D0-266B1EF4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C89619B-4C48-586E-72D7-4B35330A9E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Källa: CEPI 2024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48854FF-A5E5-FF2A-BCDA-0DB64445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Den svenska färskfibern lever vidare ute i världen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5E1E931-8817-EFC0-7791-4DB6251568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/>
              <a:t>I Sverige,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har</a:t>
            </a:r>
            <a:r>
              <a:rPr lang="en-GB"/>
              <a:t> </a:t>
            </a:r>
            <a:r>
              <a:rPr lang="en-GB" err="1"/>
              <a:t>nära</a:t>
            </a:r>
            <a:r>
              <a:rPr lang="en-GB"/>
              <a:t> till </a:t>
            </a:r>
            <a:r>
              <a:rPr lang="en-GB" err="1"/>
              <a:t>råvaran</a:t>
            </a:r>
            <a:r>
              <a:rPr lang="en-GB"/>
              <a:t>, </a:t>
            </a:r>
            <a:r>
              <a:rPr lang="en-GB" err="1"/>
              <a:t>används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första</a:t>
            </a:r>
            <a:r>
              <a:rPr lang="en-GB"/>
              <a:t> hand </a:t>
            </a:r>
            <a:r>
              <a:rPr lang="en-GB" err="1"/>
              <a:t>färskfiber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 err="1"/>
              <a:t>Eftersom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stor</a:t>
            </a:r>
            <a:r>
              <a:rPr lang="en-GB"/>
              <a:t> del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denna</a:t>
            </a:r>
            <a:r>
              <a:rPr lang="en-GB"/>
              <a:t> </a:t>
            </a:r>
            <a:r>
              <a:rPr lang="en-GB" err="1"/>
              <a:t>produktion</a:t>
            </a:r>
            <a:r>
              <a:rPr lang="en-GB"/>
              <a:t> </a:t>
            </a:r>
            <a:r>
              <a:rPr lang="en-GB" err="1"/>
              <a:t>levereras</a:t>
            </a:r>
            <a:r>
              <a:rPr lang="en-GB"/>
              <a:t> till </a:t>
            </a:r>
            <a:r>
              <a:rPr lang="en-GB" err="1"/>
              <a:t>antingen</a:t>
            </a:r>
            <a:r>
              <a:rPr lang="en-GB"/>
              <a:t> den </a:t>
            </a:r>
            <a:r>
              <a:rPr lang="en-GB" err="1"/>
              <a:t>inre</a:t>
            </a:r>
            <a:r>
              <a:rPr lang="en-GB"/>
              <a:t> </a:t>
            </a:r>
            <a:r>
              <a:rPr lang="en-GB" err="1"/>
              <a:t>marknaden</a:t>
            </a:r>
            <a:r>
              <a:rPr lang="en-GB"/>
              <a:t> </a:t>
            </a:r>
            <a:r>
              <a:rPr lang="en-GB" err="1"/>
              <a:t>eller</a:t>
            </a:r>
            <a:r>
              <a:rPr lang="en-GB"/>
              <a:t> </a:t>
            </a:r>
            <a:r>
              <a:rPr lang="en-GB" err="1"/>
              <a:t>länder</a:t>
            </a:r>
            <a:r>
              <a:rPr lang="en-GB"/>
              <a:t> </a:t>
            </a:r>
            <a:r>
              <a:rPr lang="en-GB" err="1"/>
              <a:t>utanför</a:t>
            </a:r>
            <a:r>
              <a:rPr lang="en-GB"/>
              <a:t> Europa, </a:t>
            </a:r>
            <a:r>
              <a:rPr lang="en-GB" err="1"/>
              <a:t>får</a:t>
            </a:r>
            <a:r>
              <a:rPr lang="en-GB"/>
              <a:t> </a:t>
            </a:r>
            <a:r>
              <a:rPr lang="en-GB" err="1"/>
              <a:t>världen</a:t>
            </a:r>
            <a:r>
              <a:rPr lang="en-GB"/>
              <a:t> del </a:t>
            </a:r>
            <a:r>
              <a:rPr lang="en-GB" err="1"/>
              <a:t>av</a:t>
            </a:r>
            <a:r>
              <a:rPr lang="en-GB"/>
              <a:t> den </a:t>
            </a:r>
            <a:r>
              <a:rPr lang="en-GB" err="1"/>
              <a:t>svenska</a:t>
            </a:r>
            <a:r>
              <a:rPr lang="en-GB"/>
              <a:t> </a:t>
            </a:r>
            <a:r>
              <a:rPr lang="en-GB" err="1"/>
              <a:t>färskfibern</a:t>
            </a:r>
            <a:r>
              <a:rPr lang="en-GB"/>
              <a:t>. </a:t>
            </a:r>
            <a:br>
              <a:rPr lang="en-GB"/>
            </a:br>
            <a:r>
              <a:rPr lang="en-GB"/>
              <a:t>Som </a:t>
            </a:r>
            <a:r>
              <a:rPr lang="en-GB" err="1"/>
              <a:t>returfiber</a:t>
            </a:r>
            <a:r>
              <a:rPr lang="en-GB"/>
              <a:t> </a:t>
            </a:r>
            <a:r>
              <a:rPr lang="en-GB" err="1"/>
              <a:t>blir</a:t>
            </a:r>
            <a:r>
              <a:rPr lang="en-GB"/>
              <a:t> den sedan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viktig</a:t>
            </a:r>
            <a:r>
              <a:rPr lang="en-GB"/>
              <a:t> </a:t>
            </a:r>
            <a:r>
              <a:rPr lang="en-GB" err="1"/>
              <a:t>stomme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andra</a:t>
            </a:r>
            <a:r>
              <a:rPr lang="en-GB"/>
              <a:t> </a:t>
            </a:r>
            <a:r>
              <a:rPr lang="en-GB" err="1"/>
              <a:t>länders</a:t>
            </a:r>
            <a:r>
              <a:rPr lang="en-GB"/>
              <a:t> </a:t>
            </a:r>
            <a:r>
              <a:rPr lang="en-GB" err="1"/>
              <a:t>pappers</a:t>
            </a:r>
            <a:r>
              <a:rPr lang="en-GB"/>
              <a:t>-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kartongsproduktion</a:t>
            </a:r>
            <a:r>
              <a:rPr lang="en-GB"/>
              <a:t>. </a:t>
            </a:r>
          </a:p>
          <a:p>
            <a:pPr marL="0" indent="0">
              <a:buNone/>
            </a:pPr>
            <a:r>
              <a:rPr lang="en-GB"/>
              <a:t>2024 </a:t>
            </a:r>
            <a:r>
              <a:rPr lang="en-GB" err="1"/>
              <a:t>producerades</a:t>
            </a:r>
            <a:r>
              <a:rPr lang="en-GB"/>
              <a:t> </a:t>
            </a:r>
            <a:r>
              <a:rPr lang="en-GB" err="1"/>
              <a:t>totalt</a:t>
            </a:r>
            <a:r>
              <a:rPr lang="en-GB"/>
              <a:t> 79 </a:t>
            </a:r>
            <a:r>
              <a:rPr lang="en-GB" err="1"/>
              <a:t>miljoner</a:t>
            </a:r>
            <a:r>
              <a:rPr lang="en-GB"/>
              <a:t> ton </a:t>
            </a:r>
            <a:r>
              <a:rPr lang="en-GB" err="1"/>
              <a:t>papper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kartong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Europa. 51 </a:t>
            </a:r>
            <a:r>
              <a:rPr lang="en-GB" err="1"/>
              <a:t>procent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råvaran</a:t>
            </a:r>
            <a:r>
              <a:rPr lang="en-GB"/>
              <a:t> var </a:t>
            </a:r>
            <a:r>
              <a:rPr lang="en-GB" err="1"/>
              <a:t>returfiber</a:t>
            </a:r>
            <a:r>
              <a:rPr lang="en-GB"/>
              <a:t>. </a:t>
            </a:r>
          </a:p>
          <a:p>
            <a:pPr marL="0" indent="0">
              <a:buNone/>
            </a:pPr>
            <a:br>
              <a:rPr lang="en-GB"/>
            </a:br>
            <a:endParaRPr lang="en-GB"/>
          </a:p>
          <a:p>
            <a:pPr marL="0" indent="0">
              <a:buNone/>
            </a:pPr>
            <a:br>
              <a:rPr lang="en-GB"/>
            </a:br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C440548-D15D-F653-267D-EE87A13F07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err="1"/>
              <a:t>cirkularitet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7A33B-0F29-B6E2-B8CE-89D7D7EA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9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C519-5BB4-7179-1DDA-C021238A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FD404B-A8A0-04F1-1D8D-5F31BE6C5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0B9A61-B484-0742-B581-BC8A5B751A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Källa: </a:t>
            </a:r>
            <a:r>
              <a:rPr lang="sv-SE" err="1"/>
              <a:t>Cepi</a:t>
            </a:r>
            <a:r>
              <a:rPr lang="sv-SE"/>
              <a:t> 2024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22ECE60-E8EE-BFF2-B4BA-91E43697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Norden möjliggör </a:t>
            </a:r>
            <a:br>
              <a:rPr lang="sv-SE"/>
            </a:br>
            <a:r>
              <a:rPr lang="sv-SE"/>
              <a:t>Europas ­</a:t>
            </a:r>
            <a:r>
              <a:rPr lang="sv-SE" err="1"/>
              <a:t>cirkularitet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7A3D29E-2070-B6DF-C742-C898060B4F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Norden och övriga Europa har ett väl utvecklat kretslopp för pappersfibrer. </a:t>
            </a:r>
          </a:p>
          <a:p>
            <a:pPr marL="0" indent="0">
              <a:buNone/>
            </a:pPr>
            <a:r>
              <a:rPr lang="sv-SE"/>
              <a:t>Papper och kartong från Sverige och Finland </a:t>
            </a:r>
            <a:br>
              <a:rPr lang="sv-SE"/>
            </a:br>
            <a:r>
              <a:rPr lang="sv-SE"/>
              <a:t>återvinns i hög utsträckning av Europas pappersindustri. </a:t>
            </a:r>
          </a:p>
          <a:p>
            <a:pPr marL="0" indent="0">
              <a:buNone/>
            </a:pPr>
            <a:r>
              <a:rPr lang="sv-SE"/>
              <a:t>Vid papperstillverkning i Sverige används </a:t>
            </a:r>
            <a:br>
              <a:rPr lang="sv-SE"/>
            </a:br>
            <a:r>
              <a:rPr lang="sv-SE"/>
              <a:t>i första hand färskfiber.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C1B3DB-C008-DFAE-871B-B5B908A8DA0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err="1"/>
              <a:t>cirkularitet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7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ADCA13-C013-21B3-B0D5-3927891FDB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5BB999-C0C7-E09E-4373-3478F523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Världens</a:t>
            </a:r>
            <a:r>
              <a:rPr lang="en-GB"/>
              <a:t> </a:t>
            </a:r>
            <a:r>
              <a:rPr lang="en-GB" err="1"/>
              <a:t>pappersåtervinning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DDB70-FD3B-D73B-4D49-0E8E2F2A62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9" y="2832253"/>
            <a:ext cx="5251004" cy="338439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dirty="0"/>
              <a:t>På internationell nivå fortsätter Europa* att vara världsledande inom återvinning av papper, följt av Nordamerika.</a:t>
            </a:r>
          </a:p>
          <a:p>
            <a:pPr marL="0" indent="0">
              <a:buNone/>
            </a:pPr>
            <a:r>
              <a:rPr lang="sv-SE" dirty="0"/>
              <a:t>2023 återvanns nästan 80 procent av alla pappers- och kartongförpackningar i Europa.</a:t>
            </a:r>
          </a:p>
          <a:p>
            <a:pPr marL="0" indent="0">
              <a:buNone/>
            </a:pPr>
            <a:r>
              <a:rPr lang="sv-SE" dirty="0"/>
              <a:t>I absoluta volymer återvanns mer pappersförpackningar </a:t>
            </a:r>
            <a:br>
              <a:rPr lang="sv-SE" dirty="0"/>
            </a:br>
            <a:r>
              <a:rPr lang="sv-SE" dirty="0"/>
              <a:t>än alla andra förpackningsmaterial tillsammans.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2F0AA-99AF-BC44-EC48-52B348CB479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err="1"/>
              <a:t>cirkularitet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909AE-28AE-F5A7-6915-A4DC9317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05" t="-7060" r="-1061" b="7002"/>
          <a:stretch>
            <a:fillRect/>
          </a:stretch>
        </p:blipFill>
        <p:spPr>
          <a:xfrm>
            <a:off x="3747370" y="-4011"/>
            <a:ext cx="8455951" cy="68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9219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7fc8f86545e9abcf6a4484a813fb8429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74bd1c5c00e218fb2edf2b7a51dcd91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71FC52-E79A-4030-A3CC-22937210A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d91bb-f3e4-4efa-8ece-a470883cd5f1"/>
    <ds:schemaRef ds:uri="9e149d53-5c3f-4218-9e76-7cef0360e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9e149d53-5c3f-4218-9e76-7cef0360e55b"/>
    <ds:schemaRef ds:uri="cd2d91bb-f3e4-4efa-8ece-a470883cd5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50</TotalTime>
  <Words>191</Words>
  <Application>Microsoft Office PowerPoint</Application>
  <PresentationFormat>Bredbild</PresentationFormat>
  <Paragraphs>22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Cambria</vt:lpstr>
      <vt:lpstr>Century Gothic</vt:lpstr>
      <vt:lpstr>Skogsindustrierna</vt:lpstr>
      <vt:lpstr>Den svenska färskfibern lever vidare ute i världen</vt:lpstr>
      <vt:lpstr>Norden möjliggör  Europas ­cirkularitet</vt:lpstr>
      <vt:lpstr>Världens pappersåtervinning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19</cp:revision>
  <dcterms:created xsi:type="dcterms:W3CDTF">2025-07-16T12:36:24Z</dcterms:created>
  <dcterms:modified xsi:type="dcterms:W3CDTF">2025-11-21T09:40:02Z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