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94" r:id="rId5"/>
    <p:sldId id="382" r:id="rId6"/>
    <p:sldId id="393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94"/>
            <p14:sldId id="382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orient="horz" pos="1956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A188E0BA-EFCF-F042-082D-74D87547CAA8}" name="Alexandra Carmback" initials="AC" userId="S::alexandra.carmback@skogsindustrierna.se::3d11f291-39a3-484c-91c7-745b038ce41b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3674" autoAdjust="0"/>
  </p:normalViewPr>
  <p:slideViewPr>
    <p:cSldViewPr snapToGrid="0">
      <p:cViewPr varScale="1">
        <p:scale>
          <a:sx n="105" d="100"/>
          <a:sy n="105" d="100"/>
        </p:scale>
        <p:origin x="653" y="302"/>
      </p:cViewPr>
      <p:guideLst>
        <p:guide orient="horz" pos="3521"/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S::malin.age@skogsindustrierna.se::5cf56e92-3e69-4b32-887c-673a7ba435c4" providerId="AD" clId="Web-{48D79FF6-1C38-4CAF-8E3B-879471050299}"/>
    <pc:docChg chg="modSld sldOrd">
      <pc:chgData name="Malin Age" userId="S::malin.age@skogsindustrierna.se::5cf56e92-3e69-4b32-887c-673a7ba435c4" providerId="AD" clId="Web-{48D79FF6-1C38-4CAF-8E3B-879471050299}" dt="2025-10-06T07:56:22.379" v="79"/>
      <pc:docMkLst>
        <pc:docMk/>
      </pc:docMkLst>
      <pc:sldChg chg="ord">
        <pc:chgData name="Malin Age" userId="S::malin.age@skogsindustrierna.se::5cf56e92-3e69-4b32-887c-673a7ba435c4" providerId="AD" clId="Web-{48D79FF6-1C38-4CAF-8E3B-879471050299}" dt="2025-10-06T07:49:32.867" v="21"/>
        <pc:sldMkLst>
          <pc:docMk/>
          <pc:sldMk cId="2819901247" sldId="378"/>
        </pc:sldMkLst>
      </pc:sldChg>
      <pc:sldChg chg="ord">
        <pc:chgData name="Malin Age" userId="S::malin.age@skogsindustrierna.se::5cf56e92-3e69-4b32-887c-673a7ba435c4" providerId="AD" clId="Web-{48D79FF6-1C38-4CAF-8E3B-879471050299}" dt="2025-10-06T07:56:22.379" v="79"/>
        <pc:sldMkLst>
          <pc:docMk/>
          <pc:sldMk cId="3226502752" sldId="379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21.509" v="29" actId="20577"/>
        <pc:sldMkLst>
          <pc:docMk/>
          <pc:sldMk cId="2768595163" sldId="380"/>
        </pc:sldMkLst>
        <pc:spChg chg="mod">
          <ac:chgData name="Malin Age" userId="S::malin.age@skogsindustrierna.se::5cf56e92-3e69-4b32-887c-673a7ba435c4" providerId="AD" clId="Web-{48D79FF6-1C38-4CAF-8E3B-879471050299}" dt="2025-10-06T07:48:16.334" v="9" actId="20577"/>
          <ac:spMkLst>
            <pc:docMk/>
            <pc:sldMk cId="2768595163" sldId="380"/>
            <ac:spMk id="4" creationId="{F48854FF-A5E5-FF2A-BCDA-0DB64445A3E9}"/>
          </ac:spMkLst>
        </pc:spChg>
        <pc:spChg chg="mod">
          <ac:chgData name="Malin Age" userId="S::malin.age@skogsindustrierna.se::5cf56e92-3e69-4b32-887c-673a7ba435c4" providerId="AD" clId="Web-{48D79FF6-1C38-4CAF-8E3B-879471050299}" dt="2025-10-06T07:50:21.509" v="29" actId="20577"/>
          <ac:spMkLst>
            <pc:docMk/>
            <pc:sldMk cId="2768595163" sldId="380"/>
            <ac:spMk id="5" creationId="{55E1E931-8817-EFC0-7791-4DB62515680C}"/>
          </ac:spMkLst>
        </pc:spChg>
      </pc:sldChg>
      <pc:sldChg chg="modSp ord">
        <pc:chgData name="Malin Age" userId="S::malin.age@skogsindustrierna.se::5cf56e92-3e69-4b32-887c-673a7ba435c4" providerId="AD" clId="Web-{48D79FF6-1C38-4CAF-8E3B-879471050299}" dt="2025-10-06T07:50:24.368" v="30"/>
        <pc:sldMkLst>
          <pc:docMk/>
          <pc:sldMk cId="2337976199" sldId="382"/>
        </pc:sldMkLst>
        <pc:spChg chg="mod">
          <ac:chgData name="Malin Age" userId="S::malin.age@skogsindustrierna.se::5cf56e92-3e69-4b32-887c-673a7ba435c4" providerId="AD" clId="Web-{48D79FF6-1C38-4CAF-8E3B-879471050299}" dt="2025-10-06T07:47:35.067" v="3" actId="20577"/>
          <ac:spMkLst>
            <pc:docMk/>
            <pc:sldMk cId="2337976199" sldId="382"/>
            <ac:spMk id="4" creationId="{A22ECE60-E8EE-BFF2-B4BA-91E43697776C}"/>
          </ac:spMkLst>
        </pc:spChg>
      </pc:sldChg>
      <pc:sldChg chg="ord">
        <pc:chgData name="Malin Age" userId="S::malin.age@skogsindustrierna.se::5cf56e92-3e69-4b32-887c-673a7ba435c4" providerId="AD" clId="Web-{48D79FF6-1C38-4CAF-8E3B-879471050299}" dt="2025-10-06T07:55:35.935" v="77"/>
        <pc:sldMkLst>
          <pc:docMk/>
          <pc:sldMk cId="3103308131" sldId="385"/>
        </pc:sldMkLst>
      </pc:sldChg>
      <pc:sldChg chg="modSp ord">
        <pc:chgData name="Malin Age" userId="S::malin.age@skogsindustrierna.se::5cf56e92-3e69-4b32-887c-673a7ba435c4" providerId="AD" clId="Web-{48D79FF6-1C38-4CAF-8E3B-879471050299}" dt="2025-10-06T07:50:53.259" v="32"/>
        <pc:sldMkLst>
          <pc:docMk/>
          <pc:sldMk cId="2528973306" sldId="391"/>
        </pc:sldMkLst>
        <pc:spChg chg="mod">
          <ac:chgData name="Malin Age" userId="S::malin.age@skogsindustrierna.se::5cf56e92-3e69-4b32-887c-673a7ba435c4" providerId="AD" clId="Web-{48D79FF6-1C38-4CAF-8E3B-879471050299}" dt="2025-10-06T07:48:37.350" v="12" actId="20577"/>
          <ac:spMkLst>
            <pc:docMk/>
            <pc:sldMk cId="2528973306" sldId="391"/>
            <ac:spMk id="4" creationId="{DDE22A4A-4E7C-6A55-C10C-EDE331AA70B3}"/>
          </ac:spMkLst>
        </pc:spChg>
        <pc:picChg chg="mod">
          <ac:chgData name="Malin Age" userId="S::malin.age@skogsindustrierna.se::5cf56e92-3e69-4b32-887c-673a7ba435c4" providerId="AD" clId="Web-{48D79FF6-1C38-4CAF-8E3B-879471050299}" dt="2025-10-06T07:48:41.554" v="13" actId="14100"/>
          <ac:picMkLst>
            <pc:docMk/>
            <pc:sldMk cId="2528973306" sldId="391"/>
            <ac:picMk id="12" creationId="{70ADC8D9-1153-684F-7F3A-0D143E973771}"/>
          </ac:picMkLst>
        </pc:picChg>
      </pc:sldChg>
      <pc:sldChg chg="modSp ord">
        <pc:chgData name="Malin Age" userId="S::malin.age@skogsindustrierna.se::5cf56e92-3e69-4b32-887c-673a7ba435c4" providerId="AD" clId="Web-{48D79FF6-1C38-4CAF-8E3B-879471050299}" dt="2025-10-06T07:55:04.961" v="73"/>
        <pc:sldMkLst>
          <pc:docMk/>
          <pc:sldMk cId="2944159219" sldId="393"/>
        </pc:sldMkLst>
        <pc:spChg chg="mod">
          <ac:chgData name="Malin Age" userId="S::malin.age@skogsindustrierna.se::5cf56e92-3e69-4b32-887c-673a7ba435c4" providerId="AD" clId="Web-{48D79FF6-1C38-4CAF-8E3B-879471050299}" dt="2025-10-06T07:54:30.265" v="69" actId="20577"/>
          <ac:spMkLst>
            <pc:docMk/>
            <pc:sldMk cId="2944159219" sldId="393"/>
            <ac:spMk id="10" creationId="{29EDDB70-FD3B-D73B-4D49-0E8E2F2A6299}"/>
          </ac:spMkLst>
        </pc:spChg>
        <pc:picChg chg="mod modCrop">
          <ac:chgData name="Malin Age" userId="S::malin.age@skogsindustrierna.se::5cf56e92-3e69-4b32-887c-673a7ba435c4" providerId="AD" clId="Web-{48D79FF6-1C38-4CAF-8E3B-879471050299}" dt="2025-10-06T07:54:37.001" v="71" actId="14100"/>
          <ac:picMkLst>
            <pc:docMk/>
            <pc:sldMk cId="2944159219" sldId="393"/>
            <ac:picMk id="3" creationId="{22F909AE-28AE-F5A7-6915-A4DC9317DA36}"/>
          </ac:picMkLst>
        </pc:picChg>
      </pc:sldChg>
    </pc:docChg>
  </pc:docChgLst>
  <pc:docChgLst>
    <pc:chgData name="Esma Muhic" userId="S::esma.muhic@skogsindustrierna.se::240a2287-6a11-4955-a9ff-bcb19e6dfa5f" providerId="AD" clId="Web-{ADFA4057-A75D-442C-2C1F-C52CF270BFC5}"/>
    <pc:docChg chg="modSld">
      <pc:chgData name="Esma Muhic" userId="S::esma.muhic@skogsindustrierna.se::240a2287-6a11-4955-a9ff-bcb19e6dfa5f" providerId="AD" clId="Web-{ADFA4057-A75D-442C-2C1F-C52CF270BFC5}" dt="2025-10-06T08:23:34.096" v="0"/>
      <pc:docMkLst>
        <pc:docMk/>
      </pc:docMkLst>
      <pc:sldChg chg="delSp">
        <pc:chgData name="Esma Muhic" userId="S::esma.muhic@skogsindustrierna.se::240a2287-6a11-4955-a9ff-bcb19e6dfa5f" providerId="AD" clId="Web-{ADFA4057-A75D-442C-2C1F-C52CF270BFC5}" dt="2025-10-06T08:23:34.096" v="0"/>
        <pc:sldMkLst>
          <pc:docMk/>
          <pc:sldMk cId="2528973306" sldId="391"/>
        </pc:sldMkLst>
      </pc:sldChg>
    </pc:docChg>
  </pc:docChgLst>
  <pc:docChgLst>
    <pc:chgData name="Esma Muhic" userId="240a2287-6a11-4955-a9ff-bcb19e6dfa5f" providerId="ADAL" clId="{345EE78A-89D2-4FD9-A338-0C72DAED6963}"/>
    <pc:docChg chg="undo custSel addSld delSld modSld modSection">
      <pc:chgData name="Esma Muhic" userId="240a2287-6a11-4955-a9ff-bcb19e6dfa5f" providerId="ADAL" clId="{345EE78A-89D2-4FD9-A338-0C72DAED6963}" dt="2025-10-09T12:23:26.628" v="52" actId="20577"/>
      <pc:docMkLst>
        <pc:docMk/>
      </pc:docMkLst>
      <pc:sldChg chg="modSp mod">
        <pc:chgData name="Esma Muhic" userId="240a2287-6a11-4955-a9ff-bcb19e6dfa5f" providerId="ADAL" clId="{345EE78A-89D2-4FD9-A338-0C72DAED6963}" dt="2025-10-06T08:29:24.086" v="6" actId="14100"/>
        <pc:sldMkLst>
          <pc:docMk/>
          <pc:sldMk cId="2944159219" sldId="393"/>
        </pc:sldMkLst>
        <pc:spChg chg="mod">
          <ac:chgData name="Esma Muhic" userId="240a2287-6a11-4955-a9ff-bcb19e6dfa5f" providerId="ADAL" clId="{345EE78A-89D2-4FD9-A338-0C72DAED6963}" dt="2025-10-06T08:29:24.086" v="6" actId="14100"/>
          <ac:spMkLst>
            <pc:docMk/>
            <pc:sldMk cId="2944159219" sldId="393"/>
            <ac:spMk id="10" creationId="{29EDDB70-FD3B-D73B-4D49-0E8E2F2A6299}"/>
          </ac:spMkLst>
        </pc:spChg>
      </pc:sldChg>
      <pc:sldChg chg="modSp add mod">
        <pc:chgData name="Esma Muhic" userId="240a2287-6a11-4955-a9ff-bcb19e6dfa5f" providerId="ADAL" clId="{345EE78A-89D2-4FD9-A338-0C72DAED6963}" dt="2025-10-09T12:23:26.628" v="52" actId="20577"/>
        <pc:sldMkLst>
          <pc:docMk/>
          <pc:sldMk cId="1123406707" sldId="400"/>
        </pc:sldMkLst>
        <pc:spChg chg="mod">
          <ac:chgData name="Esma Muhic" userId="240a2287-6a11-4955-a9ff-bcb19e6dfa5f" providerId="ADAL" clId="{345EE78A-89D2-4FD9-A338-0C72DAED6963}" dt="2025-10-09T12:23:26.628" v="52" actId="20577"/>
          <ac:spMkLst>
            <pc:docMk/>
            <pc:sldMk cId="1123406707" sldId="400"/>
            <ac:spMk id="6" creationId="{28A0E469-F253-EED6-A159-03163FC5619D}"/>
          </ac:spMkLst>
        </pc:spChg>
      </pc:sldChg>
    </pc:docChg>
  </pc:docChgLst>
  <pc:docChgLst>
    <pc:chgData name="Esma Muhic" userId="240a2287-6a11-4955-a9ff-bcb19e6dfa5f" providerId="ADAL" clId="{63E091E2-A2D1-44EC-A14F-C3FC96C85783}"/>
    <pc:docChg chg="delSld modSection">
      <pc:chgData name="Esma Muhic" userId="240a2287-6a11-4955-a9ff-bcb19e6dfa5f" providerId="ADAL" clId="{63E091E2-A2D1-44EC-A14F-C3FC96C85783}" dt="2025-10-14T11:31:57.874" v="1" actId="2696"/>
      <pc:docMkLst>
        <pc:docMk/>
      </pc:docMkLst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40156423" sldId="361"/>
        </pc:sldMkLst>
      </pc:sldChg>
      <pc:sldChg chg="del">
        <pc:chgData name="Esma Muhic" userId="240a2287-6a11-4955-a9ff-bcb19e6dfa5f" providerId="ADAL" clId="{63E091E2-A2D1-44EC-A14F-C3FC96C85783}" dt="2025-10-14T11:31:57.874" v="1" actId="2696"/>
        <pc:sldMkLst>
          <pc:docMk/>
          <pc:sldMk cId="87180489" sldId="37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953567001" sldId="375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385847483" sldId="384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1048233361" sldId="389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3675919767" sldId="390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2056156953" sldId="392"/>
        </pc:sldMkLst>
      </pc:sldChg>
      <pc:sldChg chg="del">
        <pc:chgData name="Esma Muhic" userId="240a2287-6a11-4955-a9ff-bcb19e6dfa5f" providerId="ADAL" clId="{63E091E2-A2D1-44EC-A14F-C3FC96C85783}" dt="2025-10-14T11:26:15.616" v="0" actId="47"/>
        <pc:sldMkLst>
          <pc:docMk/>
          <pc:sldMk cId="576903876" sldId="399"/>
        </pc:sldMkLst>
      </pc:sldChg>
    </pc:docChg>
  </pc:docChgLst>
  <pc:docChgLst>
    <pc:chgData name="Malin Age" userId="S::malin.age@skogsindustrierna.se::5cf56e92-3e69-4b32-887c-673a7ba435c4" providerId="AD" clId="Web-{92D6B214-3E5C-412D-9DF1-841E354FAD39}"/>
    <pc:docChg chg="modSld">
      <pc:chgData name="Malin Age" userId="S::malin.age@skogsindustrierna.se::5cf56e92-3e69-4b32-887c-673a7ba435c4" providerId="AD" clId="Web-{92D6B214-3E5C-412D-9DF1-841E354FAD39}" dt="2025-10-06T08:31:36.214" v="1" actId="1410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CA733-493C-11EB-7F60-7ED61C53A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21A317F-D518-9F83-3BD7-270B6A27B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2967FC6-3E61-3771-14EF-9DABF15DD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D0E0FE-68D0-B850-91D1-0470459A2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852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6982F-BBFC-E82B-E96E-2E07D5927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33BB516-1DC4-9545-7A23-C0A3A4890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1CDA83C-CD0F-C913-755F-E54BDB597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919FCC-8FC5-8D65-B39E-A978AAE41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321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39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2026-02-05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2026-02-05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2026-02-05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2026-02-05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2026-02-05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2026-02-05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2026-02-05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2026-02-05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2026-02-05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2026-02-05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2026-02-05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040F-21D3-DDBE-35B5-BD59CFF1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E1F20A-1DEC-EBCD-A5F4-FC732E8713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Källa: Skogsindustrierna, </a:t>
            </a:r>
            <a:r>
              <a:rPr lang="en-GB" dirty="0" err="1"/>
              <a:t>Cepi</a:t>
            </a:r>
            <a:endParaRPr lang="en-GB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9ACB3B6-50F5-9A1C-5AA0-E21EB2B7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Den svenska färskfibern lever vidare ute i världen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578B657-C3B3-747C-DEE9-82B8D68AED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58296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Användningen av returfiber ökar i världen. I Sverige används dock i första hand färskfiber, eftersom det är nära till råvaran.</a:t>
            </a:r>
          </a:p>
          <a:p>
            <a:pPr marL="0" indent="0">
              <a:buNone/>
            </a:pPr>
            <a:r>
              <a:rPr lang="sv-SE" dirty="0"/>
              <a:t>En stor del av den svenska produktionen levereras antingen till den inre marknad eller till länder utanför Europa. På så sätt blir svensk färskfiber en viktig stomme i andra länders pappers- och kartongproduktion.</a:t>
            </a:r>
          </a:p>
          <a:p>
            <a:pPr marL="0" indent="0">
              <a:buNone/>
            </a:pPr>
            <a:r>
              <a:rPr lang="sv-SE" dirty="0"/>
              <a:t>2024 producerades 79 miljoner ton papper och kartong i Europa.</a:t>
            </a:r>
          </a:p>
          <a:p>
            <a:pPr marL="0" indent="0">
              <a:buNone/>
            </a:pPr>
            <a:r>
              <a:rPr lang="sv-SE" dirty="0"/>
              <a:t>Nästan 60 procent var baserad på returfiber.</a:t>
            </a:r>
            <a:r>
              <a:rPr lang="en-GB" dirty="0"/>
              <a:t> 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B38372-CF2C-1467-4F71-15634E37E6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BFA23A-7C39-A921-9D86-AAD28AA4F8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4AED6042-6FE0-32CB-F711-E9B428B0D476}"/>
              </a:ext>
            </a:extLst>
          </p:cNvPr>
          <p:cNvSpPr txBox="1"/>
          <p:nvPr/>
        </p:nvSpPr>
        <p:spPr>
          <a:xfrm>
            <a:off x="6169587" y="1689969"/>
            <a:ext cx="42589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200" b="1" dirty="0">
                <a:latin typeface="+mj-lt"/>
                <a:cs typeface="Arial" panose="020B0604020202020204" pitchFamily="34" charset="0"/>
              </a:rPr>
              <a:t>Total global produktion av olika fiberslag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B990C-0B71-10FB-06B5-D715B17C91BC}"/>
              </a:ext>
            </a:extLst>
          </p:cNvPr>
          <p:cNvSpPr txBox="1"/>
          <p:nvPr/>
        </p:nvSpPr>
        <p:spPr>
          <a:xfrm>
            <a:off x="9854723" y="4850064"/>
            <a:ext cx="19409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Andel returfiber av global råvara 2023 = 51%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BA254EB1-F63C-E40E-411D-0DF8B2818D59}"/>
              </a:ext>
            </a:extLst>
          </p:cNvPr>
          <p:cNvSpPr txBox="1">
            <a:spLocks/>
          </p:cNvSpPr>
          <p:nvPr/>
        </p:nvSpPr>
        <p:spPr>
          <a:xfrm>
            <a:off x="7475703" y="6506335"/>
            <a:ext cx="4320000" cy="15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dirty="0"/>
              <a:t>Källa: FAO</a:t>
            </a:r>
          </a:p>
        </p:txBody>
      </p:sp>
    </p:spTree>
    <p:extLst>
      <p:ext uri="{BB962C8B-B14F-4D97-AF65-F5344CB8AC3E}">
        <p14:creationId xmlns:p14="http://schemas.microsoft.com/office/powerpoint/2010/main" val="10935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7C519-5BB4-7179-1DDA-C021238A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FD404B-A8A0-04F1-1D8D-5F31BE6C5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0B9A61-B484-0742-B581-BC8A5B751A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err="1"/>
              <a:t>Cepi</a:t>
            </a:r>
            <a:r>
              <a:rPr lang="sv-SE" dirty="0"/>
              <a:t> 2024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22ECE60-E8EE-BFF2-B4BA-91E43697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Norden möjliggör </a:t>
            </a:r>
            <a:br>
              <a:rPr lang="sv-SE"/>
            </a:br>
            <a:r>
              <a:rPr lang="sv-SE"/>
              <a:t>Europas ­</a:t>
            </a:r>
            <a:r>
              <a:rPr lang="sv-SE" err="1"/>
              <a:t>cirkularitet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A3D29E-2070-B6DF-C742-C898060B4F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Norden och övriga Europa har ett väl utvecklat kretslopp för pappersfibrer. </a:t>
            </a:r>
          </a:p>
          <a:p>
            <a:pPr marL="0" indent="0">
              <a:buNone/>
            </a:pPr>
            <a:r>
              <a:rPr lang="sv-SE"/>
              <a:t>Papper och kartong från Sverige och Finland </a:t>
            </a:r>
            <a:br>
              <a:rPr lang="sv-SE"/>
            </a:br>
            <a:r>
              <a:rPr lang="sv-SE"/>
              <a:t>återvinns i hög utsträckning av Europas pappersindustri. </a:t>
            </a:r>
          </a:p>
          <a:p>
            <a:pPr marL="0" indent="0">
              <a:buNone/>
            </a:pPr>
            <a:r>
              <a:rPr lang="sv-SE"/>
              <a:t>Vid papperstillverkning i Sverige används </a:t>
            </a:r>
            <a:br>
              <a:rPr lang="sv-SE"/>
            </a:br>
            <a:r>
              <a:rPr lang="sv-SE"/>
              <a:t>i första hand färskfiber.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8C1B3DB-C008-DFAE-871B-B5B908A8DA0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7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ADCA13-C013-21B3-B0D5-3927891FDB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5BB999-C0C7-E09E-4373-3478F523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Världens</a:t>
            </a:r>
            <a:r>
              <a:rPr lang="en-GB"/>
              <a:t> </a:t>
            </a:r>
            <a:r>
              <a:rPr lang="en-GB" err="1"/>
              <a:t>pappersåtervinning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EDDB70-FD3B-D73B-4D49-0E8E2F2A62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9" y="2832253"/>
            <a:ext cx="5251004" cy="338439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På internationell nivå fortsätter Europa* att vara världsledande inom återvinning av papper, följt av Nordamerika.</a:t>
            </a:r>
          </a:p>
          <a:p>
            <a:pPr marL="0" indent="0">
              <a:buNone/>
            </a:pPr>
            <a:r>
              <a:rPr lang="sv-SE" dirty="0"/>
              <a:t>2023 återvanns nästan 80 procent av alla pappers- och kartongförpackningar i Europa.</a:t>
            </a:r>
          </a:p>
          <a:p>
            <a:pPr marL="0" indent="0">
              <a:buNone/>
            </a:pPr>
            <a:r>
              <a:rPr lang="sv-SE" dirty="0"/>
              <a:t>I absoluta volymer återvanns mer pappersförpackningar </a:t>
            </a:r>
            <a:br>
              <a:rPr lang="sv-SE" dirty="0"/>
            </a:br>
            <a:r>
              <a:rPr lang="sv-SE" dirty="0"/>
              <a:t>än alla andra förpackningsmaterial tillsammans.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2F0AA-99AF-BC44-EC48-52B348CB479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err="1"/>
              <a:t>cirkularitet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909AE-28AE-F5A7-6915-A4DC9317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705" t="-7060" r="-1061" b="7002"/>
          <a:stretch>
            <a:fillRect/>
          </a:stretch>
        </p:blipFill>
        <p:spPr>
          <a:xfrm>
            <a:off x="3747370" y="-4011"/>
            <a:ext cx="8455951" cy="6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9219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7fc8f86545e9abcf6a4484a813fb8429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74bd1c5c00e218fb2edf2b7a51dcd91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1FC52-E79A-4030-A3CC-22937210A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d91bb-f3e4-4efa-8ece-a470883cd5f1"/>
    <ds:schemaRef ds:uri="9e149d53-5c3f-4218-9e76-7cef0360e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9e149d53-5c3f-4218-9e76-7cef0360e55b"/>
    <ds:schemaRef ds:uri="cd2d91bb-f3e4-4efa-8ece-a470883cd5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130</TotalTime>
  <Words>209</Words>
  <Application>Microsoft Office PowerPoint</Application>
  <PresentationFormat>Bredbild</PresentationFormat>
  <Paragraphs>24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Skogsindustrierna</vt:lpstr>
      <vt:lpstr>Den svenska färskfibern lever vidare ute i världen</vt:lpstr>
      <vt:lpstr>Norden möjliggör  Europas ­cirkularitet</vt:lpstr>
      <vt:lpstr>Världens pappersåtervinning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26</cp:revision>
  <dcterms:created xsi:type="dcterms:W3CDTF">2025-07-16T12:36:24Z</dcterms:created>
  <dcterms:modified xsi:type="dcterms:W3CDTF">2026-02-05T13:39:53Z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