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2A5"/>
    <a:srgbClr val="F08046"/>
    <a:srgbClr val="138B2C"/>
    <a:srgbClr val="E5F6DC"/>
    <a:srgbClr val="17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3889"/>
  </p:normalViewPr>
  <p:slideViewPr>
    <p:cSldViewPr snapToGrid="0">
      <p:cViewPr varScale="1">
        <p:scale>
          <a:sx n="117" d="100"/>
          <a:sy n="117" d="100"/>
        </p:scale>
        <p:origin x="965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ma Muhic" userId="240a2287-6a11-4955-a9ff-bcb19e6dfa5f" providerId="ADAL" clId="{ABF8782A-3E8A-4223-B2CD-05C2E00AA84C}"/>
    <pc:docChg chg="modSld">
      <pc:chgData name="Esma Muhic" userId="240a2287-6a11-4955-a9ff-bcb19e6dfa5f" providerId="ADAL" clId="{ABF8782A-3E8A-4223-B2CD-05C2E00AA84C}" dt="2023-04-04T13:18:46.234" v="0" actId="20577"/>
      <pc:docMkLst>
        <pc:docMk/>
      </pc:docMkLst>
      <pc:sldChg chg="modSp mod">
        <pc:chgData name="Esma Muhic" userId="240a2287-6a11-4955-a9ff-bcb19e6dfa5f" providerId="ADAL" clId="{ABF8782A-3E8A-4223-B2CD-05C2E00AA84C}" dt="2023-04-04T13:18:46.234" v="0" actId="20577"/>
        <pc:sldMkLst>
          <pc:docMk/>
          <pc:sldMk cId="1141550385" sldId="268"/>
        </pc:sldMkLst>
        <pc:spChg chg="mod">
          <ac:chgData name="Esma Muhic" userId="240a2287-6a11-4955-a9ff-bcb19e6dfa5f" providerId="ADAL" clId="{ABF8782A-3E8A-4223-B2CD-05C2E00AA84C}" dt="2023-04-04T13:18:46.234" v="0" actId="20577"/>
          <ac:spMkLst>
            <pc:docMk/>
            <pc:sldMk cId="1141550385" sldId="268"/>
            <ac:spMk id="16" creationId="{2C186DBC-2D04-3F26-46C4-BD0CCF9888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69AF-A290-3341-9167-79665E882B2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85D6-EC65-1847-AD2E-E8ECCBC465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62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238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1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78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13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27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02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97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45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7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3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85D6-EC65-1847-AD2E-E8ECCBC465A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11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DA2E69-08CD-03F5-510E-DA8B3089A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CFA94C5-F239-9213-F235-463CA3011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0077CC-924D-609B-FDE8-EE47B5F8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309728-5468-B985-AC53-5B10C740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47217B-5221-FD03-F188-48077734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35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E64390-38F3-69AA-E1F4-7FDEAF24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6A059F-CC21-BE5B-F087-3DCD5130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5A096B-C542-3FFC-90B2-ED594674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B36715-3143-1227-AEAA-05E26AF4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59A586-71D9-BFDB-B93E-0F1CE85C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67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881F0BC-3E0A-8242-D81F-B1175CEFE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171843C-BBBE-25A2-E30C-E42AE4C74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41B74C-1F12-D759-40CC-08B81762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3364B9-855B-06C6-FB94-162C8EB3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D35CDB-4FFD-4C35-6623-063FCF17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0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34144-0C71-A694-F962-7623173C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A2D8A3-9D4C-CB54-D9B8-AC36BA165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27C261-C28C-7B9B-79B5-83736B94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08F811-1C33-3561-CA35-6D3A7EA7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1A689E-0A34-1C64-B47C-E1D41709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27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BFEDE-C81E-BB4B-75CA-6714FA6B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228F50-5A69-740C-1409-4CDCB7843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E7F651-E6F6-790C-FDC2-96DD021B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86D724-E91E-5866-BDE6-5F4ADEAC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9F07D7-0CA1-0600-0511-E5A75B4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0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F1859-A71A-F385-6B61-16E9BC15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5B883C-7600-5C01-AA28-CDAB3EE3D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7E8CEF-BF5A-B250-DEA5-C0A563D8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B8FAA47-0B7B-4831-3C4F-4760BCFF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D358E0-C7E0-41A3-4316-F58825C3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DE09538-E2AD-8657-AA1C-DC3B5F85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1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2A50AA-2E53-4545-4204-E3601423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54F6A1-253D-620F-264C-8FB91F46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0DDD5D-B16F-583D-31AD-738821621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EE2E8-3102-8340-15A6-9AF3F1005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D543FFC-D9ED-383D-0500-0A939A849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191B914-2E6D-6A77-6D22-854F168F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A064EE-D2EE-209B-6480-5053E0B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2DE1E6-BA17-9A90-9F3B-AB64C095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35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312590-3A52-B3DD-030C-DAADC42E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6E876E3-75E4-171F-AE79-BD67F3F2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AD26C98-FB97-FBCA-2A46-F7CC4F7C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3C8EA7B-4D2B-1E23-ACA4-0F0A763F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60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B684DBF-B693-31E2-09DB-DE8F3EE2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36AA04E-2F81-69B8-101B-2A3BDD90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BACC6C-DB4E-1E71-DE56-C5DADE35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51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ED7561-E359-D196-FE68-CC66291C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A85F5C-1252-424C-70EE-56D42F9A9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E1330B-E8EC-E68D-DAAF-A3D8E90F8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303984-84ED-931D-3718-6EAC8D1C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A7ACD4-17A8-5FCC-B6F4-093DA2B5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9B920C-788E-AA15-D9BD-AED7C509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17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535733-8BF1-D2BF-2E64-FA1F2CC2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2B2DCAD-D232-A7D2-A0B9-A0A8A82A8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9C5B7F-8650-7BA3-3DD5-59B74D314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8C3B40-4E0D-AA48-646A-B1C0A9DA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A91933-13C6-640F-2D83-A623DD00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034161-A222-7B7A-69C9-D1DDF4CF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63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D659EA9-881A-BA51-AB9F-7062745F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80EEA9-1D47-5911-1A9E-FB54709A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EE11D-E2AD-59CD-C102-660C4CF26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FC3A-96B1-C14C-BC80-E57CC2AB1DE4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B977EC-B42F-5BAE-6ED0-7CF8B3BFC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8608A6-D26B-D5FC-5622-22A2040BB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7A39-14C2-EF4A-83F9-F68EA8B764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31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88A87BF-0E40-0CCF-0E04-CFC9E9840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BD99F7B-11AF-E683-CC04-BE8E0CDA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19" y="1872055"/>
            <a:ext cx="10515600" cy="2294022"/>
          </a:xfrm>
        </p:spPr>
        <p:txBody>
          <a:bodyPr wrap="none">
            <a:noAutofit/>
          </a:bodyPr>
          <a:lstStyle/>
          <a:p>
            <a:pPr>
              <a:lnSpc>
                <a:spcPts val="9000"/>
              </a:lnSpc>
            </a:pPr>
            <a:r>
              <a:rPr lang="sv-SE" sz="9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För ett cirkulärt </a:t>
            </a:r>
            <a:br>
              <a:rPr lang="sv-SE" sz="9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sv-SE" sz="9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biobaserat </a:t>
            </a:r>
            <a:br>
              <a:rPr lang="sv-SE" sz="9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sv-SE" sz="9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samhälle</a:t>
            </a:r>
            <a:endParaRPr lang="sv-SE" sz="9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A8EE6D-37FD-8A02-BF02-BF9F093A78EB}"/>
              </a:ext>
            </a:extLst>
          </p:cNvPr>
          <p:cNvSpPr txBox="1"/>
          <p:nvPr/>
        </p:nvSpPr>
        <p:spPr>
          <a:xfrm>
            <a:off x="479879" y="417022"/>
            <a:ext cx="602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Skogsnäringens forskningsagenda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4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52B0FE8-8A78-D587-ED83-E79C5D25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5941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562EB4A-9C8C-01C7-C5E8-DACCA0F24FEA}"/>
              </a:ext>
            </a:extLst>
          </p:cNvPr>
          <p:cNvSpPr/>
          <p:nvPr/>
        </p:nvSpPr>
        <p:spPr>
          <a:xfrm rot="16200000">
            <a:off x="1403346" y="4222742"/>
            <a:ext cx="1231914" cy="4038601"/>
          </a:xfrm>
          <a:prstGeom prst="rect">
            <a:avLst/>
          </a:prstGeom>
          <a:solidFill>
            <a:srgbClr val="138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15A5A50-FDA1-1A44-2A81-0D57F4D104E6}"/>
              </a:ext>
            </a:extLst>
          </p:cNvPr>
          <p:cNvSpPr/>
          <p:nvPr/>
        </p:nvSpPr>
        <p:spPr>
          <a:xfrm rot="16200000">
            <a:off x="5480047" y="4184647"/>
            <a:ext cx="1231914" cy="4114792"/>
          </a:xfrm>
          <a:prstGeom prst="rect">
            <a:avLst/>
          </a:prstGeom>
          <a:solidFill>
            <a:srgbClr val="F0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B941CEB-268D-917A-1157-097B6C539A09}"/>
              </a:ext>
            </a:extLst>
          </p:cNvPr>
          <p:cNvSpPr/>
          <p:nvPr/>
        </p:nvSpPr>
        <p:spPr>
          <a:xfrm rot="16200000">
            <a:off x="9556745" y="4222741"/>
            <a:ext cx="1231914" cy="4038603"/>
          </a:xfrm>
          <a:prstGeom prst="rect">
            <a:avLst/>
          </a:prstGeom>
          <a:solidFill>
            <a:srgbClr val="799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BE3AB9D-D747-A30B-8B29-CE29CDCB5B36}"/>
              </a:ext>
            </a:extLst>
          </p:cNvPr>
          <p:cNvSpPr txBox="1"/>
          <p:nvPr/>
        </p:nvSpPr>
        <p:spPr>
          <a:xfrm>
            <a:off x="479879" y="417022"/>
            <a:ext cx="807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Våra forskningsområden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76B2B35-6D75-8D7B-E7A0-67A60C0E9E86}"/>
              </a:ext>
            </a:extLst>
          </p:cNvPr>
          <p:cNvSpPr txBox="1"/>
          <p:nvPr/>
        </p:nvSpPr>
        <p:spPr>
          <a:xfrm>
            <a:off x="155356" y="5862293"/>
            <a:ext cx="3531016" cy="686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Skog och </a:t>
            </a:r>
          </a:p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skogsråvara</a:t>
            </a:r>
            <a:endParaRPr lang="sv-SE" sz="24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55D16C5-B0F8-2452-D999-9066CE41DCA0}"/>
              </a:ext>
            </a:extLst>
          </p:cNvPr>
          <p:cNvSpPr txBox="1"/>
          <p:nvPr/>
        </p:nvSpPr>
        <p:spPr>
          <a:xfrm>
            <a:off x="4181240" y="5829501"/>
            <a:ext cx="3531016" cy="686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Träprocesser och </a:t>
            </a:r>
            <a:b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träprodukter </a:t>
            </a:r>
            <a:endParaRPr lang="sv-SE" sz="24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3323C84-2F31-79C1-9465-21C3B1379F8B}"/>
              </a:ext>
            </a:extLst>
          </p:cNvPr>
          <p:cNvSpPr txBox="1"/>
          <p:nvPr/>
        </p:nvSpPr>
        <p:spPr>
          <a:xfrm>
            <a:off x="8276891" y="5822914"/>
            <a:ext cx="4013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Fiberbaserade produkter och bioraffinaderier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5533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47B1E69-9CDD-5DFE-4FA0-5C8EA9A1C2B3}"/>
              </a:ext>
            </a:extLst>
          </p:cNvPr>
          <p:cNvSpPr/>
          <p:nvPr/>
        </p:nvSpPr>
        <p:spPr>
          <a:xfrm>
            <a:off x="10915119" y="0"/>
            <a:ext cx="1276881" cy="6858000"/>
          </a:xfrm>
          <a:prstGeom prst="rect">
            <a:avLst/>
          </a:prstGeom>
          <a:solidFill>
            <a:srgbClr val="138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3">
            <a:extLst>
              <a:ext uri="{FF2B5EF4-FFF2-40B4-BE49-F238E27FC236}">
                <a16:creationId xmlns:a16="http://schemas.microsoft.com/office/drawing/2014/main" id="{6B51F2BC-D17C-384F-33C8-345C5FA7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19" y="568723"/>
            <a:ext cx="10515600" cy="3053343"/>
          </a:xfrm>
        </p:spPr>
        <p:txBody>
          <a:bodyPr wrap="none">
            <a:noAutofit/>
          </a:bodyPr>
          <a:lstStyle/>
          <a:p>
            <a:pPr>
              <a:lnSpc>
                <a:spcPts val="8400"/>
              </a:lnSpc>
            </a:pPr>
            <a:r>
              <a:rPr lang="sv-SE" sz="8200" b="1" dirty="0">
                <a:solidFill>
                  <a:srgbClr val="138B2C"/>
                </a:solidFill>
                <a:effectLst/>
                <a:latin typeface="Century Gothic" panose="020B0502020202020204" pitchFamily="34" charset="0"/>
              </a:rPr>
              <a:t>Skog och </a:t>
            </a:r>
            <a:br>
              <a:rPr lang="sv-SE" sz="8200" b="1" dirty="0">
                <a:solidFill>
                  <a:srgbClr val="138B2C"/>
                </a:solidFill>
                <a:effectLst/>
                <a:latin typeface="Century Gothic" panose="020B0502020202020204" pitchFamily="34" charset="0"/>
              </a:rPr>
            </a:br>
            <a:r>
              <a:rPr lang="sv-SE" sz="8200" b="1" dirty="0">
                <a:solidFill>
                  <a:srgbClr val="138B2C"/>
                </a:solidFill>
                <a:effectLst/>
                <a:latin typeface="Century Gothic" panose="020B0502020202020204" pitchFamily="34" charset="0"/>
              </a:rPr>
              <a:t>skogsråvara</a:t>
            </a:r>
            <a:endParaRPr lang="sv-SE" sz="8200" b="1" dirty="0">
              <a:solidFill>
                <a:srgbClr val="138B2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2C7C722-2DF4-AFED-488F-FDCEE3F9090A}"/>
              </a:ext>
            </a:extLst>
          </p:cNvPr>
          <p:cNvSpPr txBox="1"/>
          <p:nvPr/>
        </p:nvSpPr>
        <p:spPr>
          <a:xfrm>
            <a:off x="479878" y="3282577"/>
            <a:ext cx="7957111" cy="1966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79700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Odling och skötsel av skog för olika mål </a:t>
            </a:r>
          </a:p>
          <a:p>
            <a:pPr marL="285750" indent="-285750">
              <a:buClr>
                <a:srgbClr val="179700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Skog för hållbar utveckling </a:t>
            </a:r>
          </a:p>
          <a:p>
            <a:pPr marL="285750" indent="-285750">
              <a:buClr>
                <a:srgbClr val="179700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Skogsekosystemens förutsättningar för hållbart brukande</a:t>
            </a:r>
          </a:p>
          <a:p>
            <a:pPr marL="285750" indent="-285750">
              <a:buClr>
                <a:srgbClr val="179700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Skogsråvara: Tillgång, egenskaper och nya möjligheter </a:t>
            </a:r>
          </a:p>
          <a:p>
            <a:pPr marL="285750" indent="-285750">
              <a:buClr>
                <a:srgbClr val="179700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Värdeskapande skörd och effektiva transporter 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77DB96E-96B1-C58E-577E-BDBCD907F427}"/>
              </a:ext>
            </a:extLst>
          </p:cNvPr>
          <p:cNvSpPr txBox="1"/>
          <p:nvPr/>
        </p:nvSpPr>
        <p:spPr>
          <a:xfrm>
            <a:off x="479879" y="417022"/>
            <a:ext cx="807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/>
                <a:latin typeface="Century Gothic" panose="020B0502020202020204" pitchFamily="34" charset="0"/>
              </a:rPr>
              <a:t>Våra forskningsområden</a:t>
            </a:r>
          </a:p>
        </p:txBody>
      </p:sp>
    </p:spTree>
    <p:extLst>
      <p:ext uri="{BB962C8B-B14F-4D97-AF65-F5344CB8AC3E}">
        <p14:creationId xmlns:p14="http://schemas.microsoft.com/office/powerpoint/2010/main" val="79336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6B51F2BC-D17C-384F-33C8-345C5FA7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19" y="833685"/>
            <a:ext cx="10515600" cy="2523424"/>
          </a:xfrm>
        </p:spPr>
        <p:txBody>
          <a:bodyPr wrap="none">
            <a:noAutofit/>
          </a:bodyPr>
          <a:lstStyle/>
          <a:p>
            <a:pPr>
              <a:lnSpc>
                <a:spcPts val="8400"/>
              </a:lnSpc>
            </a:pPr>
            <a:r>
              <a:rPr lang="sv-SE" sz="8200" b="1" dirty="0">
                <a:solidFill>
                  <a:srgbClr val="F08046"/>
                </a:solidFill>
                <a:effectLst/>
                <a:latin typeface="Century Gothic" panose="020B0502020202020204" pitchFamily="34" charset="0"/>
              </a:rPr>
              <a:t>Träprocesser och </a:t>
            </a:r>
            <a:br>
              <a:rPr lang="sv-SE" sz="8200" b="1" dirty="0">
                <a:solidFill>
                  <a:srgbClr val="F08046"/>
                </a:solidFill>
                <a:effectLst/>
                <a:latin typeface="Century Gothic" panose="020B0502020202020204" pitchFamily="34" charset="0"/>
              </a:rPr>
            </a:br>
            <a:r>
              <a:rPr lang="sv-SE" sz="8200" b="1" dirty="0">
                <a:solidFill>
                  <a:srgbClr val="F08046"/>
                </a:solidFill>
                <a:effectLst/>
                <a:latin typeface="Century Gothic" panose="020B0502020202020204" pitchFamily="34" charset="0"/>
              </a:rPr>
              <a:t>träprodukter </a:t>
            </a:r>
            <a:endParaRPr lang="sv-SE" sz="8200" b="1" dirty="0">
              <a:solidFill>
                <a:srgbClr val="F0804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2C7C722-2DF4-AFED-488F-FDCEE3F9090A}"/>
              </a:ext>
            </a:extLst>
          </p:cNvPr>
          <p:cNvSpPr txBox="1"/>
          <p:nvPr/>
        </p:nvSpPr>
        <p:spPr>
          <a:xfrm>
            <a:off x="479878" y="3241968"/>
            <a:ext cx="7957111" cy="310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Trä för ett hållbart samhällsbyggande 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Resurseffektivt industrialiserat </a:t>
            </a:r>
            <a:r>
              <a:rPr lang="sv-SE" sz="1800" b="1" dirty="0" err="1">
                <a:effectLst/>
                <a:latin typeface="Century Gothic" panose="020B0502020202020204" pitchFamily="34" charset="0"/>
              </a:rPr>
              <a:t>träbyggande</a:t>
            </a:r>
            <a:endParaRPr lang="sv-SE" sz="1800" b="1" dirty="0">
              <a:effectLst/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Kundanpassade träbaserade produkter 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Processer för tillverkning av träprodukter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Resurseffektiv process i sågverk 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Förnybara träbaserade produkter i cirkulära system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995C8E-77F4-83A1-7C42-0424C1C7FDB6}"/>
              </a:ext>
            </a:extLst>
          </p:cNvPr>
          <p:cNvSpPr/>
          <p:nvPr/>
        </p:nvSpPr>
        <p:spPr>
          <a:xfrm>
            <a:off x="10915119" y="0"/>
            <a:ext cx="1276881" cy="6858000"/>
          </a:xfrm>
          <a:prstGeom prst="rect">
            <a:avLst/>
          </a:prstGeom>
          <a:solidFill>
            <a:srgbClr val="F0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3490DC7-0428-32C6-F7B8-43C166E648A2}"/>
              </a:ext>
            </a:extLst>
          </p:cNvPr>
          <p:cNvSpPr txBox="1"/>
          <p:nvPr/>
        </p:nvSpPr>
        <p:spPr>
          <a:xfrm>
            <a:off x="479879" y="417022"/>
            <a:ext cx="807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/>
                <a:latin typeface="Century Gothic" panose="020B0502020202020204" pitchFamily="34" charset="0"/>
              </a:rPr>
              <a:t>Våra forskningsområden</a:t>
            </a:r>
          </a:p>
        </p:txBody>
      </p:sp>
    </p:spTree>
    <p:extLst>
      <p:ext uri="{BB962C8B-B14F-4D97-AF65-F5344CB8AC3E}">
        <p14:creationId xmlns:p14="http://schemas.microsoft.com/office/powerpoint/2010/main" val="26485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6B51F2BC-D17C-384F-33C8-345C5FA7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19" y="1473036"/>
            <a:ext cx="10515600" cy="2294022"/>
          </a:xfrm>
        </p:spPr>
        <p:txBody>
          <a:bodyPr wrap="none">
            <a:noAutofit/>
          </a:bodyPr>
          <a:lstStyle/>
          <a:p>
            <a:pPr>
              <a:lnSpc>
                <a:spcPts val="8400"/>
              </a:lnSpc>
            </a:pPr>
            <a:r>
              <a:rPr lang="sv-SE" sz="8200" b="1" dirty="0">
                <a:solidFill>
                  <a:srgbClr val="7992A5"/>
                </a:solidFill>
                <a:effectLst/>
                <a:latin typeface="Century Gothic" panose="020B0502020202020204" pitchFamily="34" charset="0"/>
              </a:rPr>
              <a:t>Fiberbaserade</a:t>
            </a:r>
            <a:br>
              <a:rPr lang="sv-SE" sz="8200" b="1" dirty="0">
                <a:solidFill>
                  <a:srgbClr val="7992A5"/>
                </a:solidFill>
                <a:effectLst/>
                <a:latin typeface="Century Gothic" panose="020B0502020202020204" pitchFamily="34" charset="0"/>
              </a:rPr>
            </a:br>
            <a:r>
              <a:rPr lang="sv-SE" sz="8200" b="1" dirty="0">
                <a:solidFill>
                  <a:srgbClr val="7992A5"/>
                </a:solidFill>
                <a:effectLst/>
                <a:latin typeface="Century Gothic" panose="020B0502020202020204" pitchFamily="34" charset="0"/>
              </a:rPr>
              <a:t>produkter</a:t>
            </a:r>
            <a:r>
              <a:rPr lang="sv-SE" sz="8200" b="1" dirty="0">
                <a:solidFill>
                  <a:srgbClr val="7992A5"/>
                </a:solidFill>
                <a:latin typeface="Century Gothic" panose="020B0502020202020204" pitchFamily="34" charset="0"/>
              </a:rPr>
              <a:t> </a:t>
            </a:r>
            <a:r>
              <a:rPr lang="sv-SE" sz="8200" b="1" dirty="0">
                <a:solidFill>
                  <a:srgbClr val="7992A5"/>
                </a:solidFill>
                <a:effectLst/>
                <a:latin typeface="Century Gothic" panose="020B0502020202020204" pitchFamily="34" charset="0"/>
              </a:rPr>
              <a:t>och </a:t>
            </a:r>
            <a:br>
              <a:rPr lang="sv-SE" sz="8200" b="1" dirty="0">
                <a:solidFill>
                  <a:srgbClr val="7992A5"/>
                </a:solidFill>
                <a:effectLst/>
                <a:latin typeface="Century Gothic" panose="020B0502020202020204" pitchFamily="34" charset="0"/>
              </a:rPr>
            </a:br>
            <a:r>
              <a:rPr lang="sv-SE" sz="8200" b="1" dirty="0">
                <a:solidFill>
                  <a:srgbClr val="7992A5"/>
                </a:solidFill>
                <a:effectLst/>
                <a:latin typeface="Century Gothic" panose="020B0502020202020204" pitchFamily="34" charset="0"/>
              </a:rPr>
              <a:t>bioraffinaderier</a:t>
            </a:r>
            <a:endParaRPr lang="sv-SE" sz="8200" b="1" dirty="0">
              <a:solidFill>
                <a:srgbClr val="7992A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2C7C722-2DF4-AFED-488F-FDCEE3F9090A}"/>
              </a:ext>
            </a:extLst>
          </p:cNvPr>
          <p:cNvSpPr txBox="1"/>
          <p:nvPr/>
        </p:nvSpPr>
        <p:spPr>
          <a:xfrm>
            <a:off x="479878" y="4237578"/>
            <a:ext cx="7957111" cy="209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Förbättrat nyttjande av råvaruströmmar </a:t>
            </a:r>
          </a:p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Fibrer med högre vedutbyte </a:t>
            </a:r>
          </a:p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Resurseffektivare processer</a:t>
            </a:r>
          </a:p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Fossilfria processer och kemikalier </a:t>
            </a:r>
          </a:p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Återvinningsbara förpackningslösningar </a:t>
            </a:r>
          </a:p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Hållbara material från </a:t>
            </a:r>
            <a:r>
              <a:rPr lang="sv-SE" sz="1800" b="1" dirty="0" err="1">
                <a:effectLst/>
                <a:latin typeface="Century Gothic" panose="020B0502020202020204" pitchFamily="34" charset="0"/>
              </a:rPr>
              <a:t>lignocellulosa</a:t>
            </a:r>
            <a:endParaRPr lang="sv-SE" sz="1800" b="1" dirty="0">
              <a:effectLst/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Fiberbaserade produkter i cirkulära system </a:t>
            </a:r>
          </a:p>
          <a:p>
            <a:pPr marL="285750" indent="-285750">
              <a:buClr>
                <a:srgbClr val="7992A5"/>
              </a:buClr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entury Gothic" panose="020B0502020202020204" pitchFamily="34" charset="0"/>
              </a:rPr>
              <a:t>Massa och pappersbruk i ett fossilfritt energisystem 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995C8E-77F4-83A1-7C42-0424C1C7FDB6}"/>
              </a:ext>
            </a:extLst>
          </p:cNvPr>
          <p:cNvSpPr/>
          <p:nvPr/>
        </p:nvSpPr>
        <p:spPr>
          <a:xfrm>
            <a:off x="10915119" y="0"/>
            <a:ext cx="1276881" cy="6858000"/>
          </a:xfrm>
          <a:prstGeom prst="rect">
            <a:avLst/>
          </a:prstGeom>
          <a:solidFill>
            <a:srgbClr val="799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41F023D-AFBB-DBCD-8F15-5B3857204B9B}"/>
              </a:ext>
            </a:extLst>
          </p:cNvPr>
          <p:cNvSpPr txBox="1"/>
          <p:nvPr/>
        </p:nvSpPr>
        <p:spPr>
          <a:xfrm>
            <a:off x="479879" y="417022"/>
            <a:ext cx="807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/>
                <a:latin typeface="Century Gothic" panose="020B0502020202020204" pitchFamily="34" charset="0"/>
              </a:rPr>
              <a:t>Våra forskningsområden</a:t>
            </a:r>
          </a:p>
        </p:txBody>
      </p:sp>
    </p:spTree>
    <p:extLst>
      <p:ext uri="{BB962C8B-B14F-4D97-AF65-F5344CB8AC3E}">
        <p14:creationId xmlns:p14="http://schemas.microsoft.com/office/powerpoint/2010/main" val="325303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B760D18-31EE-547F-F93C-079E4DE2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479879" y="417021"/>
            <a:ext cx="5864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Beställ Skogsnäringens Forskningsagenda </a:t>
            </a:r>
          </a:p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på </a:t>
            </a:r>
            <a:r>
              <a:rPr lang="sv-SE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skogsindustrierna.se/</a:t>
            </a:r>
            <a:br>
              <a:rPr lang="sv-SE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sv-SE" sz="2400" b="1" i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skogsnaringens</a:t>
            </a:r>
            <a:r>
              <a:rPr lang="sv-SE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</a:t>
            </a:r>
            <a:br>
              <a:rPr lang="sv-SE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sv-SE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forskningsagenda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7A24D9D7-B53F-360E-03CC-543FB73B73C0}"/>
              </a:ext>
            </a:extLst>
          </p:cNvPr>
          <p:cNvGrpSpPr/>
          <p:nvPr/>
        </p:nvGrpSpPr>
        <p:grpSpPr>
          <a:xfrm>
            <a:off x="582887" y="4934046"/>
            <a:ext cx="1506932" cy="1506932"/>
            <a:chOff x="582887" y="4934046"/>
            <a:chExt cx="1506932" cy="1506932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59CDAABC-2E03-CEF7-F163-4CA83FAC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887" y="4934046"/>
              <a:ext cx="1506932" cy="1506932"/>
            </a:xfrm>
            <a:prstGeom prst="rect">
              <a:avLst/>
            </a:prstGeom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18C07FC-15BC-A2CB-BDEB-EC0293E63871}"/>
                </a:ext>
              </a:extLst>
            </p:cNvPr>
            <p:cNvSpPr txBox="1"/>
            <p:nvPr/>
          </p:nvSpPr>
          <p:spPr>
            <a:xfrm>
              <a:off x="582887" y="5382815"/>
              <a:ext cx="1506932" cy="734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effectLst/>
                  <a:latin typeface="Century Gothic" panose="020B0502020202020204" pitchFamily="34" charset="0"/>
                </a:rPr>
                <a:t>Skogsnäringens</a:t>
              </a:r>
            </a:p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forsknings-</a:t>
              </a:r>
              <a:b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</a:b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agenda</a:t>
              </a:r>
              <a:endParaRPr lang="sv-SE" sz="1300" dirty="0">
                <a:solidFill>
                  <a:srgbClr val="138B2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55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479879" y="417022"/>
            <a:ext cx="5166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/>
                <a:latin typeface="Century Gothic" panose="020B0502020202020204" pitchFamily="34" charset="0"/>
              </a:rPr>
              <a:t>Skogsnäringen är en viktig del </a:t>
            </a:r>
            <a:br>
              <a:rPr lang="sv-SE" sz="2400" dirty="0">
                <a:effectLst/>
                <a:latin typeface="Century Gothic" panose="020B0502020202020204" pitchFamily="34" charset="0"/>
              </a:rPr>
            </a:br>
            <a:r>
              <a:rPr lang="sv-SE" sz="2400" dirty="0">
                <a:effectLst/>
                <a:latin typeface="Century Gothic" panose="020B0502020202020204" pitchFamily="34" charset="0"/>
              </a:rPr>
              <a:t>av lösningen på de stora samhällsutmaningarna och </a:t>
            </a:r>
            <a:br>
              <a:rPr lang="sv-SE" sz="2400" dirty="0">
                <a:effectLst/>
                <a:latin typeface="Century Gothic" panose="020B0502020202020204" pitchFamily="34" charset="0"/>
              </a:rPr>
            </a:br>
            <a:r>
              <a:rPr lang="sv-SE" sz="2400" dirty="0">
                <a:effectLst/>
                <a:latin typeface="Century Gothic" panose="020B0502020202020204" pitchFamily="34" charset="0"/>
              </a:rPr>
              <a:t>visar vägen mot ett cirkulärt biobaserat samhälle. 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400" dirty="0">
                <a:effectLst/>
                <a:latin typeface="Century Gothic" panose="020B0502020202020204" pitchFamily="34" charset="0"/>
              </a:rPr>
              <a:t>Men mer forskning behövs för </a:t>
            </a:r>
            <a:br>
              <a:rPr lang="sv-SE" sz="2400" dirty="0">
                <a:effectLst/>
                <a:latin typeface="Century Gothic" panose="020B0502020202020204" pitchFamily="34" charset="0"/>
              </a:rPr>
            </a:br>
            <a:r>
              <a:rPr lang="sv-SE" sz="2400" dirty="0">
                <a:effectLst/>
                <a:latin typeface="Century Gothic" panose="020B0502020202020204" pitchFamily="34" charset="0"/>
              </a:rPr>
              <a:t>att nå Sveriges klimatmål och FN:s globala mål för hållbar utveckling.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AF0CCD-7DB9-F1EA-67E9-E978B702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3C18F47D-540D-4140-8DA1-558EB076F849}"/>
              </a:ext>
            </a:extLst>
          </p:cNvPr>
          <p:cNvGrpSpPr/>
          <p:nvPr/>
        </p:nvGrpSpPr>
        <p:grpSpPr>
          <a:xfrm>
            <a:off x="10220012" y="4934046"/>
            <a:ext cx="1506932" cy="1506932"/>
            <a:chOff x="582887" y="4934046"/>
            <a:chExt cx="1506932" cy="1506932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CBC7F5D-9E9B-D4B5-84E6-5271139B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887" y="4934046"/>
              <a:ext cx="1506932" cy="1506932"/>
            </a:xfrm>
            <a:prstGeom prst="rect">
              <a:avLst/>
            </a:prstGeom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C1C56BD4-18D5-8F14-8EA6-87541590DF4F}"/>
                </a:ext>
              </a:extLst>
            </p:cNvPr>
            <p:cNvSpPr txBox="1"/>
            <p:nvPr/>
          </p:nvSpPr>
          <p:spPr>
            <a:xfrm>
              <a:off x="582887" y="5382815"/>
              <a:ext cx="1506932" cy="734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effectLst/>
                  <a:latin typeface="Century Gothic" panose="020B0502020202020204" pitchFamily="34" charset="0"/>
                </a:rPr>
                <a:t>Skogsnäringens</a:t>
              </a:r>
            </a:p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forsknings-</a:t>
              </a:r>
              <a:b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</a:b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agenda</a:t>
              </a:r>
              <a:endParaRPr lang="sv-SE" sz="1300" dirty="0">
                <a:solidFill>
                  <a:srgbClr val="138B2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9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6607301" y="417021"/>
            <a:ext cx="5119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/>
                <a:latin typeface="Century Gothic" panose="020B0502020202020204" pitchFamily="34" charset="0"/>
              </a:rPr>
              <a:t>Svensk skogsindustri befinner </a:t>
            </a:r>
            <a:br>
              <a:rPr lang="sv-SE" sz="2400" dirty="0">
                <a:effectLst/>
                <a:latin typeface="Century Gothic" panose="020B0502020202020204" pitchFamily="34" charset="0"/>
              </a:rPr>
            </a:br>
            <a:r>
              <a:rPr lang="sv-SE" sz="2400" dirty="0">
                <a:effectLst/>
                <a:latin typeface="Century Gothic" panose="020B0502020202020204" pitchFamily="34" charset="0"/>
              </a:rPr>
              <a:t>sig i en expansiv fas och är världsledande inom flera forskningsområden som driver </a:t>
            </a:r>
            <a:br>
              <a:rPr lang="sv-SE" sz="2400" dirty="0">
                <a:effectLst/>
                <a:latin typeface="Century Gothic" panose="020B0502020202020204" pitchFamily="34" charset="0"/>
              </a:rPr>
            </a:br>
            <a:r>
              <a:rPr lang="sv-SE" sz="2400" dirty="0">
                <a:effectLst/>
                <a:latin typeface="Century Gothic" panose="020B0502020202020204" pitchFamily="34" charset="0"/>
              </a:rPr>
              <a:t>på omställningen till ett cirkulärt biobaserat samhälle.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E90D2E-ED7E-E3C8-4B4B-BB8B4E80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13950" cy="685800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93A4E2D6-152B-0A49-F029-211F79F87A70}"/>
              </a:ext>
            </a:extLst>
          </p:cNvPr>
          <p:cNvGrpSpPr/>
          <p:nvPr/>
        </p:nvGrpSpPr>
        <p:grpSpPr>
          <a:xfrm>
            <a:off x="10220012" y="4934046"/>
            <a:ext cx="1506932" cy="1506932"/>
            <a:chOff x="582887" y="4934046"/>
            <a:chExt cx="1506932" cy="1506932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46FB2A5-36A6-9B25-28ED-4AAE57ECB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887" y="4934046"/>
              <a:ext cx="1506932" cy="1506932"/>
            </a:xfrm>
            <a:prstGeom prst="rect">
              <a:avLst/>
            </a:prstGeom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D2B339C6-744B-22D7-C05C-0A96763A0F85}"/>
                </a:ext>
              </a:extLst>
            </p:cNvPr>
            <p:cNvSpPr txBox="1"/>
            <p:nvPr/>
          </p:nvSpPr>
          <p:spPr>
            <a:xfrm>
              <a:off x="582887" y="5382815"/>
              <a:ext cx="1506932" cy="734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effectLst/>
                  <a:latin typeface="Century Gothic" panose="020B0502020202020204" pitchFamily="34" charset="0"/>
                </a:rPr>
                <a:t>Skogsnäringens</a:t>
              </a:r>
            </a:p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forsknings-</a:t>
              </a:r>
              <a:b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</a:b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agenda</a:t>
              </a:r>
              <a:endParaRPr lang="sv-SE" sz="1300" dirty="0">
                <a:solidFill>
                  <a:srgbClr val="138B2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8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FF84AEC-1AA5-A5A3-FD4D-AC62CAD9E34D}"/>
              </a:ext>
            </a:extLst>
          </p:cNvPr>
          <p:cNvSpPr txBox="1"/>
          <p:nvPr/>
        </p:nvSpPr>
        <p:spPr>
          <a:xfrm>
            <a:off x="6607301" y="417021"/>
            <a:ext cx="5348138" cy="630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effectLst/>
                <a:latin typeface="Century Gothic" panose="020B0502020202020204" pitchFamily="34" charset="0"/>
              </a:rPr>
              <a:t>Vår forskning har lett till…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400" dirty="0">
                <a:effectLst/>
                <a:latin typeface="Century Gothic" panose="020B0502020202020204" pitchFamily="34" charset="0"/>
              </a:rPr>
              <a:t>• Biobaserade lösningar som bidrar till en global minskning av fossila material och produkter</a:t>
            </a:r>
          </a:p>
          <a:p>
            <a:pPr>
              <a:lnSpc>
                <a:spcPts val="0"/>
              </a:lnSpc>
              <a:spcAft>
                <a:spcPts val="1200"/>
              </a:spcAft>
            </a:pPr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400" dirty="0">
                <a:effectLst/>
                <a:latin typeface="Century Gothic" panose="020B0502020202020204" pitchFamily="34" charset="0"/>
              </a:rPr>
              <a:t>• Hållbara byggnader i form av höghus i trä och ett ökat industriellt </a:t>
            </a:r>
            <a:r>
              <a:rPr lang="sv-SE" sz="2400" dirty="0" err="1">
                <a:effectLst/>
                <a:latin typeface="Century Gothic" panose="020B0502020202020204" pitchFamily="34" charset="0"/>
              </a:rPr>
              <a:t>träbyggande</a:t>
            </a:r>
            <a:endParaRPr lang="sv-SE" sz="2400" dirty="0">
              <a:effectLst/>
              <a:latin typeface="Century Gothic" panose="020B0502020202020204" pitchFamily="34" charset="0"/>
            </a:endParaRPr>
          </a:p>
          <a:p>
            <a:pPr>
              <a:lnSpc>
                <a:spcPts val="0"/>
              </a:lnSpc>
              <a:spcAft>
                <a:spcPts val="1200"/>
              </a:spcAft>
            </a:pPr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400" dirty="0">
                <a:effectLst/>
                <a:latin typeface="Century Gothic" panose="020B0502020202020204" pitchFamily="34" charset="0"/>
              </a:rPr>
              <a:t>• Världsledande processer och teknik som förvaltar skogsråvara från aktivt välskötta skogar</a:t>
            </a:r>
          </a:p>
          <a:p>
            <a:pPr>
              <a:lnSpc>
                <a:spcPts val="0"/>
              </a:lnSpc>
              <a:spcAft>
                <a:spcPts val="1200"/>
              </a:spcAft>
            </a:pPr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400" dirty="0">
                <a:effectLst/>
                <a:latin typeface="Century Gothic" panose="020B0502020202020204" pitchFamily="34" charset="0"/>
              </a:rPr>
              <a:t>• En </a:t>
            </a:r>
            <a:r>
              <a:rPr lang="sv-SE" sz="2400" dirty="0" err="1">
                <a:effectLst/>
                <a:latin typeface="Century Gothic" panose="020B0502020202020204" pitchFamily="34" charset="0"/>
              </a:rPr>
              <a:t>cirkulerbar</a:t>
            </a:r>
            <a:r>
              <a:rPr lang="sv-SE" sz="2400" dirty="0">
                <a:effectLst/>
                <a:latin typeface="Century Gothic" panose="020B0502020202020204" pitchFamily="34" charset="0"/>
              </a:rPr>
              <a:t> fiber som kan användas många gånger i nya produkter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E7A1C5B-22D9-1D0A-FF0D-AD487D04B256}"/>
              </a:ext>
            </a:extLst>
          </p:cNvPr>
          <p:cNvGrpSpPr/>
          <p:nvPr/>
        </p:nvGrpSpPr>
        <p:grpSpPr>
          <a:xfrm>
            <a:off x="582887" y="4934046"/>
            <a:ext cx="1506932" cy="1506932"/>
            <a:chOff x="582887" y="4934046"/>
            <a:chExt cx="1506932" cy="1506932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4D0C6A23-F935-551D-A111-488B3E479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887" y="4934046"/>
              <a:ext cx="1506932" cy="1506932"/>
            </a:xfrm>
            <a:prstGeom prst="rect">
              <a:avLst/>
            </a:prstGeom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B15AEFC6-72E6-36BF-7365-2429E4A1E0B8}"/>
                </a:ext>
              </a:extLst>
            </p:cNvPr>
            <p:cNvSpPr txBox="1"/>
            <p:nvPr/>
          </p:nvSpPr>
          <p:spPr>
            <a:xfrm>
              <a:off x="582887" y="5382815"/>
              <a:ext cx="1506932" cy="734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effectLst/>
                  <a:latin typeface="Century Gothic" panose="020B0502020202020204" pitchFamily="34" charset="0"/>
                </a:rPr>
                <a:t>Skogsnäringens</a:t>
              </a:r>
            </a:p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forsknings-</a:t>
              </a:r>
              <a:b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</a:b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agenda</a:t>
              </a:r>
              <a:endParaRPr lang="sv-SE" sz="1300" dirty="0">
                <a:solidFill>
                  <a:srgbClr val="138B2C"/>
                </a:solidFill>
              </a:endParaRPr>
            </a:p>
          </p:txBody>
        </p:sp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B6E863-5452-F471-1821-CB705BDF7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8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63C0EB0-7440-398B-05AF-0BC3A1D7B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479879" y="417021"/>
            <a:ext cx="4827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MEN…</a:t>
            </a:r>
          </a:p>
          <a:p>
            <a:endParaRPr lang="sv-SE" sz="24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r>
              <a:rPr lang="sv-SE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med mer forskning och utveckling kan vi öka takten för att nå ett cirkulärt, biobaserat och resurseffektivt </a:t>
            </a:r>
            <a:br>
              <a:rPr lang="sv-SE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sv-SE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samhälle.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A00544F6-B2AF-7859-C95F-0D05CA79C4B7}"/>
              </a:ext>
            </a:extLst>
          </p:cNvPr>
          <p:cNvGrpSpPr/>
          <p:nvPr/>
        </p:nvGrpSpPr>
        <p:grpSpPr>
          <a:xfrm>
            <a:off x="10220012" y="4934046"/>
            <a:ext cx="1506932" cy="1506932"/>
            <a:chOff x="582887" y="4934046"/>
            <a:chExt cx="1506932" cy="1506932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C0217D9-BE01-3C0E-B407-AD573077A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887" y="4934046"/>
              <a:ext cx="1506932" cy="1506932"/>
            </a:xfrm>
            <a:prstGeom prst="rect">
              <a:avLst/>
            </a:prstGeom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7FC62DC2-098E-A821-B457-D08FEEC0E09C}"/>
                </a:ext>
              </a:extLst>
            </p:cNvPr>
            <p:cNvSpPr txBox="1"/>
            <p:nvPr/>
          </p:nvSpPr>
          <p:spPr>
            <a:xfrm>
              <a:off x="582887" y="5382815"/>
              <a:ext cx="1506932" cy="734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effectLst/>
                  <a:latin typeface="Century Gothic" panose="020B0502020202020204" pitchFamily="34" charset="0"/>
                </a:rPr>
                <a:t>Skogsnäringens</a:t>
              </a:r>
            </a:p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forsknings-</a:t>
              </a:r>
              <a:b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</a:b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agenda</a:t>
              </a:r>
              <a:endParaRPr lang="sv-SE" sz="1300" dirty="0">
                <a:solidFill>
                  <a:srgbClr val="138B2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66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479879" y="417022"/>
            <a:ext cx="5166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/>
                <a:latin typeface="Century Gothic" panose="020B0502020202020204" pitchFamily="34" charset="0"/>
              </a:rPr>
              <a:t>Forsknings- och utvecklingsbehovet har sammanställts i Skogsnäringens Forskningsagenda – framtagen av forskarsamhället och skogsnäringen gemensamt.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1600" b="1" dirty="0">
                <a:effectLst/>
                <a:latin typeface="Century Gothic" panose="020B0502020202020204" pitchFamily="34" charset="0"/>
              </a:rPr>
              <a:t>Ett hundratal personer har bidragit genom workshops, referensgrupper och arbetsmöten. 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21CEA3F-8024-53A6-8629-143C65D75C35}"/>
              </a:ext>
            </a:extLst>
          </p:cNvPr>
          <p:cNvGrpSpPr/>
          <p:nvPr/>
        </p:nvGrpSpPr>
        <p:grpSpPr>
          <a:xfrm>
            <a:off x="582887" y="4934046"/>
            <a:ext cx="1506932" cy="1506932"/>
            <a:chOff x="582887" y="4934046"/>
            <a:chExt cx="1506932" cy="1506932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4BC2765-63B7-738B-ADDA-7F4A2179A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87" y="4934046"/>
              <a:ext cx="1506932" cy="1506932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10AB49F-B607-671A-C5FE-F049B72A7980}"/>
                </a:ext>
              </a:extLst>
            </p:cNvPr>
            <p:cNvSpPr txBox="1"/>
            <p:nvPr/>
          </p:nvSpPr>
          <p:spPr>
            <a:xfrm>
              <a:off x="582887" y="5382815"/>
              <a:ext cx="1506932" cy="734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effectLst/>
                  <a:latin typeface="Century Gothic" panose="020B0502020202020204" pitchFamily="34" charset="0"/>
                </a:rPr>
                <a:t>Skogsnäringens</a:t>
              </a:r>
            </a:p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forsknings-</a:t>
              </a:r>
              <a:b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</a:b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agenda</a:t>
              </a:r>
              <a:endParaRPr lang="sv-SE" sz="1300" dirty="0">
                <a:solidFill>
                  <a:srgbClr val="138B2C"/>
                </a:solidFill>
              </a:endParaRPr>
            </a:p>
          </p:txBody>
        </p:sp>
      </p:grpSp>
      <p:pic>
        <p:nvPicPr>
          <p:cNvPr id="5" name="Bildobjekt 4" descr="En bild som visar text, träd, utomhus&#10;&#10;Automatiskt genererad beskrivning">
            <a:extLst>
              <a:ext uri="{FF2B5EF4-FFF2-40B4-BE49-F238E27FC236}">
                <a16:creationId xmlns:a16="http://schemas.microsoft.com/office/drawing/2014/main" id="{89F409B0-460E-D7BA-58B1-4ED054C44C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957">
            <a:off x="6527195" y="492424"/>
            <a:ext cx="4595862" cy="5829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90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594CCBD-696C-67FE-69B7-12C03A3B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6607301" y="417021"/>
            <a:ext cx="4244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/>
                <a:latin typeface="Century Gothic" panose="020B0502020202020204" pitchFamily="34" charset="0"/>
              </a:rPr>
              <a:t>Den växande skogen och skogsindustrins verksamhet bidrar till i synnerhet 6 av de globala målen.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B95F882-8352-95E9-0F63-7F0D678BDAB4}"/>
              </a:ext>
            </a:extLst>
          </p:cNvPr>
          <p:cNvGrpSpPr/>
          <p:nvPr/>
        </p:nvGrpSpPr>
        <p:grpSpPr>
          <a:xfrm>
            <a:off x="6709611" y="2907856"/>
            <a:ext cx="5002673" cy="3280330"/>
            <a:chOff x="6607301" y="2321169"/>
            <a:chExt cx="5926601" cy="3886164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5E89E16C-487D-1002-E9DC-751C01C34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7301" y="2321169"/>
              <a:ext cx="1841464" cy="1841464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E5A5581-AF2B-0C8D-25D1-18FAA3E8A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7738" y="2321169"/>
              <a:ext cx="1841464" cy="1841464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2239115-BA53-62C4-AB9B-052C941D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92438" y="2321169"/>
              <a:ext cx="1841464" cy="1841464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B35CF50E-35F9-51E9-90DD-8F15C422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7301" y="4365869"/>
              <a:ext cx="1841464" cy="1841464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8F2BA96B-623B-0797-E23C-64DDB087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7738" y="4365869"/>
              <a:ext cx="1841464" cy="1841464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CE1E17AB-A949-41E8-EA54-53FA8C859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2438" y="4365869"/>
              <a:ext cx="1841464" cy="1841464"/>
            </a:xfrm>
            <a:prstGeom prst="rect">
              <a:avLst/>
            </a:prstGeom>
          </p:spPr>
        </p:pic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C90B4980-3B00-AEA2-BAE6-CCCA11084D3E}"/>
              </a:ext>
            </a:extLst>
          </p:cNvPr>
          <p:cNvGrpSpPr/>
          <p:nvPr/>
        </p:nvGrpSpPr>
        <p:grpSpPr>
          <a:xfrm>
            <a:off x="582887" y="4934046"/>
            <a:ext cx="1506932" cy="1506932"/>
            <a:chOff x="582887" y="4934046"/>
            <a:chExt cx="1506932" cy="1506932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F33D6F5-0AAE-DEE8-0654-02C7BE049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887" y="4934046"/>
              <a:ext cx="1506932" cy="1506932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A61362C6-BB33-ACAE-7A82-151E8E40E6EE}"/>
                </a:ext>
              </a:extLst>
            </p:cNvPr>
            <p:cNvSpPr txBox="1"/>
            <p:nvPr/>
          </p:nvSpPr>
          <p:spPr>
            <a:xfrm>
              <a:off x="582887" y="5382815"/>
              <a:ext cx="1506932" cy="734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effectLst/>
                  <a:latin typeface="Century Gothic" panose="020B0502020202020204" pitchFamily="34" charset="0"/>
                </a:rPr>
                <a:t>Skogsnäringens</a:t>
              </a:r>
            </a:p>
            <a:p>
              <a:pPr algn="ctr">
                <a:lnSpc>
                  <a:spcPts val="1660"/>
                </a:lnSpc>
              </a:pP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forsknings-</a:t>
              </a:r>
              <a:b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</a:br>
              <a:r>
                <a:rPr lang="sv-SE" sz="1300" b="1" dirty="0">
                  <a:solidFill>
                    <a:srgbClr val="138B2C"/>
                  </a:solidFill>
                  <a:latin typeface="Century Gothic" panose="020B0502020202020204" pitchFamily="34" charset="0"/>
                </a:rPr>
                <a:t>agenda</a:t>
              </a:r>
              <a:endParaRPr lang="sv-SE" sz="1300" dirty="0">
                <a:solidFill>
                  <a:srgbClr val="138B2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30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50A4463-1D1D-19E2-65E8-00CE300ED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"/>
            <a:ext cx="12192000" cy="685597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479878" y="417022"/>
            <a:ext cx="1041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/>
                <a:latin typeface="Century Gothic" panose="020B0502020202020204" pitchFamily="34" charset="0"/>
              </a:rPr>
              <a:t>Så bidrar skogsnäringen till Globala målen och Gröna given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DAF4F2C-BB67-086D-8E70-70405B867BBF}"/>
              </a:ext>
            </a:extLst>
          </p:cNvPr>
          <p:cNvSpPr txBox="1"/>
          <p:nvPr/>
        </p:nvSpPr>
        <p:spPr>
          <a:xfrm>
            <a:off x="479880" y="2552885"/>
            <a:ext cx="2866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138B2C"/>
                </a:solidFill>
                <a:effectLst/>
                <a:latin typeface="Century Gothic" panose="020B0502020202020204" pitchFamily="34" charset="0"/>
              </a:rPr>
              <a:t>Hållbarhet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E</a:t>
            </a:r>
            <a:r>
              <a:rPr lang="sv-SE" sz="2000" dirty="0">
                <a:effectLst/>
                <a:latin typeface="Century Gothic" panose="020B0502020202020204" pitchFamily="34" charset="0"/>
              </a:rPr>
              <a:t>kologisk, ekonomisk och social hållbarhet, </a:t>
            </a:r>
            <a:br>
              <a:rPr lang="sv-SE" sz="2000" dirty="0">
                <a:effectLst/>
                <a:latin typeface="Century Gothic" panose="020B0502020202020204" pitchFamily="34" charset="0"/>
              </a:rPr>
            </a:br>
            <a:r>
              <a:rPr lang="sv-SE" sz="2000" dirty="0">
                <a:effectLst/>
                <a:latin typeface="Century Gothic" panose="020B0502020202020204" pitchFamily="34" charset="0"/>
              </a:rPr>
              <a:t>till nytta för hela samhället.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F6F74A-F4D3-623F-0BCB-F6209871EC35}"/>
              </a:ext>
            </a:extLst>
          </p:cNvPr>
          <p:cNvSpPr txBox="1"/>
          <p:nvPr/>
        </p:nvSpPr>
        <p:spPr>
          <a:xfrm>
            <a:off x="3326774" y="2552885"/>
            <a:ext cx="2866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solidFill>
                  <a:srgbClr val="138B2C"/>
                </a:solidFill>
                <a:effectLst/>
                <a:latin typeface="Century Gothic" panose="020B0502020202020204" pitchFamily="34" charset="0"/>
              </a:rPr>
              <a:t>Cirkularitet</a:t>
            </a:r>
            <a:endParaRPr lang="sv-SE" sz="2400" b="1" dirty="0">
              <a:solidFill>
                <a:srgbClr val="138B2C"/>
              </a:solidFill>
              <a:effectLst/>
              <a:latin typeface="Century Gothic" panose="020B0502020202020204" pitchFamily="34" charset="0"/>
            </a:endParaRP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000" dirty="0">
                <a:effectLst/>
                <a:latin typeface="Century Gothic" panose="020B0502020202020204" pitchFamily="34" charset="0"/>
              </a:rPr>
              <a:t>Skogen och dess produkter ingår </a:t>
            </a:r>
            <a:br>
              <a:rPr lang="sv-SE" sz="2000" dirty="0">
                <a:effectLst/>
                <a:latin typeface="Century Gothic" panose="020B0502020202020204" pitchFamily="34" charset="0"/>
              </a:rPr>
            </a:br>
            <a:r>
              <a:rPr lang="sv-SE" sz="2000" dirty="0">
                <a:effectLst/>
                <a:latin typeface="Century Gothic" panose="020B0502020202020204" pitchFamily="34" charset="0"/>
              </a:rPr>
              <a:t>i ett evigt kretslopp.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B65EE29-6AF3-0831-5B7F-1590AA34B2AA}"/>
              </a:ext>
            </a:extLst>
          </p:cNvPr>
          <p:cNvSpPr txBox="1"/>
          <p:nvPr/>
        </p:nvSpPr>
        <p:spPr>
          <a:xfrm>
            <a:off x="6173668" y="2552885"/>
            <a:ext cx="28666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138B2C"/>
                </a:solidFill>
                <a:effectLst/>
                <a:latin typeface="Century Gothic" panose="020B0502020202020204" pitchFamily="34" charset="0"/>
              </a:rPr>
              <a:t>Resurseffektivitet</a:t>
            </a:r>
            <a:r>
              <a:rPr lang="sv-SE" sz="2400" dirty="0">
                <a:effectLst/>
                <a:latin typeface="Century Gothic" panose="020B0502020202020204" pitchFamily="34" charset="0"/>
              </a:rPr>
              <a:t> 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H</a:t>
            </a:r>
            <a:r>
              <a:rPr lang="sv-SE" sz="2000" dirty="0">
                <a:effectLst/>
                <a:latin typeface="Century Gothic" panose="020B0502020202020204" pitchFamily="34" charset="0"/>
              </a:rPr>
              <a:t>ela trädet används – varje del där den genererar störst värde.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98B5532-EE4C-B5F5-1633-0EA817E32579}"/>
              </a:ext>
            </a:extLst>
          </p:cNvPr>
          <p:cNvSpPr txBox="1"/>
          <p:nvPr/>
        </p:nvSpPr>
        <p:spPr>
          <a:xfrm>
            <a:off x="9020561" y="2552885"/>
            <a:ext cx="28666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138B2C"/>
                </a:solidFill>
                <a:effectLst/>
                <a:latin typeface="Century Gothic" panose="020B0502020202020204" pitchFamily="34" charset="0"/>
              </a:rPr>
              <a:t>Fossilfrihet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  <a:p>
            <a:r>
              <a:rPr lang="sv-SE" sz="2000" dirty="0">
                <a:effectLst/>
                <a:latin typeface="Century Gothic" panose="020B0502020202020204" pitchFamily="34" charset="0"/>
              </a:rPr>
              <a:t>Förnybara skogsråvaran har </a:t>
            </a:r>
            <a:br>
              <a:rPr lang="sv-SE" sz="2000" dirty="0">
                <a:effectLst/>
                <a:latin typeface="Century Gothic" panose="020B0502020202020204" pitchFamily="34" charset="0"/>
              </a:rPr>
            </a:br>
            <a:r>
              <a:rPr lang="sv-SE" sz="2000" dirty="0">
                <a:effectLst/>
                <a:latin typeface="Century Gothic" panose="020B0502020202020204" pitchFamily="34" charset="0"/>
              </a:rPr>
              <a:t>en nyckelroll i det fossilfria samhället.</a:t>
            </a:r>
          </a:p>
          <a:p>
            <a:endParaRPr lang="sv-SE" sz="24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9F4CA4-53F2-1A7D-7B13-2C80F9092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1404982"/>
            <a:ext cx="9417050" cy="10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4F063BE-5297-53F4-86F1-B680D1123E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80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C186DBC-2D04-3F26-46C4-BD0CCF98885C}"/>
              </a:ext>
            </a:extLst>
          </p:cNvPr>
          <p:cNvSpPr txBox="1"/>
          <p:nvPr/>
        </p:nvSpPr>
        <p:spPr>
          <a:xfrm>
            <a:off x="479878" y="417022"/>
            <a:ext cx="1041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effectLst/>
                <a:latin typeface="Century Gothic" panose="020B0502020202020204" pitchFamily="34" charset="0"/>
              </a:rPr>
              <a:t>Vi ser att följande forskningsprioriteringar banar väg för omställningen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DAF4F2C-BB67-086D-8E70-70405B867BBF}"/>
              </a:ext>
            </a:extLst>
          </p:cNvPr>
          <p:cNvSpPr txBox="1"/>
          <p:nvPr/>
        </p:nvSpPr>
        <p:spPr>
          <a:xfrm>
            <a:off x="479880" y="2413666"/>
            <a:ext cx="28666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/>
                <a:latin typeface="Century Gothic" panose="020B0502020202020204" pitchFamily="34" charset="0"/>
              </a:rPr>
              <a:t>Ökad tillväxt av skogsråvara </a:t>
            </a:r>
            <a:r>
              <a:rPr lang="sv-SE" sz="2000" dirty="0">
                <a:effectLst/>
                <a:latin typeface="Century Gothic" panose="020B0502020202020204" pitchFamily="34" charset="0"/>
              </a:rPr>
              <a:t>i ett digitaliserat skogs-bruk som är lång-siktigt hållbart, </a:t>
            </a:r>
            <a:br>
              <a:rPr lang="sv-SE" sz="2000" dirty="0">
                <a:effectLst/>
                <a:latin typeface="Century Gothic" panose="020B0502020202020204" pitchFamily="34" charset="0"/>
              </a:rPr>
            </a:br>
            <a:r>
              <a:rPr lang="sv-SE" sz="2000" dirty="0">
                <a:effectLst/>
                <a:latin typeface="Century Gothic" panose="020B0502020202020204" pitchFamily="34" charset="0"/>
              </a:rPr>
              <a:t>som säkerställer fungerande eko-system och biologisk mångfald, och som minimerar risker för skador och bränder.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F6F74A-F4D3-623F-0BCB-F6209871EC35}"/>
              </a:ext>
            </a:extLst>
          </p:cNvPr>
          <p:cNvSpPr txBox="1"/>
          <p:nvPr/>
        </p:nvSpPr>
        <p:spPr>
          <a:xfrm>
            <a:off x="3326774" y="2413666"/>
            <a:ext cx="2866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/>
                <a:latin typeface="Century Gothic" panose="020B0502020202020204" pitchFamily="34" charset="0"/>
              </a:rPr>
              <a:t>Ökad andel trä i byggandet </a:t>
            </a:r>
            <a:r>
              <a:rPr lang="sv-SE" sz="2000" dirty="0">
                <a:effectLst/>
                <a:latin typeface="Century Gothic" panose="020B0502020202020204" pitchFamily="34" charset="0"/>
              </a:rPr>
              <a:t>som en betydande och kostnadseffektiv klimatåtgärd och som en självklarhet </a:t>
            </a:r>
            <a:br>
              <a:rPr lang="sv-SE" sz="2000" dirty="0">
                <a:effectLst/>
                <a:latin typeface="Century Gothic" panose="020B0502020202020204" pitchFamily="34" charset="0"/>
              </a:rPr>
            </a:br>
            <a:r>
              <a:rPr lang="sv-SE" sz="2000" dirty="0">
                <a:effectLst/>
                <a:latin typeface="Century Gothic" panose="020B0502020202020204" pitchFamily="34" charset="0"/>
              </a:rPr>
              <a:t>i hållbar samhälls-utveckling.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B65EE29-6AF3-0831-5B7F-1590AA34B2AA}"/>
              </a:ext>
            </a:extLst>
          </p:cNvPr>
          <p:cNvSpPr txBox="1"/>
          <p:nvPr/>
        </p:nvSpPr>
        <p:spPr>
          <a:xfrm>
            <a:off x="6173668" y="2413666"/>
            <a:ext cx="2866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/>
                <a:latin typeface="Century Gothic" panose="020B0502020202020204" pitchFamily="34" charset="0"/>
              </a:rPr>
              <a:t>Fler biobaserade material och produkter </a:t>
            </a:r>
            <a:r>
              <a:rPr lang="sv-SE" sz="2000" dirty="0">
                <a:effectLst/>
                <a:latin typeface="Century Gothic" panose="020B0502020202020204" pitchFamily="34" charset="0"/>
              </a:rPr>
              <a:t>som ersättning för fossila alternativ, och för att bana väg för ökad mängd biobaserade lösningar på nya marknader.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98B5532-EE4C-B5F5-1633-0EA817E32579}"/>
              </a:ext>
            </a:extLst>
          </p:cNvPr>
          <p:cNvSpPr txBox="1"/>
          <p:nvPr/>
        </p:nvSpPr>
        <p:spPr>
          <a:xfrm>
            <a:off x="9020561" y="2413666"/>
            <a:ext cx="2866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/>
                <a:latin typeface="Century Gothic" panose="020B0502020202020204" pitchFamily="34" charset="0"/>
              </a:rPr>
              <a:t>Utvecklade produktionsprocesser </a:t>
            </a:r>
            <a:r>
              <a:rPr lang="sv-SE" sz="2000" dirty="0">
                <a:effectLst/>
                <a:latin typeface="Century Gothic" panose="020B0502020202020204" pitchFamily="34" charset="0"/>
              </a:rPr>
              <a:t>som grund för fortsatt global konkurrens-kraft, och för att säkra en effektiv användning av skogsråvara och energi.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4909159E-54D5-F3F0-5921-5A7EF2EFE422}"/>
              </a:ext>
            </a:extLst>
          </p:cNvPr>
          <p:cNvSpPr/>
          <p:nvPr/>
        </p:nvSpPr>
        <p:spPr>
          <a:xfrm>
            <a:off x="575035" y="1537369"/>
            <a:ext cx="791852" cy="79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39287A7D-6CA9-8FE2-BFCE-D732F29ED010}"/>
              </a:ext>
            </a:extLst>
          </p:cNvPr>
          <p:cNvSpPr/>
          <p:nvPr/>
        </p:nvSpPr>
        <p:spPr>
          <a:xfrm>
            <a:off x="3396791" y="1537369"/>
            <a:ext cx="791852" cy="79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2AE0F56-939E-F9B5-F7FC-5038489B9833}"/>
              </a:ext>
            </a:extLst>
          </p:cNvPr>
          <p:cNvSpPr/>
          <p:nvPr/>
        </p:nvSpPr>
        <p:spPr>
          <a:xfrm>
            <a:off x="9040302" y="1537369"/>
            <a:ext cx="791852" cy="79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43DD54C-8955-031A-009B-E38F98466068}"/>
              </a:ext>
            </a:extLst>
          </p:cNvPr>
          <p:cNvSpPr/>
          <p:nvPr/>
        </p:nvSpPr>
        <p:spPr>
          <a:xfrm>
            <a:off x="6218547" y="1537369"/>
            <a:ext cx="791852" cy="79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25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373A4E74224945B644F7E72A6FC0A6" ma:contentTypeVersion="16" ma:contentTypeDescription="Skapa ett nytt dokument." ma:contentTypeScope="" ma:versionID="25ca5ddde8d3805b1d280773fba20dcc">
  <xsd:schema xmlns:xsd="http://www.w3.org/2001/XMLSchema" xmlns:xs="http://www.w3.org/2001/XMLSchema" xmlns:p="http://schemas.microsoft.com/office/2006/metadata/properties" xmlns:ns2="98c45c06-40ed-44f7-b4de-06519114e1e5" xmlns:ns3="ee43e5b9-a561-464d-b6bd-a9a02785f15f" targetNamespace="http://schemas.microsoft.com/office/2006/metadata/properties" ma:root="true" ma:fieldsID="8b6a21c4e2d5282670093e5285df0ea3" ns2:_="" ns3:_="">
    <xsd:import namespace="98c45c06-40ed-44f7-b4de-06519114e1e5"/>
    <xsd:import namespace="ee43e5b9-a561-464d-b6bd-a9a02785f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5c06-40ed-44f7-b4de-06519114e1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3e5b9-a561-464d-b6bd-a9a02785f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971653-7f20-46ca-b64e-ce9b140bda2c}" ma:internalName="TaxCatchAll" ma:showField="CatchAllData" ma:web="ee43e5b9-a561-464d-b6bd-a9a02785f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F0478-B900-4B7C-B9F3-6F8CF5DA9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4ED5E-7960-41EB-942A-5DB87C03D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c45c06-40ed-44f7-b4de-06519114e1e5"/>
    <ds:schemaRef ds:uri="ee43e5b9-a561-464d-b6bd-a9a02785f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541</Words>
  <Application>Microsoft Office PowerPoint</Application>
  <PresentationFormat>Bredbild</PresentationFormat>
  <Paragraphs>97</Paragraphs>
  <Slides>14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Office-tema</vt:lpstr>
      <vt:lpstr>För ett cirkulärt  biobaserat  samhälle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Skog och  skogsråvara</vt:lpstr>
      <vt:lpstr>Träprocesser och  träprodukter </vt:lpstr>
      <vt:lpstr>Fiberbaserade produkter och  bioraffinaderier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 ett cirkulärt  biobaserat  samhälle</dc:title>
  <dc:creator>Johan Blomgren</dc:creator>
  <cp:lastModifiedBy>Esma Muhic</cp:lastModifiedBy>
  <cp:revision>48</cp:revision>
  <dcterms:created xsi:type="dcterms:W3CDTF">2022-11-10T08:02:16Z</dcterms:created>
  <dcterms:modified xsi:type="dcterms:W3CDTF">2023-04-04T13:18:48Z</dcterms:modified>
</cp:coreProperties>
</file>